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935154015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935154015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935154015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935154015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935154015_1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935154015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935154015_1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935154015_1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935154015_1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935154015_1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935154015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935154015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PROJECT No.1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671250" y="4023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IT 5기 </a:t>
            </a:r>
            <a:r>
              <a:rPr lang="ko" sz="1600"/>
              <a:t>권단비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06800" y="1167200"/>
            <a:ext cx="4073700" cy="2730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325"/>
              <a:t>	사용 코드 소개</a:t>
            </a:r>
            <a:endParaRPr sz="1625"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172450" y="294976"/>
            <a:ext cx="40452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206800" y="951875"/>
            <a:ext cx="502200" cy="488100"/>
          </a:xfrm>
          <a:prstGeom prst="flowChartDelay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206800" y="2451150"/>
            <a:ext cx="4073700" cy="2730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325"/>
              <a:t>소감</a:t>
            </a:r>
            <a:r>
              <a:rPr lang="ko" sz="1325"/>
              <a:t>	</a:t>
            </a:r>
            <a:endParaRPr sz="1625"/>
          </a:p>
        </p:txBody>
      </p:sp>
      <p:sp>
        <p:nvSpPr>
          <p:cNvPr id="68" name="Google Shape;68;p14"/>
          <p:cNvSpPr/>
          <p:nvPr/>
        </p:nvSpPr>
        <p:spPr>
          <a:xfrm>
            <a:off x="206800" y="2235825"/>
            <a:ext cx="502200" cy="488100"/>
          </a:xfrm>
          <a:prstGeom prst="flowChartDelay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479375" y="1572825"/>
            <a:ext cx="38010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・기능 소개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・참고 자료 / 사용 툴</a:t>
            </a:r>
            <a:endParaRPr sz="12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175" y="874050"/>
            <a:ext cx="3333575" cy="3972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>
            <a:off x="149500" y="742875"/>
            <a:ext cx="418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4835363" y="294976"/>
            <a:ext cx="40452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실행화면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4763813" y="742875"/>
            <a:ext cx="418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1992550" y="4818050"/>
            <a:ext cx="5022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- 1 -</a:t>
            </a:r>
            <a:endParaRPr sz="1200"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6606875" y="4846350"/>
            <a:ext cx="5022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434343"/>
                </a:solidFill>
              </a:rPr>
              <a:t>- 2 -</a:t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172450" y="294976"/>
            <a:ext cx="40452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기능 소개</a:t>
            </a:r>
            <a:endParaRPr/>
          </a:p>
        </p:txBody>
      </p:sp>
      <p:cxnSp>
        <p:nvCxnSpPr>
          <p:cNvPr id="81" name="Google Shape;81;p15"/>
          <p:cNvCxnSpPr/>
          <p:nvPr/>
        </p:nvCxnSpPr>
        <p:spPr>
          <a:xfrm>
            <a:off x="149500" y="742875"/>
            <a:ext cx="418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4835363" y="294976"/>
            <a:ext cx="40452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Console Board CODE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83" name="Google Shape;83;p15"/>
          <p:cNvCxnSpPr/>
          <p:nvPr/>
        </p:nvCxnSpPr>
        <p:spPr>
          <a:xfrm>
            <a:off x="4763813" y="742875"/>
            <a:ext cx="418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1992550" y="4818050"/>
            <a:ext cx="5022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- 3 -</a:t>
            </a:r>
            <a:endParaRPr sz="1200"/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6606875" y="4846350"/>
            <a:ext cx="5022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434343"/>
                </a:solidFill>
              </a:rPr>
              <a:t>- 4 -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5191175" y="874050"/>
            <a:ext cx="3333600" cy="3972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ko" sz="1150">
                <a:solidFill>
                  <a:srgbClr val="434343"/>
                </a:solidFill>
              </a:rPr>
              <a:t>switch (input) {</a:t>
            </a:r>
            <a:endParaRPr sz="11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ko" sz="1150">
                <a:solidFill>
                  <a:srgbClr val="434343"/>
                </a:solidFill>
              </a:rPr>
              <a:t>	</a:t>
            </a:r>
            <a:r>
              <a:rPr lang="ko" sz="1150">
                <a:solidFill>
                  <a:srgbClr val="434343"/>
                </a:solidFill>
              </a:rPr>
              <a:t>	</a:t>
            </a:r>
            <a:r>
              <a:rPr lang="ko" sz="1150">
                <a:solidFill>
                  <a:srgbClr val="434343"/>
                </a:solidFill>
              </a:rPr>
              <a:t>case 0: r = false;</a:t>
            </a:r>
            <a:endParaRPr sz="11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ko" sz="1150">
                <a:solidFill>
                  <a:srgbClr val="434343"/>
                </a:solidFill>
              </a:rPr>
              <a:t>		            break;</a:t>
            </a:r>
            <a:endParaRPr sz="11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ko" sz="1150">
                <a:solidFill>
                  <a:srgbClr val="434343"/>
                </a:solidFill>
              </a:rPr>
              <a:t>		case 1: ListCheck();</a:t>
            </a:r>
            <a:endParaRPr sz="11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ko" sz="1150">
                <a:solidFill>
                  <a:srgbClr val="434343"/>
                </a:solidFill>
              </a:rPr>
              <a:t>		            break;</a:t>
            </a:r>
            <a:endParaRPr sz="11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ko" sz="1150">
                <a:solidFill>
                  <a:srgbClr val="434343"/>
                </a:solidFill>
              </a:rPr>
              <a:t>		case 2: Add();</a:t>
            </a:r>
            <a:endParaRPr sz="11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ko" sz="1150">
                <a:solidFill>
                  <a:srgbClr val="434343"/>
                </a:solidFill>
              </a:rPr>
              <a:t>		            break;</a:t>
            </a:r>
            <a:endParaRPr sz="11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ko" sz="1150">
                <a:solidFill>
                  <a:srgbClr val="434343"/>
                </a:solidFill>
              </a:rPr>
              <a:t>		case 3: ContentCheck();</a:t>
            </a:r>
            <a:endParaRPr sz="11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ko" sz="1150">
                <a:solidFill>
                  <a:srgbClr val="434343"/>
                </a:solidFill>
              </a:rPr>
              <a:t>			</a:t>
            </a:r>
            <a:r>
              <a:rPr lang="ko" sz="1150">
                <a:solidFill>
                  <a:srgbClr val="434343"/>
                </a:solidFill>
              </a:rPr>
              <a:t>break;</a:t>
            </a:r>
            <a:endParaRPr sz="11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ko" sz="1150">
                <a:solidFill>
                  <a:srgbClr val="434343"/>
                </a:solidFill>
              </a:rPr>
              <a:t>		case 4:</a:t>
            </a:r>
            <a:endParaRPr sz="11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ko" sz="1150">
                <a:solidFill>
                  <a:srgbClr val="434343"/>
                </a:solidFill>
              </a:rPr>
              <a:t>			DeleteCheck();</a:t>
            </a:r>
            <a:endParaRPr sz="11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ko" sz="1150">
                <a:solidFill>
                  <a:srgbClr val="434343"/>
                </a:solidFill>
              </a:rPr>
              <a:t>			break;</a:t>
            </a:r>
            <a:endParaRPr sz="11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ko" sz="1150">
                <a:solidFill>
                  <a:srgbClr val="434343"/>
                </a:solidFill>
              </a:rPr>
              <a:t>		default:	</a:t>
            </a:r>
            <a:r>
              <a:rPr lang="ko" sz="1150">
                <a:solidFill>
                  <a:srgbClr val="434343"/>
                </a:solidFill>
              </a:rPr>
              <a:t>S</a:t>
            </a:r>
            <a:r>
              <a:rPr lang="ko" sz="1150">
                <a:solidFill>
                  <a:srgbClr val="434343"/>
                </a:solidFill>
              </a:rPr>
              <a:t>ystem.out.println("에러");</a:t>
            </a:r>
            <a:endParaRPr sz="11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ko" sz="1150">
                <a:solidFill>
                  <a:srgbClr val="434343"/>
                </a:solidFill>
              </a:rPr>
              <a:t>			break;</a:t>
            </a:r>
            <a:endParaRPr sz="11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ko" sz="1150">
                <a:solidFill>
                  <a:srgbClr val="434343"/>
                </a:solidFill>
              </a:rPr>
              <a:t>		}</a:t>
            </a:r>
            <a:endParaRPr sz="1150">
              <a:solidFill>
                <a:srgbClr val="434343"/>
              </a:solidFill>
            </a:endParaRPr>
          </a:p>
        </p:txBody>
      </p:sp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528250" y="874050"/>
            <a:ext cx="3333600" cy="39723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/>
              <a:t>・case 0 : 종료 함수</a:t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/>
              <a:t>・case 1 : 게시판 목록 함수 호출</a:t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/>
              <a:t>・case 2 : 게시판 등록 함수 호출</a:t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/>
              <a:t>・case 3 : 등록된 내용 함수 호출</a:t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/>
              <a:t>・case 4 : 게시판 삭제 함수 호출</a:t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172450" y="294976"/>
            <a:ext cx="40452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 자료</a:t>
            </a:r>
            <a:endParaRPr/>
          </a:p>
        </p:txBody>
      </p:sp>
      <p:cxnSp>
        <p:nvCxnSpPr>
          <p:cNvPr id="93" name="Google Shape;93;p16"/>
          <p:cNvCxnSpPr/>
          <p:nvPr/>
        </p:nvCxnSpPr>
        <p:spPr>
          <a:xfrm>
            <a:off x="149500" y="742875"/>
            <a:ext cx="418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4835363" y="294976"/>
            <a:ext cx="40452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사용 툴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95" name="Google Shape;95;p16"/>
          <p:cNvCxnSpPr/>
          <p:nvPr/>
        </p:nvCxnSpPr>
        <p:spPr>
          <a:xfrm>
            <a:off x="4763813" y="742875"/>
            <a:ext cx="418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1992550" y="4818050"/>
            <a:ext cx="5022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- 4 -</a:t>
            </a:r>
            <a:endParaRPr sz="1200"/>
          </a:p>
        </p:txBody>
      </p:sp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6606875" y="4846350"/>
            <a:ext cx="5022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434343"/>
                </a:solidFill>
              </a:rPr>
              <a:t>- 5 -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98" name="Google Shape;98;p16"/>
          <p:cNvSpPr txBox="1"/>
          <p:nvPr>
            <p:ph idx="1" type="subTitle"/>
          </p:nvPr>
        </p:nvSpPr>
        <p:spPr>
          <a:xfrm>
            <a:off x="5191175" y="874050"/>
            <a:ext cx="3333600" cy="3972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434343"/>
                </a:solidFill>
              </a:rPr>
              <a:t>ーーーーーーーーーーーーーーーーーーーーーーーー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528250" y="874050"/>
            <a:ext cx="3333600" cy="39723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/>
              <a:t>・생활코딩 - JAVA 입문 수업</a:t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/>
              <a:t>・GNUJAVA blog</a:t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/>
              <a:t>・한라에몽</a:t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/>
              <a:t>・순라미</a:t>
            </a:r>
            <a:endParaRPr sz="1150"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588" y="1199013"/>
            <a:ext cx="2086048" cy="48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249" y="1646225"/>
            <a:ext cx="1737626" cy="10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0825" y="3464221"/>
            <a:ext cx="1136284" cy="8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2042" y="1926442"/>
            <a:ext cx="812575" cy="8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프로그램 실행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645900" y="1194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소감</a:t>
            </a:r>
            <a:endParaRPr/>
          </a:p>
        </p:txBody>
      </p:sp>
      <p:cxnSp>
        <p:nvCxnSpPr>
          <p:cNvPr id="114" name="Google Shape;114;p18"/>
          <p:cNvCxnSpPr/>
          <p:nvPr/>
        </p:nvCxnSpPr>
        <p:spPr>
          <a:xfrm>
            <a:off x="188550" y="940975"/>
            <a:ext cx="8766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8"/>
          <p:cNvSpPr txBox="1"/>
          <p:nvPr>
            <p:ph idx="4294967295" type="subTitle"/>
          </p:nvPr>
        </p:nvSpPr>
        <p:spPr>
          <a:xfrm>
            <a:off x="587100" y="1273500"/>
            <a:ext cx="7969800" cy="3573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/>
              <a:t>첫 프로젝트라 어떤걸 먼저 해야할지 막막했습니다.</a:t>
            </a:r>
            <a:endParaRPr b="1"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50"/>
              <a:t>되도록 검색하지 않고 하고 제 힘으로 하고 싶어서 지금까지 배운 것을 떠올리면서 했습니다.</a:t>
            </a:r>
            <a:endParaRPr b="1"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50"/>
              <a:t>역시 혼자 힘으로 하려니 막히는 곳이 많았지만, 그만큼 자바에 대한 이해도 조금이나마 좋아졌다고 생각합니다.</a:t>
            </a:r>
            <a:endParaRPr b="1"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50"/>
              <a:t>아무리 생각해도 모르겠을 때는 주변에 물어봐 많은 도움을 받았습니다.</a:t>
            </a:r>
            <a:endParaRPr b="1"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50"/>
              <a:t>처음엔 막막하고 막힐 때마다 이 길은 아닌가 생각했지만, 기능을 하나  완성할 때마다 성취감과 재미를 느낄 수 있었습니다.</a:t>
            </a:r>
            <a:endParaRPr b="1"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50"/>
              <a:t>완성까지 도와주신 분들께 감사합니다.</a:t>
            </a:r>
            <a:endParaRPr b="1" sz="11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