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B4FFCC6-F179-4F53-86D7-8D5ED89902FC}" type="datetimeFigureOut">
              <a:rPr lang="en-GB" smtClean="0"/>
              <a:t>12/09/2024</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15263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90908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507320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E3B963CF-76E5-45C3-BE6A-93FD7BC4A640}"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3319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106919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4FFCC6-F179-4F53-86D7-8D5ED89902FC}" type="datetimeFigureOut">
              <a:rPr lang="en-GB" smtClean="0"/>
              <a:t>12/09/2024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92804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4FFCC6-F179-4F53-86D7-8D5ED89902FC}" type="datetimeFigureOut">
              <a:rPr lang="en-GB" smtClean="0"/>
              <a:t>12/09/2024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536929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FFCC6-F179-4F53-86D7-8D5ED89902FC}"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09140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B4FFCC6-F179-4F53-86D7-8D5ED89902FC}" type="datetimeFigureOut">
              <a:rPr lang="en-GB" smtClean="0"/>
              <a:t>12/09/2024</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52540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FFCC6-F179-4F53-86D7-8D5ED89902FC}"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14008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B4FFCC6-F179-4F53-86D7-8D5ED89902FC}" type="datetimeFigureOut">
              <a:rPr lang="en-GB" smtClean="0"/>
              <a:t>12/09/2024</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57717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415346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FFCC6-F179-4F53-86D7-8D5ED89902FC}" type="datetimeFigureOut">
              <a:rPr lang="en-GB" smtClean="0"/>
              <a:t>12/09/2024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351935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FFCC6-F179-4F53-86D7-8D5ED89902FC}" type="datetimeFigureOut">
              <a:rPr lang="en-GB" smtClean="0"/>
              <a:t>12/09/2024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36257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FFCC6-F179-4F53-86D7-8D5ED89902FC}" type="datetimeFigureOut">
              <a:rPr lang="en-GB" smtClean="0"/>
              <a:t>12/09/2024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239094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359863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FCC6-F179-4F53-86D7-8D5ED89902FC}"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963CF-76E5-45C3-BE6A-93FD7BC4A640}" type="slidenum">
              <a:rPr lang="en-GB" smtClean="0"/>
              <a:t>‹#›</a:t>
            </a:fld>
            <a:endParaRPr lang="en-GB"/>
          </a:p>
        </p:txBody>
      </p:sp>
    </p:spTree>
    <p:extLst>
      <p:ext uri="{BB962C8B-B14F-4D97-AF65-F5344CB8AC3E}">
        <p14:creationId xmlns:p14="http://schemas.microsoft.com/office/powerpoint/2010/main" val="33207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4FFCC6-F179-4F53-86D7-8D5ED89902FC}" type="datetimeFigureOut">
              <a:rPr lang="en-GB" smtClean="0"/>
              <a:t>12/09/2024</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B963CF-76E5-45C3-BE6A-93FD7BC4A640}" type="slidenum">
              <a:rPr lang="en-GB" smtClean="0"/>
              <a:t>‹#›</a:t>
            </a:fld>
            <a:endParaRPr lang="en-GB"/>
          </a:p>
        </p:txBody>
      </p:sp>
    </p:spTree>
    <p:extLst>
      <p:ext uri="{BB962C8B-B14F-4D97-AF65-F5344CB8AC3E}">
        <p14:creationId xmlns:p14="http://schemas.microsoft.com/office/powerpoint/2010/main" val="87155880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89FB-0C27-4A79-8DA6-5632188407CD}"/>
              </a:ext>
            </a:extLst>
          </p:cNvPr>
          <p:cNvSpPr>
            <a:spLocks noGrp="1"/>
          </p:cNvSpPr>
          <p:nvPr>
            <p:ph type="ctrTitle"/>
          </p:nvPr>
        </p:nvSpPr>
        <p:spPr>
          <a:xfrm>
            <a:off x="2140459" y="2443163"/>
            <a:ext cx="8122729" cy="1628775"/>
          </a:xfrm>
        </p:spPr>
        <p:txBody>
          <a:bodyPr>
            <a:normAutofit fontScale="90000"/>
          </a:bodyPr>
          <a:lstStyle/>
          <a:p>
            <a:r>
              <a:rPr lang="en-US" sz="6000" dirty="0"/>
              <a:t>Consumer Goods</a:t>
            </a:r>
            <a:br>
              <a:rPr lang="en-US" sz="6000" dirty="0"/>
            </a:br>
            <a:r>
              <a:rPr lang="en-US" sz="6000" dirty="0"/>
              <a:t>Ad-Hoc Insights</a:t>
            </a:r>
            <a:endParaRPr lang="en-GB" sz="6000" dirty="0"/>
          </a:p>
        </p:txBody>
      </p:sp>
      <p:sp>
        <p:nvSpPr>
          <p:cNvPr id="3" name="Subtitle 2">
            <a:extLst>
              <a:ext uri="{FF2B5EF4-FFF2-40B4-BE49-F238E27FC236}">
                <a16:creationId xmlns:a16="http://schemas.microsoft.com/office/drawing/2014/main" id="{EA426268-06A8-40B3-A800-E14EFD62C8F7}"/>
              </a:ext>
            </a:extLst>
          </p:cNvPr>
          <p:cNvSpPr>
            <a:spLocks noGrp="1"/>
          </p:cNvSpPr>
          <p:nvPr>
            <p:ph type="subTitle" idx="1"/>
          </p:nvPr>
        </p:nvSpPr>
        <p:spPr>
          <a:xfrm>
            <a:off x="2140459" y="4250531"/>
            <a:ext cx="6865429" cy="585788"/>
          </a:xfrm>
        </p:spPr>
        <p:txBody>
          <a:bodyPr/>
          <a:lstStyle/>
          <a:p>
            <a:r>
              <a:rPr lang="en-US" dirty="0"/>
              <a:t>Presented by Md Merajuddin</a:t>
            </a:r>
            <a:endParaRPr lang="en-GB" dirty="0"/>
          </a:p>
        </p:txBody>
      </p:sp>
      <p:sp>
        <p:nvSpPr>
          <p:cNvPr id="4" name="Subtitle 2">
            <a:extLst>
              <a:ext uri="{FF2B5EF4-FFF2-40B4-BE49-F238E27FC236}">
                <a16:creationId xmlns:a16="http://schemas.microsoft.com/office/drawing/2014/main" id="{DA515B04-0568-4D8B-96F2-990AA2877251}"/>
              </a:ext>
            </a:extLst>
          </p:cNvPr>
          <p:cNvSpPr txBox="1">
            <a:spLocks/>
          </p:cNvSpPr>
          <p:nvPr/>
        </p:nvSpPr>
        <p:spPr>
          <a:xfrm>
            <a:off x="4085940" y="1882379"/>
            <a:ext cx="6865429" cy="471487"/>
          </a:xfrm>
          <a:prstGeom prst="rect">
            <a:avLst/>
          </a:prstGeom>
        </p:spPr>
        <p:txBody>
          <a:bodyPr vert="horz" lIns="91440" tIns="45720" rIns="91440" bIns="45720" rtlCol="0">
            <a:no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800" dirty="0" err="1">
                <a:solidFill>
                  <a:srgbClr val="FF0000"/>
                </a:solidFill>
              </a:rPr>
              <a:t>AtliQ</a:t>
            </a:r>
            <a:r>
              <a:rPr lang="en-US" sz="2800" dirty="0">
                <a:solidFill>
                  <a:srgbClr val="FF0000"/>
                </a:solidFill>
              </a:rPr>
              <a:t> Hardware</a:t>
            </a:r>
            <a:endParaRPr lang="en-GB" sz="2800" dirty="0">
              <a:solidFill>
                <a:srgbClr val="FF0000"/>
              </a:solidFill>
            </a:endParaRPr>
          </a:p>
        </p:txBody>
      </p:sp>
    </p:spTree>
    <p:extLst>
      <p:ext uri="{BB962C8B-B14F-4D97-AF65-F5344CB8AC3E}">
        <p14:creationId xmlns:p14="http://schemas.microsoft.com/office/powerpoint/2010/main" val="421779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685800" y="1871663"/>
            <a:ext cx="4114800" cy="616744"/>
          </a:xfrm>
        </p:spPr>
        <p:txBody>
          <a:bodyPr>
            <a:normAutofit/>
          </a:bodyPr>
          <a:lstStyle/>
          <a:p>
            <a:pPr algn="ctr"/>
            <a:r>
              <a:rPr lang="en-US" dirty="0">
                <a:solidFill>
                  <a:srgbClr val="FF0000"/>
                </a:solidFill>
              </a:rPr>
              <a:t>Request 3:</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5" y="2864643"/>
            <a:ext cx="4665199" cy="1071563"/>
          </a:xfrm>
        </p:spPr>
        <p:txBody>
          <a:bodyPr>
            <a:normAutofit fontScale="85000" lnSpcReduction="10000"/>
          </a:bodyPr>
          <a:lstStyle/>
          <a:p>
            <a:pPr algn="just"/>
            <a:r>
              <a:rPr lang="en-US" sz="2400" dirty="0"/>
              <a:t>Provide a report with all the unique product counts for each segment and sort them in descending order of product counts.</a:t>
            </a:r>
            <a:endParaRPr lang="en-GB" sz="18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450806" y="1871663"/>
            <a:ext cx="3364707"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5" name="Picture 4">
            <a:extLst>
              <a:ext uri="{FF2B5EF4-FFF2-40B4-BE49-F238E27FC236}">
                <a16:creationId xmlns:a16="http://schemas.microsoft.com/office/drawing/2014/main" id="{71AF2904-2623-407A-AD4C-C96512FA5866}"/>
              </a:ext>
            </a:extLst>
          </p:cNvPr>
          <p:cNvPicPr>
            <a:picLocks noChangeAspect="1"/>
          </p:cNvPicPr>
          <p:nvPr/>
        </p:nvPicPr>
        <p:blipFill>
          <a:blip r:embed="rId2"/>
          <a:stretch>
            <a:fillRect/>
          </a:stretch>
        </p:blipFill>
        <p:spPr>
          <a:xfrm>
            <a:off x="6836380" y="2769126"/>
            <a:ext cx="2715004" cy="1924319"/>
          </a:xfrm>
          <a:prstGeom prst="rect">
            <a:avLst/>
          </a:prstGeom>
        </p:spPr>
      </p:pic>
    </p:spTree>
    <p:extLst>
      <p:ext uri="{BB962C8B-B14F-4D97-AF65-F5344CB8AC3E}">
        <p14:creationId xmlns:p14="http://schemas.microsoft.com/office/powerpoint/2010/main" val="336192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52034" y="1576358"/>
            <a:ext cx="4772993"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425537" y="2696319"/>
            <a:ext cx="4136231" cy="2585323"/>
          </a:xfrm>
          <a:prstGeom prst="rect">
            <a:avLst/>
          </a:prstGeom>
          <a:noFill/>
        </p:spPr>
        <p:txBody>
          <a:bodyPr wrap="square" rtlCol="0">
            <a:spAutoFit/>
          </a:bodyPr>
          <a:lstStyle/>
          <a:p>
            <a:r>
              <a:rPr lang="en-US" dirty="0"/>
              <a:t>We have a wide variety of products under the segments of Notebooks, Accessories, Peripherals, Desktop, Storage and Networking. However, we need to diversify our production in the Segment of Desktop, Storage and Networking as they have lower production.</a:t>
            </a:r>
            <a:endParaRPr lang="en-GB" dirty="0"/>
          </a:p>
        </p:txBody>
      </p:sp>
      <p:pic>
        <p:nvPicPr>
          <p:cNvPr id="4" name="Picture 3">
            <a:extLst>
              <a:ext uri="{FF2B5EF4-FFF2-40B4-BE49-F238E27FC236}">
                <a16:creationId xmlns:a16="http://schemas.microsoft.com/office/drawing/2014/main" id="{C0A49B8A-6D33-4A25-83D0-BE555D533411}"/>
              </a:ext>
            </a:extLst>
          </p:cNvPr>
          <p:cNvPicPr>
            <a:picLocks noChangeAspect="1"/>
          </p:cNvPicPr>
          <p:nvPr/>
        </p:nvPicPr>
        <p:blipFill>
          <a:blip r:embed="rId2"/>
          <a:stretch>
            <a:fillRect/>
          </a:stretch>
        </p:blipFill>
        <p:spPr>
          <a:xfrm>
            <a:off x="4880150" y="1654662"/>
            <a:ext cx="7039515" cy="4391638"/>
          </a:xfrm>
          <a:prstGeom prst="rect">
            <a:avLst/>
          </a:prstGeom>
        </p:spPr>
      </p:pic>
    </p:spTree>
    <p:extLst>
      <p:ext uri="{BB962C8B-B14F-4D97-AF65-F5344CB8AC3E}">
        <p14:creationId xmlns:p14="http://schemas.microsoft.com/office/powerpoint/2010/main" val="251744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898850" y="1814513"/>
            <a:ext cx="4491227" cy="616744"/>
          </a:xfrm>
        </p:spPr>
        <p:txBody>
          <a:bodyPr>
            <a:normAutofit/>
          </a:bodyPr>
          <a:lstStyle/>
          <a:p>
            <a:pPr algn="ctr"/>
            <a:r>
              <a:rPr lang="en-US" dirty="0">
                <a:solidFill>
                  <a:srgbClr val="FF0000"/>
                </a:solidFill>
              </a:rPr>
              <a:t>Request 4:</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5" y="2864643"/>
            <a:ext cx="4665199" cy="1071563"/>
          </a:xfrm>
        </p:spPr>
        <p:txBody>
          <a:bodyPr>
            <a:normAutofit fontScale="92500" lnSpcReduction="10000"/>
          </a:bodyPr>
          <a:lstStyle/>
          <a:p>
            <a:pPr algn="just"/>
            <a:r>
              <a:rPr lang="en-US" sz="2800" dirty="0"/>
              <a:t>Which segment had the most increase in unique products in 2021 vs 2020?</a:t>
            </a:r>
            <a:endParaRPr lang="en-GB" sz="18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5973296" y="1921670"/>
            <a:ext cx="5734850"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6" name="Picture 5">
            <a:extLst>
              <a:ext uri="{FF2B5EF4-FFF2-40B4-BE49-F238E27FC236}">
                <a16:creationId xmlns:a16="http://schemas.microsoft.com/office/drawing/2014/main" id="{31D03958-C17E-4273-B127-27E084F12F3D}"/>
              </a:ext>
            </a:extLst>
          </p:cNvPr>
          <p:cNvPicPr>
            <a:picLocks noChangeAspect="1"/>
          </p:cNvPicPr>
          <p:nvPr/>
        </p:nvPicPr>
        <p:blipFill>
          <a:blip r:embed="rId2"/>
          <a:stretch>
            <a:fillRect/>
          </a:stretch>
        </p:blipFill>
        <p:spPr>
          <a:xfrm>
            <a:off x="6096000" y="2621624"/>
            <a:ext cx="5734850" cy="1886213"/>
          </a:xfrm>
          <a:prstGeom prst="rect">
            <a:avLst/>
          </a:prstGeom>
        </p:spPr>
      </p:pic>
    </p:spTree>
    <p:extLst>
      <p:ext uri="{BB962C8B-B14F-4D97-AF65-F5344CB8AC3E}">
        <p14:creationId xmlns:p14="http://schemas.microsoft.com/office/powerpoint/2010/main" val="414044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100013" y="1832609"/>
            <a:ext cx="5236368"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414338" y="2933937"/>
            <a:ext cx="4772993" cy="923330"/>
          </a:xfrm>
          <a:prstGeom prst="rect">
            <a:avLst/>
          </a:prstGeom>
          <a:noFill/>
        </p:spPr>
        <p:txBody>
          <a:bodyPr wrap="square" rtlCol="0">
            <a:spAutoFit/>
          </a:bodyPr>
          <a:lstStyle/>
          <a:p>
            <a:r>
              <a:rPr lang="en-US" dirty="0"/>
              <a:t>Desktop segment saw highest increase in its products of 34 followed by Notebook 16 and Peripherals 16.</a:t>
            </a:r>
            <a:endParaRPr lang="en-GB" dirty="0"/>
          </a:p>
        </p:txBody>
      </p:sp>
      <p:pic>
        <p:nvPicPr>
          <p:cNvPr id="4" name="Picture 3">
            <a:extLst>
              <a:ext uri="{FF2B5EF4-FFF2-40B4-BE49-F238E27FC236}">
                <a16:creationId xmlns:a16="http://schemas.microsoft.com/office/drawing/2014/main" id="{8EF79C9F-6343-412C-ADB7-2A16889DCB69}"/>
              </a:ext>
            </a:extLst>
          </p:cNvPr>
          <p:cNvPicPr>
            <a:picLocks noChangeAspect="1"/>
          </p:cNvPicPr>
          <p:nvPr/>
        </p:nvPicPr>
        <p:blipFill>
          <a:blip r:embed="rId2"/>
          <a:stretch>
            <a:fillRect/>
          </a:stretch>
        </p:blipFill>
        <p:spPr>
          <a:xfrm>
            <a:off x="5957075" y="2133419"/>
            <a:ext cx="5820587" cy="2591162"/>
          </a:xfrm>
          <a:prstGeom prst="rect">
            <a:avLst/>
          </a:prstGeom>
        </p:spPr>
      </p:pic>
    </p:spTree>
    <p:extLst>
      <p:ext uri="{BB962C8B-B14F-4D97-AF65-F5344CB8AC3E}">
        <p14:creationId xmlns:p14="http://schemas.microsoft.com/office/powerpoint/2010/main" val="389335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85836" y="1871663"/>
            <a:ext cx="4491227" cy="616744"/>
          </a:xfrm>
        </p:spPr>
        <p:txBody>
          <a:bodyPr>
            <a:normAutofit/>
          </a:bodyPr>
          <a:lstStyle/>
          <a:p>
            <a:pPr algn="ctr"/>
            <a:r>
              <a:rPr lang="en-US" dirty="0">
                <a:solidFill>
                  <a:srgbClr val="FF0000"/>
                </a:solidFill>
              </a:rPr>
              <a:t>Request 5:</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5" y="2864643"/>
            <a:ext cx="4665199" cy="1071563"/>
          </a:xfrm>
        </p:spPr>
        <p:txBody>
          <a:bodyPr>
            <a:normAutofit fontScale="77500" lnSpcReduction="20000"/>
          </a:bodyPr>
          <a:lstStyle/>
          <a:p>
            <a:pPr algn="just"/>
            <a:r>
              <a:rPr lang="en-US" sz="3200" dirty="0"/>
              <a:t>Get the products that have the highest and lowest manufacturing costs.</a:t>
            </a:r>
            <a:endParaRPr lang="en-GB" sz="18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477052" y="1871663"/>
            <a:ext cx="4972745"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5" name="Picture 4">
            <a:extLst>
              <a:ext uri="{FF2B5EF4-FFF2-40B4-BE49-F238E27FC236}">
                <a16:creationId xmlns:a16="http://schemas.microsoft.com/office/drawing/2014/main" id="{DB487343-48C3-4785-BC1E-8A52E690CEA8}"/>
              </a:ext>
            </a:extLst>
          </p:cNvPr>
          <p:cNvPicPr>
            <a:picLocks noChangeAspect="1"/>
          </p:cNvPicPr>
          <p:nvPr/>
        </p:nvPicPr>
        <p:blipFill>
          <a:blip r:embed="rId2"/>
          <a:stretch>
            <a:fillRect/>
          </a:stretch>
        </p:blipFill>
        <p:spPr>
          <a:xfrm>
            <a:off x="6477053" y="2696764"/>
            <a:ext cx="4972744" cy="1407320"/>
          </a:xfrm>
          <a:prstGeom prst="rect">
            <a:avLst/>
          </a:prstGeom>
        </p:spPr>
      </p:pic>
    </p:spTree>
    <p:extLst>
      <p:ext uri="{BB962C8B-B14F-4D97-AF65-F5344CB8AC3E}">
        <p14:creationId xmlns:p14="http://schemas.microsoft.com/office/powerpoint/2010/main" val="39239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85836" y="1871663"/>
            <a:ext cx="4243389" cy="616744"/>
          </a:xfrm>
        </p:spPr>
        <p:txBody>
          <a:bodyPr>
            <a:normAutofit/>
          </a:bodyPr>
          <a:lstStyle/>
          <a:p>
            <a:pPr algn="ctr"/>
            <a:r>
              <a:rPr lang="en-US" dirty="0">
                <a:solidFill>
                  <a:srgbClr val="FF0000"/>
                </a:solidFill>
              </a:rPr>
              <a:t>Request 6:</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6" y="2864643"/>
            <a:ext cx="4774548" cy="1964532"/>
          </a:xfrm>
        </p:spPr>
        <p:txBody>
          <a:bodyPr>
            <a:normAutofit/>
          </a:bodyPr>
          <a:lstStyle/>
          <a:p>
            <a:r>
              <a:rPr lang="en-US" sz="2000" dirty="0"/>
              <a:t>Generate a report which contains the top 5 customers who received an average high pre invoice discount percentage  for the fiscal year 2021 and in the Indian market.</a:t>
            </a:r>
            <a:endParaRPr lang="en-GB" sz="20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096000" y="1983582"/>
            <a:ext cx="5426869"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6" name="Picture 5">
            <a:extLst>
              <a:ext uri="{FF2B5EF4-FFF2-40B4-BE49-F238E27FC236}">
                <a16:creationId xmlns:a16="http://schemas.microsoft.com/office/drawing/2014/main" id="{D72BDD15-EB36-42AA-8608-72F156A1B967}"/>
              </a:ext>
            </a:extLst>
          </p:cNvPr>
          <p:cNvPicPr>
            <a:picLocks noChangeAspect="1"/>
          </p:cNvPicPr>
          <p:nvPr/>
        </p:nvPicPr>
        <p:blipFill>
          <a:blip r:embed="rId2"/>
          <a:stretch>
            <a:fillRect/>
          </a:stretch>
        </p:blipFill>
        <p:spPr>
          <a:xfrm>
            <a:off x="6096000" y="2807376"/>
            <a:ext cx="5584031" cy="1686160"/>
          </a:xfrm>
          <a:prstGeom prst="rect">
            <a:avLst/>
          </a:prstGeom>
        </p:spPr>
      </p:pic>
    </p:spTree>
    <p:extLst>
      <p:ext uri="{BB962C8B-B14F-4D97-AF65-F5344CB8AC3E}">
        <p14:creationId xmlns:p14="http://schemas.microsoft.com/office/powerpoint/2010/main" val="348831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414338" y="1789747"/>
            <a:ext cx="4586287"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414338" y="2933937"/>
            <a:ext cx="4772993" cy="1200329"/>
          </a:xfrm>
          <a:prstGeom prst="rect">
            <a:avLst/>
          </a:prstGeom>
          <a:noFill/>
        </p:spPr>
        <p:txBody>
          <a:bodyPr wrap="square" rtlCol="0">
            <a:spAutoFit/>
          </a:bodyPr>
          <a:lstStyle/>
          <a:p>
            <a:r>
              <a:rPr lang="en-US" dirty="0"/>
              <a:t>For Indian market in 2021, we offered nearly equal discount percentage to all top 5 our customers on which </a:t>
            </a:r>
            <a:r>
              <a:rPr lang="en-US" dirty="0">
                <a:solidFill>
                  <a:srgbClr val="FF0000"/>
                </a:solidFill>
              </a:rPr>
              <a:t>Flipkart</a:t>
            </a:r>
            <a:r>
              <a:rPr lang="en-US" dirty="0"/>
              <a:t> received highest discount of </a:t>
            </a:r>
            <a:r>
              <a:rPr lang="en-US" dirty="0">
                <a:solidFill>
                  <a:srgbClr val="FF0000"/>
                </a:solidFill>
              </a:rPr>
              <a:t>30.83</a:t>
            </a:r>
            <a:r>
              <a:rPr lang="en-US" dirty="0"/>
              <a:t>%.</a:t>
            </a:r>
            <a:endParaRPr lang="en-GB" dirty="0"/>
          </a:p>
        </p:txBody>
      </p:sp>
      <p:pic>
        <p:nvPicPr>
          <p:cNvPr id="5" name="Picture 4">
            <a:extLst>
              <a:ext uri="{FF2B5EF4-FFF2-40B4-BE49-F238E27FC236}">
                <a16:creationId xmlns:a16="http://schemas.microsoft.com/office/drawing/2014/main" id="{4687EBBB-0AC9-49BB-91C9-2925213C7789}"/>
              </a:ext>
            </a:extLst>
          </p:cNvPr>
          <p:cNvPicPr>
            <a:picLocks noChangeAspect="1"/>
          </p:cNvPicPr>
          <p:nvPr/>
        </p:nvPicPr>
        <p:blipFill>
          <a:blip r:embed="rId2"/>
          <a:stretch>
            <a:fillRect/>
          </a:stretch>
        </p:blipFill>
        <p:spPr>
          <a:xfrm>
            <a:off x="5633180" y="1568977"/>
            <a:ext cx="6144482" cy="3820058"/>
          </a:xfrm>
          <a:prstGeom prst="rect">
            <a:avLst/>
          </a:prstGeom>
        </p:spPr>
      </p:pic>
    </p:spTree>
    <p:extLst>
      <p:ext uri="{BB962C8B-B14F-4D97-AF65-F5344CB8AC3E}">
        <p14:creationId xmlns:p14="http://schemas.microsoft.com/office/powerpoint/2010/main" val="119400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85836" y="1871663"/>
            <a:ext cx="4243389" cy="616744"/>
          </a:xfrm>
        </p:spPr>
        <p:txBody>
          <a:bodyPr>
            <a:normAutofit/>
          </a:bodyPr>
          <a:lstStyle/>
          <a:p>
            <a:pPr algn="ctr"/>
            <a:r>
              <a:rPr lang="en-US" dirty="0">
                <a:solidFill>
                  <a:srgbClr val="FF0000"/>
                </a:solidFill>
              </a:rPr>
              <a:t>Request 7:</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6" y="2864643"/>
            <a:ext cx="4774548" cy="1964532"/>
          </a:xfrm>
        </p:spPr>
        <p:txBody>
          <a:bodyPr>
            <a:normAutofit/>
          </a:bodyPr>
          <a:lstStyle/>
          <a:p>
            <a:r>
              <a:rPr lang="en-US" sz="2400" dirty="0"/>
              <a:t>Get the complete report of the Gross sales amount for the customer “Atliq Exclusive” for each month.</a:t>
            </a:r>
            <a:endParaRPr lang="en-GB" sz="24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096000" y="1983582"/>
            <a:ext cx="5426869"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5" name="Picture 4">
            <a:extLst>
              <a:ext uri="{FF2B5EF4-FFF2-40B4-BE49-F238E27FC236}">
                <a16:creationId xmlns:a16="http://schemas.microsoft.com/office/drawing/2014/main" id="{7763F64A-ABC2-4B74-BD57-127B714AFAED}"/>
              </a:ext>
            </a:extLst>
          </p:cNvPr>
          <p:cNvPicPr>
            <a:picLocks noChangeAspect="1"/>
          </p:cNvPicPr>
          <p:nvPr/>
        </p:nvPicPr>
        <p:blipFill>
          <a:blip r:embed="rId2"/>
          <a:stretch>
            <a:fillRect/>
          </a:stretch>
        </p:blipFill>
        <p:spPr>
          <a:xfrm>
            <a:off x="7043477" y="504397"/>
            <a:ext cx="3734321" cy="6134956"/>
          </a:xfrm>
          <a:prstGeom prst="rect">
            <a:avLst/>
          </a:prstGeom>
        </p:spPr>
      </p:pic>
    </p:spTree>
    <p:extLst>
      <p:ext uri="{BB962C8B-B14F-4D97-AF65-F5344CB8AC3E}">
        <p14:creationId xmlns:p14="http://schemas.microsoft.com/office/powerpoint/2010/main" val="376399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254793" y="1146810"/>
            <a:ext cx="11680032"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1450182" y="5398531"/>
            <a:ext cx="9136855" cy="1200329"/>
          </a:xfrm>
          <a:prstGeom prst="rect">
            <a:avLst/>
          </a:prstGeom>
          <a:noFill/>
        </p:spPr>
        <p:txBody>
          <a:bodyPr wrap="square" rtlCol="0">
            <a:spAutoFit/>
          </a:bodyPr>
          <a:lstStyle/>
          <a:p>
            <a:r>
              <a:rPr lang="en-US" dirty="0"/>
              <a:t>For our customer Atliq Exclusive, </a:t>
            </a:r>
            <a:r>
              <a:rPr lang="en-US" dirty="0">
                <a:solidFill>
                  <a:srgbClr val="FF0000"/>
                </a:solidFill>
              </a:rPr>
              <a:t>November</a:t>
            </a:r>
            <a:r>
              <a:rPr lang="en-US" dirty="0"/>
              <a:t> </a:t>
            </a:r>
            <a:r>
              <a:rPr lang="en-US" dirty="0">
                <a:solidFill>
                  <a:srgbClr val="FF0000"/>
                </a:solidFill>
              </a:rPr>
              <a:t>2020</a:t>
            </a:r>
            <a:r>
              <a:rPr lang="en-US" dirty="0"/>
              <a:t> was highest sales of </a:t>
            </a:r>
            <a:r>
              <a:rPr lang="en-US" dirty="0">
                <a:solidFill>
                  <a:srgbClr val="FF0000"/>
                </a:solidFill>
              </a:rPr>
              <a:t>20.5M</a:t>
            </a:r>
            <a:r>
              <a:rPr lang="en-US" dirty="0"/>
              <a:t> and March 2020, April 2020 saw a lowest sales of 0.4M each because of Covid-19 pandemic. After the month of August market started growing and we witnessed an increase in sales afterwards. </a:t>
            </a:r>
            <a:endParaRPr lang="en-GB" dirty="0"/>
          </a:p>
        </p:txBody>
      </p:sp>
      <p:pic>
        <p:nvPicPr>
          <p:cNvPr id="8" name="Picture 7">
            <a:extLst>
              <a:ext uri="{FF2B5EF4-FFF2-40B4-BE49-F238E27FC236}">
                <a16:creationId xmlns:a16="http://schemas.microsoft.com/office/drawing/2014/main" id="{2C88B4A0-7A6D-4ADD-82C8-E2DFB4D1A27B}"/>
              </a:ext>
            </a:extLst>
          </p:cNvPr>
          <p:cNvPicPr>
            <a:picLocks noChangeAspect="1"/>
          </p:cNvPicPr>
          <p:nvPr/>
        </p:nvPicPr>
        <p:blipFill>
          <a:blip r:embed="rId2"/>
          <a:stretch>
            <a:fillRect/>
          </a:stretch>
        </p:blipFill>
        <p:spPr>
          <a:xfrm>
            <a:off x="254793" y="2214562"/>
            <a:ext cx="11680033" cy="2914241"/>
          </a:xfrm>
          <a:prstGeom prst="rect">
            <a:avLst/>
          </a:prstGeom>
        </p:spPr>
      </p:pic>
    </p:spTree>
    <p:extLst>
      <p:ext uri="{BB962C8B-B14F-4D97-AF65-F5344CB8AC3E}">
        <p14:creationId xmlns:p14="http://schemas.microsoft.com/office/powerpoint/2010/main" val="119775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85836" y="1871663"/>
            <a:ext cx="4243389" cy="616744"/>
          </a:xfrm>
        </p:spPr>
        <p:txBody>
          <a:bodyPr>
            <a:normAutofit/>
          </a:bodyPr>
          <a:lstStyle/>
          <a:p>
            <a:pPr algn="ctr"/>
            <a:r>
              <a:rPr lang="en-US" dirty="0">
                <a:solidFill>
                  <a:srgbClr val="FF0000"/>
                </a:solidFill>
              </a:rPr>
              <a:t>Request 8:</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6" y="2864643"/>
            <a:ext cx="4774548" cy="1400176"/>
          </a:xfrm>
        </p:spPr>
        <p:txBody>
          <a:bodyPr>
            <a:normAutofit/>
          </a:bodyPr>
          <a:lstStyle/>
          <a:p>
            <a:r>
              <a:rPr lang="en-US" sz="2800" dirty="0"/>
              <a:t>In which quarter of 2020, got the maximum total sold quantity?</a:t>
            </a:r>
            <a:endParaRPr lang="en-GB" sz="24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605589" y="1983582"/>
            <a:ext cx="4124324"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6" name="Picture 5">
            <a:extLst>
              <a:ext uri="{FF2B5EF4-FFF2-40B4-BE49-F238E27FC236}">
                <a16:creationId xmlns:a16="http://schemas.microsoft.com/office/drawing/2014/main" id="{B371420B-DC97-43CD-94DD-B4F2842BAEF7}"/>
              </a:ext>
            </a:extLst>
          </p:cNvPr>
          <p:cNvPicPr>
            <a:picLocks noChangeAspect="1"/>
          </p:cNvPicPr>
          <p:nvPr/>
        </p:nvPicPr>
        <p:blipFill>
          <a:blip r:embed="rId2"/>
          <a:stretch>
            <a:fillRect/>
          </a:stretch>
        </p:blipFill>
        <p:spPr>
          <a:xfrm>
            <a:off x="6605589" y="2823864"/>
            <a:ext cx="4124324" cy="1428949"/>
          </a:xfrm>
          <a:prstGeom prst="rect">
            <a:avLst/>
          </a:prstGeom>
        </p:spPr>
      </p:pic>
    </p:spTree>
    <p:extLst>
      <p:ext uri="{BB962C8B-B14F-4D97-AF65-F5344CB8AC3E}">
        <p14:creationId xmlns:p14="http://schemas.microsoft.com/office/powerpoint/2010/main" val="134028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685800" y="2993232"/>
            <a:ext cx="4114800" cy="616744"/>
          </a:xfrm>
        </p:spPr>
        <p:txBody>
          <a:bodyPr/>
          <a:lstStyle/>
          <a:p>
            <a:pPr algn="ctr"/>
            <a:r>
              <a:rPr lang="en-US" dirty="0">
                <a:solidFill>
                  <a:srgbClr val="FF0000"/>
                </a:solidFill>
              </a:rPr>
              <a:t>AGENDA</a:t>
            </a:r>
            <a:endParaRPr lang="en-GB" dirty="0">
              <a:solidFill>
                <a:srgbClr val="FF0000"/>
              </a:solidFill>
            </a:endParaRPr>
          </a:p>
        </p:txBody>
      </p:sp>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p:txBody>
          <a:bodyPr/>
          <a:lstStyle/>
          <a:p>
            <a:pPr marL="457200" indent="-457200">
              <a:buClr>
                <a:schemeClr val="accent1"/>
              </a:buClr>
              <a:buFont typeface="+mj-lt"/>
              <a:buAutoNum type="arabicPeriod"/>
            </a:pPr>
            <a:r>
              <a:rPr lang="en-US" dirty="0"/>
              <a:t>Background of Company</a:t>
            </a:r>
          </a:p>
          <a:p>
            <a:pPr marL="457200" indent="-457200">
              <a:buClr>
                <a:schemeClr val="accent1"/>
              </a:buClr>
              <a:buFont typeface="+mj-lt"/>
              <a:buAutoNum type="arabicPeriod"/>
            </a:pPr>
            <a:r>
              <a:rPr lang="en-US" dirty="0"/>
              <a:t>Getting familiar with data  </a:t>
            </a:r>
          </a:p>
          <a:p>
            <a:pPr marL="457200" indent="-457200">
              <a:buClr>
                <a:schemeClr val="accent1"/>
              </a:buClr>
              <a:buFont typeface="+mj-lt"/>
              <a:buAutoNum type="arabicPeriod"/>
            </a:pPr>
            <a:r>
              <a:rPr lang="en-US" dirty="0"/>
              <a:t>Ad-Hoc request along with queried result, visualization and Insights  </a:t>
            </a:r>
            <a:endParaRPr lang="en-GB" dirty="0"/>
          </a:p>
        </p:txBody>
      </p:sp>
    </p:spTree>
    <p:extLst>
      <p:ext uri="{BB962C8B-B14F-4D97-AF65-F5344CB8AC3E}">
        <p14:creationId xmlns:p14="http://schemas.microsoft.com/office/powerpoint/2010/main" val="3888159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542926" y="1732597"/>
            <a:ext cx="5236368"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685801" y="2741056"/>
            <a:ext cx="5093493" cy="2031325"/>
          </a:xfrm>
          <a:prstGeom prst="rect">
            <a:avLst/>
          </a:prstGeom>
          <a:noFill/>
        </p:spPr>
        <p:txBody>
          <a:bodyPr wrap="square" rtlCol="0">
            <a:spAutoFit/>
          </a:bodyPr>
          <a:lstStyle/>
          <a:p>
            <a:r>
              <a:rPr lang="en-US" dirty="0"/>
              <a:t>For FY 2020, we witnessed highest total sold quantity of 7.01M in which November month generated 3.05M. </a:t>
            </a:r>
            <a:br>
              <a:rPr lang="en-US" dirty="0"/>
            </a:br>
            <a:r>
              <a:rPr lang="en-US" dirty="0"/>
              <a:t>The effect of Covid-19 is clearly seen as total sold quantity decreased to 2.08M in Q3 on which March and April have only 02.4M and 0.82M sales. </a:t>
            </a:r>
            <a:endParaRPr lang="en-GB" dirty="0"/>
          </a:p>
        </p:txBody>
      </p:sp>
      <p:pic>
        <p:nvPicPr>
          <p:cNvPr id="8" name="Picture 7">
            <a:extLst>
              <a:ext uri="{FF2B5EF4-FFF2-40B4-BE49-F238E27FC236}">
                <a16:creationId xmlns:a16="http://schemas.microsoft.com/office/drawing/2014/main" id="{CC5AC786-E168-461F-9FCA-E1047F2449A5}"/>
              </a:ext>
            </a:extLst>
          </p:cNvPr>
          <p:cNvPicPr>
            <a:picLocks noChangeAspect="1"/>
          </p:cNvPicPr>
          <p:nvPr/>
        </p:nvPicPr>
        <p:blipFill>
          <a:blip r:embed="rId2"/>
          <a:stretch>
            <a:fillRect/>
          </a:stretch>
        </p:blipFill>
        <p:spPr>
          <a:xfrm>
            <a:off x="6607969" y="478631"/>
            <a:ext cx="4319912" cy="6129337"/>
          </a:xfrm>
          <a:prstGeom prst="rect">
            <a:avLst/>
          </a:prstGeom>
        </p:spPr>
      </p:pic>
    </p:spTree>
    <p:extLst>
      <p:ext uri="{BB962C8B-B14F-4D97-AF65-F5344CB8AC3E}">
        <p14:creationId xmlns:p14="http://schemas.microsoft.com/office/powerpoint/2010/main" val="384832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85836" y="1871663"/>
            <a:ext cx="4243389" cy="616744"/>
          </a:xfrm>
        </p:spPr>
        <p:txBody>
          <a:bodyPr>
            <a:normAutofit/>
          </a:bodyPr>
          <a:lstStyle/>
          <a:p>
            <a:pPr algn="ctr"/>
            <a:r>
              <a:rPr lang="en-US" dirty="0">
                <a:solidFill>
                  <a:srgbClr val="FF0000"/>
                </a:solidFill>
              </a:rPr>
              <a:t>Request 9:</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6" y="2864643"/>
            <a:ext cx="4774548" cy="1400176"/>
          </a:xfrm>
        </p:spPr>
        <p:txBody>
          <a:bodyPr>
            <a:normAutofit fontScale="77500" lnSpcReduction="20000"/>
          </a:bodyPr>
          <a:lstStyle/>
          <a:p>
            <a:r>
              <a:rPr lang="en-US" sz="3200" dirty="0"/>
              <a:t>Which channel helped to bring more gross sales in the fiscal year 2021 and the percentage of contribution?</a:t>
            </a:r>
            <a:endParaRPr lang="en-GB" sz="24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605589" y="1983582"/>
            <a:ext cx="4124324"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5" name="Picture 4">
            <a:extLst>
              <a:ext uri="{FF2B5EF4-FFF2-40B4-BE49-F238E27FC236}">
                <a16:creationId xmlns:a16="http://schemas.microsoft.com/office/drawing/2014/main" id="{DA30600C-4B17-4F54-B378-7B197A321809}"/>
              </a:ext>
            </a:extLst>
          </p:cNvPr>
          <p:cNvPicPr>
            <a:picLocks noChangeAspect="1"/>
          </p:cNvPicPr>
          <p:nvPr/>
        </p:nvPicPr>
        <p:blipFill>
          <a:blip r:embed="rId2"/>
          <a:stretch>
            <a:fillRect/>
          </a:stretch>
        </p:blipFill>
        <p:spPr>
          <a:xfrm>
            <a:off x="6748203" y="2828883"/>
            <a:ext cx="4267459" cy="1200233"/>
          </a:xfrm>
          <a:prstGeom prst="rect">
            <a:avLst/>
          </a:prstGeom>
        </p:spPr>
      </p:pic>
    </p:spTree>
    <p:extLst>
      <p:ext uri="{BB962C8B-B14F-4D97-AF65-F5344CB8AC3E}">
        <p14:creationId xmlns:p14="http://schemas.microsoft.com/office/powerpoint/2010/main" val="681396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542926" y="1732597"/>
            <a:ext cx="5236368"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685801" y="2741056"/>
            <a:ext cx="5093493" cy="1200329"/>
          </a:xfrm>
          <a:prstGeom prst="rect">
            <a:avLst/>
          </a:prstGeom>
          <a:noFill/>
        </p:spPr>
        <p:txBody>
          <a:bodyPr wrap="square" rtlCol="0">
            <a:spAutoFit/>
          </a:bodyPr>
          <a:lstStyle/>
          <a:p>
            <a:r>
              <a:rPr lang="en-US" dirty="0"/>
              <a:t>The majority of sales took place via Retailer which is 2690.56M (72.49%), followed by Direct of 601.71M (16.21%) and Distributor of 419.45M (11.3%)</a:t>
            </a:r>
            <a:endParaRPr lang="en-GB" dirty="0"/>
          </a:p>
        </p:txBody>
      </p:sp>
      <p:pic>
        <p:nvPicPr>
          <p:cNvPr id="4" name="Picture 3">
            <a:extLst>
              <a:ext uri="{FF2B5EF4-FFF2-40B4-BE49-F238E27FC236}">
                <a16:creationId xmlns:a16="http://schemas.microsoft.com/office/drawing/2014/main" id="{11058BFB-A970-4A93-9C1B-BF5592034F13}"/>
              </a:ext>
            </a:extLst>
          </p:cNvPr>
          <p:cNvPicPr>
            <a:picLocks noChangeAspect="1"/>
          </p:cNvPicPr>
          <p:nvPr/>
        </p:nvPicPr>
        <p:blipFill>
          <a:blip r:embed="rId2"/>
          <a:stretch>
            <a:fillRect/>
          </a:stretch>
        </p:blipFill>
        <p:spPr>
          <a:xfrm>
            <a:off x="6096000" y="1808885"/>
            <a:ext cx="5834504" cy="3064669"/>
          </a:xfrm>
          <a:prstGeom prst="rect">
            <a:avLst/>
          </a:prstGeom>
        </p:spPr>
      </p:pic>
    </p:spTree>
    <p:extLst>
      <p:ext uri="{BB962C8B-B14F-4D97-AF65-F5344CB8AC3E}">
        <p14:creationId xmlns:p14="http://schemas.microsoft.com/office/powerpoint/2010/main" val="16041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992980" y="1814513"/>
            <a:ext cx="4243389" cy="616744"/>
          </a:xfrm>
        </p:spPr>
        <p:txBody>
          <a:bodyPr>
            <a:normAutofit/>
          </a:bodyPr>
          <a:lstStyle/>
          <a:p>
            <a:pPr algn="ctr"/>
            <a:r>
              <a:rPr lang="en-US" dirty="0">
                <a:solidFill>
                  <a:srgbClr val="FF0000"/>
                </a:solidFill>
              </a:rPr>
              <a:t>Request 10:</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811866" y="2864642"/>
            <a:ext cx="4360209" cy="1871664"/>
          </a:xfrm>
        </p:spPr>
        <p:txBody>
          <a:bodyPr>
            <a:normAutofit/>
          </a:bodyPr>
          <a:lstStyle/>
          <a:p>
            <a:r>
              <a:rPr lang="en-US" sz="2400" dirty="0"/>
              <a:t>Get the Top 3 products in each division that have a high total sold quantity in the fiscal year 2021?</a:t>
            </a:r>
            <a:endParaRPr lang="en-GB" sz="24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5714999" y="1871663"/>
            <a:ext cx="6132177"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6" name="Picture 5">
            <a:extLst>
              <a:ext uri="{FF2B5EF4-FFF2-40B4-BE49-F238E27FC236}">
                <a16:creationId xmlns:a16="http://schemas.microsoft.com/office/drawing/2014/main" id="{999396BC-F4A9-401E-B99B-4B43E62644DD}"/>
              </a:ext>
            </a:extLst>
          </p:cNvPr>
          <p:cNvPicPr>
            <a:picLocks noChangeAspect="1"/>
          </p:cNvPicPr>
          <p:nvPr/>
        </p:nvPicPr>
        <p:blipFill>
          <a:blip r:embed="rId2"/>
          <a:stretch>
            <a:fillRect/>
          </a:stretch>
        </p:blipFill>
        <p:spPr>
          <a:xfrm>
            <a:off x="5715000" y="2728724"/>
            <a:ext cx="6132177" cy="2686425"/>
          </a:xfrm>
          <a:prstGeom prst="rect">
            <a:avLst/>
          </a:prstGeom>
        </p:spPr>
      </p:pic>
    </p:spTree>
    <p:extLst>
      <p:ext uri="{BB962C8B-B14F-4D97-AF65-F5344CB8AC3E}">
        <p14:creationId xmlns:p14="http://schemas.microsoft.com/office/powerpoint/2010/main" val="182471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254793" y="1146810"/>
            <a:ext cx="11680032"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471489" y="5291375"/>
            <a:ext cx="3400424" cy="646331"/>
          </a:xfrm>
          <a:prstGeom prst="rect">
            <a:avLst/>
          </a:prstGeom>
          <a:noFill/>
        </p:spPr>
        <p:txBody>
          <a:bodyPr wrap="square" rtlCol="0">
            <a:spAutoFit/>
          </a:bodyPr>
          <a:lstStyle/>
          <a:p>
            <a:r>
              <a:rPr lang="en-US" dirty="0"/>
              <a:t>The top 3 selling products in N&amp;S is pen drive.</a:t>
            </a:r>
            <a:endParaRPr lang="en-GB" dirty="0"/>
          </a:p>
        </p:txBody>
      </p:sp>
      <p:pic>
        <p:nvPicPr>
          <p:cNvPr id="4" name="Picture 3">
            <a:extLst>
              <a:ext uri="{FF2B5EF4-FFF2-40B4-BE49-F238E27FC236}">
                <a16:creationId xmlns:a16="http://schemas.microsoft.com/office/drawing/2014/main" id="{9AE2E366-BB0F-4ED5-BB5D-6081A9765D27}"/>
              </a:ext>
            </a:extLst>
          </p:cNvPr>
          <p:cNvPicPr>
            <a:picLocks noChangeAspect="1"/>
          </p:cNvPicPr>
          <p:nvPr/>
        </p:nvPicPr>
        <p:blipFill>
          <a:blip r:embed="rId2"/>
          <a:stretch>
            <a:fillRect/>
          </a:stretch>
        </p:blipFill>
        <p:spPr>
          <a:xfrm>
            <a:off x="254792" y="2071688"/>
            <a:ext cx="11680033" cy="3031767"/>
          </a:xfrm>
          <a:prstGeom prst="rect">
            <a:avLst/>
          </a:prstGeom>
        </p:spPr>
      </p:pic>
      <p:sp>
        <p:nvSpPr>
          <p:cNvPr id="9" name="TextBox 8">
            <a:extLst>
              <a:ext uri="{FF2B5EF4-FFF2-40B4-BE49-F238E27FC236}">
                <a16:creationId xmlns:a16="http://schemas.microsoft.com/office/drawing/2014/main" id="{C2EC7378-6470-444E-B46C-6A106E9BD61C}"/>
              </a:ext>
            </a:extLst>
          </p:cNvPr>
          <p:cNvSpPr txBox="1"/>
          <p:nvPr/>
        </p:nvSpPr>
        <p:spPr>
          <a:xfrm>
            <a:off x="4602957" y="5291374"/>
            <a:ext cx="3219449" cy="646331"/>
          </a:xfrm>
          <a:prstGeom prst="rect">
            <a:avLst/>
          </a:prstGeom>
          <a:noFill/>
        </p:spPr>
        <p:txBody>
          <a:bodyPr wrap="square" rtlCol="0">
            <a:spAutoFit/>
          </a:bodyPr>
          <a:lstStyle/>
          <a:p>
            <a:r>
              <a:rPr lang="en-US" dirty="0"/>
              <a:t>The top 3 selling products in P&amp;A is mouse.</a:t>
            </a:r>
            <a:endParaRPr lang="en-GB" dirty="0"/>
          </a:p>
        </p:txBody>
      </p:sp>
      <p:sp>
        <p:nvSpPr>
          <p:cNvPr id="10" name="TextBox 9">
            <a:extLst>
              <a:ext uri="{FF2B5EF4-FFF2-40B4-BE49-F238E27FC236}">
                <a16:creationId xmlns:a16="http://schemas.microsoft.com/office/drawing/2014/main" id="{716B34EA-20CA-460D-B38A-399908813285}"/>
              </a:ext>
            </a:extLst>
          </p:cNvPr>
          <p:cNvSpPr txBox="1"/>
          <p:nvPr/>
        </p:nvSpPr>
        <p:spPr>
          <a:xfrm>
            <a:off x="8427245" y="5291373"/>
            <a:ext cx="3293266" cy="646331"/>
          </a:xfrm>
          <a:prstGeom prst="rect">
            <a:avLst/>
          </a:prstGeom>
          <a:noFill/>
        </p:spPr>
        <p:txBody>
          <a:bodyPr wrap="square" rtlCol="0">
            <a:spAutoFit/>
          </a:bodyPr>
          <a:lstStyle/>
          <a:p>
            <a:r>
              <a:rPr lang="en-US" dirty="0"/>
              <a:t>The top 3 selling products in PC is Laptop.</a:t>
            </a:r>
            <a:endParaRPr lang="en-GB" dirty="0"/>
          </a:p>
        </p:txBody>
      </p:sp>
    </p:spTree>
    <p:extLst>
      <p:ext uri="{BB962C8B-B14F-4D97-AF65-F5344CB8AC3E}">
        <p14:creationId xmlns:p14="http://schemas.microsoft.com/office/powerpoint/2010/main" val="625483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3721892" y="3064669"/>
            <a:ext cx="4243389" cy="592931"/>
          </a:xfrm>
        </p:spPr>
        <p:txBody>
          <a:bodyPr>
            <a:normAutofit/>
          </a:bodyPr>
          <a:lstStyle/>
          <a:p>
            <a:pPr algn="ctr"/>
            <a:r>
              <a:rPr lang="en-US" dirty="0">
                <a:solidFill>
                  <a:srgbClr val="FF0000"/>
                </a:solidFill>
              </a:rPr>
              <a:t>THANK YOU! </a:t>
            </a:r>
            <a:endParaRPr lang="en-GB" dirty="0">
              <a:solidFill>
                <a:srgbClr val="FF0000"/>
              </a:solidFill>
            </a:endParaRPr>
          </a:p>
        </p:txBody>
      </p:sp>
    </p:spTree>
    <p:extLst>
      <p:ext uri="{BB962C8B-B14F-4D97-AF65-F5344CB8AC3E}">
        <p14:creationId xmlns:p14="http://schemas.microsoft.com/office/powerpoint/2010/main" val="238578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685800" y="2993232"/>
            <a:ext cx="4114800" cy="616744"/>
          </a:xfrm>
        </p:spPr>
        <p:txBody>
          <a:bodyPr>
            <a:normAutofit fontScale="90000"/>
          </a:bodyPr>
          <a:lstStyle/>
          <a:p>
            <a:pPr algn="ctr"/>
            <a:r>
              <a:rPr lang="en-US" dirty="0">
                <a:solidFill>
                  <a:srgbClr val="FF0000"/>
                </a:solidFill>
              </a:rPr>
              <a:t>Background of COmpany</a:t>
            </a:r>
            <a:endParaRPr lang="en-GB" dirty="0">
              <a:solidFill>
                <a:srgbClr val="FF0000"/>
              </a:solidFill>
            </a:endParaRPr>
          </a:p>
        </p:txBody>
      </p:sp>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p:txBody>
          <a:bodyPr>
            <a:normAutofit lnSpcReduction="10000"/>
          </a:bodyPr>
          <a:lstStyle/>
          <a:p>
            <a:pPr marL="0" indent="0">
              <a:buClr>
                <a:schemeClr val="accent1"/>
              </a:buClr>
              <a:buNone/>
            </a:pPr>
            <a:r>
              <a:rPr lang="en-US" dirty="0">
                <a:solidFill>
                  <a:srgbClr val="FF0000"/>
                </a:solidFill>
              </a:rPr>
              <a:t>Our Company </a:t>
            </a:r>
          </a:p>
          <a:p>
            <a:pPr marL="0" indent="0" algn="just">
              <a:buClr>
                <a:schemeClr val="accent1"/>
              </a:buClr>
              <a:buNone/>
            </a:pPr>
            <a:r>
              <a:rPr lang="en-US" sz="1800" b="0" i="0" dirty="0">
                <a:solidFill>
                  <a:schemeClr val="tx2"/>
                </a:solidFill>
                <a:effectLst/>
                <a:latin typeface="manrope"/>
              </a:rPr>
              <a:t>Atliq Hardwares (imaginary company) is one of the leading computer hardware producers in India and well expanded in other countries too</a:t>
            </a:r>
            <a:r>
              <a:rPr lang="en-US" b="0" i="0" dirty="0">
                <a:solidFill>
                  <a:schemeClr val="tx2"/>
                </a:solidFill>
                <a:effectLst/>
                <a:latin typeface="manrope"/>
              </a:rPr>
              <a:t>.</a:t>
            </a:r>
          </a:p>
          <a:p>
            <a:pPr marL="0" indent="0">
              <a:buClr>
                <a:schemeClr val="accent1"/>
              </a:buClr>
              <a:buNone/>
            </a:pPr>
            <a:r>
              <a:rPr lang="en-GB" dirty="0">
                <a:solidFill>
                  <a:srgbClr val="FF0000"/>
                </a:solidFill>
              </a:rPr>
              <a:t>Background </a:t>
            </a:r>
          </a:p>
          <a:p>
            <a:pPr marL="0" indent="0" algn="just">
              <a:buClr>
                <a:schemeClr val="accent1"/>
              </a:buClr>
              <a:buNone/>
            </a:pPr>
            <a:r>
              <a:rPr lang="en-US" sz="1800" dirty="0">
                <a:solidFill>
                  <a:schemeClr val="tx2"/>
                </a:solidFill>
                <a:latin typeface="manrope"/>
              </a:rPr>
              <a:t>T</a:t>
            </a:r>
            <a:r>
              <a:rPr lang="en-US" sz="1800" b="0" i="0" dirty="0">
                <a:solidFill>
                  <a:schemeClr val="tx2"/>
                </a:solidFill>
                <a:effectLst/>
                <a:latin typeface="manrope"/>
              </a:rPr>
              <a: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a:p>
            <a:pPr marL="0" indent="0">
              <a:buClr>
                <a:schemeClr val="accent1"/>
              </a:buClr>
              <a:buNone/>
            </a:pPr>
            <a:r>
              <a:rPr lang="en-US" dirty="0">
                <a:solidFill>
                  <a:srgbClr val="FF0000"/>
                </a:solidFill>
                <a:latin typeface="+mj-lt"/>
              </a:rPr>
              <a:t>Task</a:t>
            </a:r>
            <a:r>
              <a:rPr lang="en-US" sz="1800" dirty="0">
                <a:solidFill>
                  <a:schemeClr val="tx2"/>
                </a:solidFill>
                <a:latin typeface="manrope"/>
              </a:rPr>
              <a:t> </a:t>
            </a:r>
          </a:p>
          <a:p>
            <a:pPr marL="0" indent="0">
              <a:buClr>
                <a:schemeClr val="accent1"/>
              </a:buClr>
              <a:buNone/>
            </a:pPr>
            <a:r>
              <a:rPr lang="en-US" sz="1800" dirty="0">
                <a:solidFill>
                  <a:schemeClr val="tx2"/>
                </a:solidFill>
                <a:latin typeface="manrope"/>
              </a:rPr>
              <a:t>There are 10 Ad-Hoc requests for which the company need insights.</a:t>
            </a:r>
          </a:p>
          <a:p>
            <a:pPr marL="0" indent="0">
              <a:buClr>
                <a:schemeClr val="accent1"/>
              </a:buClr>
              <a:buNone/>
            </a:pPr>
            <a:r>
              <a:rPr lang="en-US" dirty="0">
                <a:solidFill>
                  <a:srgbClr val="FF0000"/>
                </a:solidFill>
                <a:latin typeface="+mj-lt"/>
              </a:rPr>
              <a:t>Solution</a:t>
            </a:r>
          </a:p>
          <a:p>
            <a:pPr marL="0" indent="0" algn="just">
              <a:buClr>
                <a:schemeClr val="accent1"/>
              </a:buClr>
              <a:buNone/>
            </a:pPr>
            <a:r>
              <a:rPr lang="en-GB" sz="1800" dirty="0">
                <a:solidFill>
                  <a:schemeClr val="tx2"/>
                </a:solidFill>
                <a:latin typeface="manrope"/>
              </a:rPr>
              <a:t>Run a SQL query to answer these requested questions and convert them into visualization to present it to top level company management.</a:t>
            </a:r>
          </a:p>
        </p:txBody>
      </p:sp>
    </p:spTree>
    <p:extLst>
      <p:ext uri="{BB962C8B-B14F-4D97-AF65-F5344CB8AC3E}">
        <p14:creationId xmlns:p14="http://schemas.microsoft.com/office/powerpoint/2010/main" val="30863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685800" y="2707481"/>
            <a:ext cx="4114800" cy="902495"/>
          </a:xfrm>
        </p:spPr>
        <p:txBody>
          <a:bodyPr>
            <a:normAutofit fontScale="90000"/>
          </a:bodyPr>
          <a:lstStyle/>
          <a:p>
            <a:pPr algn="ctr"/>
            <a:br>
              <a:rPr lang="en-US" dirty="0"/>
            </a:br>
            <a:r>
              <a:rPr lang="en-US" dirty="0">
                <a:solidFill>
                  <a:srgbClr val="FF0000"/>
                </a:solidFill>
              </a:rPr>
              <a:t>Getting familiar with Data</a:t>
            </a:r>
            <a:endParaRPr lang="en-GB" dirty="0">
              <a:solidFill>
                <a:srgbClr val="FF0000"/>
              </a:solidFill>
            </a:endParaRPr>
          </a:p>
        </p:txBody>
      </p:sp>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5107779" y="453866"/>
            <a:ext cx="6510618" cy="1624966"/>
          </a:xfrm>
        </p:spPr>
        <p:txBody>
          <a:bodyPr>
            <a:normAutofit/>
          </a:bodyPr>
          <a:lstStyle/>
          <a:p>
            <a:pPr marL="0" indent="0">
              <a:buClr>
                <a:schemeClr val="accent1"/>
              </a:buClr>
              <a:buNone/>
            </a:pPr>
            <a:r>
              <a:rPr lang="en-US" sz="1800" dirty="0"/>
              <a:t>Data consists of sales data  for FY 2020 and 2021, along with other dimension tables such as dim_customer, dim_product, fact_gross_price, </a:t>
            </a:r>
            <a:r>
              <a:rPr lang="en-US" sz="1800" dirty="0" err="1"/>
              <a:t>fact_manufacturing_cost</a:t>
            </a:r>
            <a:r>
              <a:rPr lang="en-US" sz="1800" dirty="0"/>
              <a:t>, </a:t>
            </a:r>
            <a:r>
              <a:rPr lang="en-US" sz="1800" dirty="0" err="1"/>
              <a:t>fact_sales_monthly</a:t>
            </a:r>
            <a:r>
              <a:rPr lang="en-US" sz="1800" dirty="0"/>
              <a:t>, fact_pre_invoice_deductions. </a:t>
            </a:r>
            <a:endParaRPr lang="en-GB" sz="1800" dirty="0"/>
          </a:p>
        </p:txBody>
      </p:sp>
      <p:pic>
        <p:nvPicPr>
          <p:cNvPr id="6" name="Picture 5">
            <a:extLst>
              <a:ext uri="{FF2B5EF4-FFF2-40B4-BE49-F238E27FC236}">
                <a16:creationId xmlns:a16="http://schemas.microsoft.com/office/drawing/2014/main" id="{E7FCA27E-8CF2-4161-88BE-74F1509B9CE2}"/>
              </a:ext>
            </a:extLst>
          </p:cNvPr>
          <p:cNvPicPr>
            <a:picLocks noChangeAspect="1"/>
          </p:cNvPicPr>
          <p:nvPr/>
        </p:nvPicPr>
        <p:blipFill>
          <a:blip r:embed="rId2"/>
          <a:stretch>
            <a:fillRect/>
          </a:stretch>
        </p:blipFill>
        <p:spPr>
          <a:xfrm>
            <a:off x="5107780" y="2250281"/>
            <a:ext cx="6510617" cy="4264820"/>
          </a:xfrm>
          <a:prstGeom prst="rect">
            <a:avLst/>
          </a:prstGeom>
        </p:spPr>
      </p:pic>
    </p:spTree>
    <p:extLst>
      <p:ext uri="{BB962C8B-B14F-4D97-AF65-F5344CB8AC3E}">
        <p14:creationId xmlns:p14="http://schemas.microsoft.com/office/powerpoint/2010/main" val="226145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950119" y="746759"/>
            <a:ext cx="10556081" cy="5471925"/>
          </a:xfrm>
        </p:spPr>
        <p:txBody>
          <a:bodyPr/>
          <a:lstStyle/>
          <a:p>
            <a:pPr marL="0" indent="0">
              <a:buClr>
                <a:schemeClr val="accent1"/>
              </a:buClr>
              <a:buNone/>
            </a:pPr>
            <a:r>
              <a:rPr lang="en-US" dirty="0">
                <a:solidFill>
                  <a:srgbClr val="FF0000"/>
                </a:solidFill>
              </a:rPr>
              <a:t>Ad-Hoc request along with queried result, visualization and Insights  </a:t>
            </a:r>
            <a:endParaRPr lang="en-GB" dirty="0">
              <a:solidFill>
                <a:srgbClr val="FF0000"/>
              </a:solidFill>
            </a:endParaRPr>
          </a:p>
          <a:p>
            <a:pPr marL="0" indent="0">
              <a:buClr>
                <a:schemeClr val="accent1"/>
              </a:buClr>
              <a:buNone/>
            </a:pPr>
            <a:endParaRPr lang="en-GB" dirty="0"/>
          </a:p>
        </p:txBody>
      </p:sp>
    </p:spTree>
    <p:extLst>
      <p:ext uri="{BB962C8B-B14F-4D97-AF65-F5344CB8AC3E}">
        <p14:creationId xmlns:p14="http://schemas.microsoft.com/office/powerpoint/2010/main" val="42466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1190485" y="2028825"/>
            <a:ext cx="4114800" cy="616744"/>
          </a:xfrm>
        </p:spPr>
        <p:txBody>
          <a:bodyPr>
            <a:normAutofit/>
          </a:bodyPr>
          <a:lstStyle/>
          <a:p>
            <a:pPr algn="ctr"/>
            <a:r>
              <a:rPr lang="en-US" dirty="0">
                <a:solidFill>
                  <a:srgbClr val="FF0000"/>
                </a:solidFill>
              </a:rPr>
              <a:t>Request 1:</a:t>
            </a:r>
            <a:endParaRPr lang="en-GB" dirty="0">
              <a:solidFill>
                <a:srgbClr val="FF0000"/>
              </a:solidFill>
            </a:endParaRPr>
          </a:p>
        </p:txBody>
      </p:sp>
      <p:pic>
        <p:nvPicPr>
          <p:cNvPr id="6" name="Content Placeholder 5">
            <a:extLst>
              <a:ext uri="{FF2B5EF4-FFF2-40B4-BE49-F238E27FC236}">
                <a16:creationId xmlns:a16="http://schemas.microsoft.com/office/drawing/2014/main" id="{461822CE-8932-4C2A-BB38-22E4AF1AA0B9}"/>
              </a:ext>
            </a:extLst>
          </p:cNvPr>
          <p:cNvPicPr>
            <a:picLocks noGrp="1" noChangeAspect="1"/>
          </p:cNvPicPr>
          <p:nvPr>
            <p:ph idx="1"/>
          </p:nvPr>
        </p:nvPicPr>
        <p:blipFill>
          <a:blip r:embed="rId2"/>
          <a:stretch>
            <a:fillRect/>
          </a:stretch>
        </p:blipFill>
        <p:spPr>
          <a:xfrm>
            <a:off x="6572251" y="2778741"/>
            <a:ext cx="2121694" cy="2543530"/>
          </a:xfrm>
        </p:spPr>
      </p:pic>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1190485" y="3093243"/>
            <a:ext cx="4114800" cy="885825"/>
          </a:xfrm>
        </p:spPr>
        <p:txBody>
          <a:bodyPr>
            <a:normAutofit/>
          </a:bodyPr>
          <a:lstStyle/>
          <a:p>
            <a:pPr algn="just"/>
            <a:r>
              <a:rPr lang="en-US" sz="1800" dirty="0"/>
              <a:t>Provide the list of markets in which customer "Atliq Exclusive" operates its business in the APAC region. </a:t>
            </a:r>
            <a:endParaRPr lang="en-GB" sz="18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6572250" y="1888332"/>
            <a:ext cx="1950356"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spTree>
    <p:extLst>
      <p:ext uri="{BB962C8B-B14F-4D97-AF65-F5344CB8AC3E}">
        <p14:creationId xmlns:p14="http://schemas.microsoft.com/office/powerpoint/2010/main" val="51618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42863" y="1889759"/>
            <a:ext cx="4772993"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pic>
        <p:nvPicPr>
          <p:cNvPr id="4" name="Picture 3">
            <a:extLst>
              <a:ext uri="{FF2B5EF4-FFF2-40B4-BE49-F238E27FC236}">
                <a16:creationId xmlns:a16="http://schemas.microsoft.com/office/drawing/2014/main" id="{923CD21B-2893-4043-BDE9-2A53C1004E91}"/>
              </a:ext>
            </a:extLst>
          </p:cNvPr>
          <p:cNvPicPr>
            <a:picLocks noChangeAspect="1"/>
          </p:cNvPicPr>
          <p:nvPr/>
        </p:nvPicPr>
        <p:blipFill>
          <a:blip r:embed="rId2"/>
          <a:stretch>
            <a:fillRect/>
          </a:stretch>
        </p:blipFill>
        <p:spPr>
          <a:xfrm>
            <a:off x="4880150" y="1793081"/>
            <a:ext cx="6837292" cy="4407694"/>
          </a:xfrm>
          <a:prstGeom prst="rect">
            <a:avLst/>
          </a:prstGeom>
        </p:spPr>
      </p:pic>
      <p:sp>
        <p:nvSpPr>
          <p:cNvPr id="7" name="TextBox 6">
            <a:extLst>
              <a:ext uri="{FF2B5EF4-FFF2-40B4-BE49-F238E27FC236}">
                <a16:creationId xmlns:a16="http://schemas.microsoft.com/office/drawing/2014/main" id="{75A88FBB-606D-48C1-956F-1C9C67763EE0}"/>
              </a:ext>
            </a:extLst>
          </p:cNvPr>
          <p:cNvSpPr txBox="1"/>
          <p:nvPr/>
        </p:nvSpPr>
        <p:spPr>
          <a:xfrm>
            <a:off x="414338" y="2933937"/>
            <a:ext cx="4337225" cy="1477328"/>
          </a:xfrm>
          <a:prstGeom prst="rect">
            <a:avLst/>
          </a:prstGeom>
          <a:noFill/>
        </p:spPr>
        <p:txBody>
          <a:bodyPr wrap="square" rtlCol="0">
            <a:spAutoFit/>
          </a:bodyPr>
          <a:lstStyle/>
          <a:p>
            <a:pPr algn="just"/>
            <a:r>
              <a:rPr lang="en-US" dirty="0"/>
              <a:t>In the APAC region, our </a:t>
            </a:r>
            <a:r>
              <a:rPr lang="en-US" sz="1800" dirty="0"/>
              <a:t>customer "</a:t>
            </a:r>
            <a:r>
              <a:rPr lang="en-US" sz="1800" dirty="0">
                <a:solidFill>
                  <a:srgbClr val="FF0000"/>
                </a:solidFill>
              </a:rPr>
              <a:t>Atliq Exclusive</a:t>
            </a:r>
            <a:r>
              <a:rPr lang="en-US" sz="1800" dirty="0"/>
              <a:t>" has established its presence in 8 major markets out of which </a:t>
            </a:r>
            <a:r>
              <a:rPr lang="en-US" sz="1800" dirty="0">
                <a:solidFill>
                  <a:srgbClr val="FF0000"/>
                </a:solidFill>
              </a:rPr>
              <a:t>India</a:t>
            </a:r>
            <a:r>
              <a:rPr lang="en-US" sz="1800" dirty="0"/>
              <a:t> is leading followed by South Korea, Indonesia and others.</a:t>
            </a:r>
            <a:endParaRPr lang="en-GB" dirty="0"/>
          </a:p>
        </p:txBody>
      </p:sp>
    </p:spTree>
    <p:extLst>
      <p:ext uri="{BB962C8B-B14F-4D97-AF65-F5344CB8AC3E}">
        <p14:creationId xmlns:p14="http://schemas.microsoft.com/office/powerpoint/2010/main" val="193477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B8BF-3944-4B17-A190-C4180F5BD8A5}"/>
              </a:ext>
            </a:extLst>
          </p:cNvPr>
          <p:cNvSpPr>
            <a:spLocks noGrp="1"/>
          </p:cNvSpPr>
          <p:nvPr>
            <p:ph type="title"/>
          </p:nvPr>
        </p:nvSpPr>
        <p:spPr>
          <a:xfrm>
            <a:off x="685800" y="1871663"/>
            <a:ext cx="4114800" cy="616744"/>
          </a:xfrm>
        </p:spPr>
        <p:txBody>
          <a:bodyPr>
            <a:normAutofit/>
          </a:bodyPr>
          <a:lstStyle/>
          <a:p>
            <a:pPr algn="ctr"/>
            <a:r>
              <a:rPr lang="en-US" dirty="0">
                <a:solidFill>
                  <a:srgbClr val="FF0000"/>
                </a:solidFill>
              </a:rPr>
              <a:t>Request 2:</a:t>
            </a:r>
            <a:endParaRPr lang="en-GB" dirty="0">
              <a:solidFill>
                <a:srgbClr val="FF0000"/>
              </a:solidFill>
            </a:endParaRPr>
          </a:p>
        </p:txBody>
      </p:sp>
      <p:sp>
        <p:nvSpPr>
          <p:cNvPr id="4" name="Text Placeholder 3">
            <a:extLst>
              <a:ext uri="{FF2B5EF4-FFF2-40B4-BE49-F238E27FC236}">
                <a16:creationId xmlns:a16="http://schemas.microsoft.com/office/drawing/2014/main" id="{05705B10-A44C-4672-A379-63D623EAD98B}"/>
              </a:ext>
            </a:extLst>
          </p:cNvPr>
          <p:cNvSpPr>
            <a:spLocks noGrp="1"/>
          </p:cNvSpPr>
          <p:nvPr>
            <p:ph type="body" sz="half" idx="2"/>
          </p:nvPr>
        </p:nvSpPr>
        <p:spPr>
          <a:xfrm>
            <a:off x="783291" y="2850356"/>
            <a:ext cx="4114800" cy="885825"/>
          </a:xfrm>
        </p:spPr>
        <p:txBody>
          <a:bodyPr>
            <a:normAutofit lnSpcReduction="10000"/>
          </a:bodyPr>
          <a:lstStyle/>
          <a:p>
            <a:pPr algn="just"/>
            <a:r>
              <a:rPr lang="en-US" sz="2000" dirty="0"/>
              <a:t>What is the percentage of unique product increase in 2021 vs. 2020? </a:t>
            </a:r>
            <a:endParaRPr lang="en-GB" sz="1800" dirty="0"/>
          </a:p>
        </p:txBody>
      </p:sp>
      <p:sp>
        <p:nvSpPr>
          <p:cNvPr id="7" name="Text Placeholder 3">
            <a:extLst>
              <a:ext uri="{FF2B5EF4-FFF2-40B4-BE49-F238E27FC236}">
                <a16:creationId xmlns:a16="http://schemas.microsoft.com/office/drawing/2014/main" id="{315CCB00-C1FC-4DFF-B6F7-025645536F8A}"/>
              </a:ext>
            </a:extLst>
          </p:cNvPr>
          <p:cNvSpPr txBox="1">
            <a:spLocks/>
          </p:cNvSpPr>
          <p:nvPr/>
        </p:nvSpPr>
        <p:spPr>
          <a:xfrm>
            <a:off x="5857875" y="1871663"/>
            <a:ext cx="4850606" cy="39290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3200" dirty="0">
                <a:solidFill>
                  <a:srgbClr val="FF0000"/>
                </a:solidFill>
              </a:rPr>
              <a:t>OUTPUT</a:t>
            </a:r>
            <a:endParaRPr lang="en-GB" sz="3200" dirty="0">
              <a:solidFill>
                <a:srgbClr val="FF0000"/>
              </a:solidFill>
            </a:endParaRPr>
          </a:p>
        </p:txBody>
      </p:sp>
      <p:pic>
        <p:nvPicPr>
          <p:cNvPr id="9" name="Picture 8">
            <a:extLst>
              <a:ext uri="{FF2B5EF4-FFF2-40B4-BE49-F238E27FC236}">
                <a16:creationId xmlns:a16="http://schemas.microsoft.com/office/drawing/2014/main" id="{4D6C6ECC-3511-4F43-9142-C526A2471129}"/>
              </a:ext>
            </a:extLst>
          </p:cNvPr>
          <p:cNvPicPr>
            <a:picLocks noChangeAspect="1"/>
          </p:cNvPicPr>
          <p:nvPr/>
        </p:nvPicPr>
        <p:blipFill>
          <a:blip r:embed="rId2"/>
          <a:stretch>
            <a:fillRect/>
          </a:stretch>
        </p:blipFill>
        <p:spPr>
          <a:xfrm>
            <a:off x="5762257" y="2789721"/>
            <a:ext cx="5268060" cy="800212"/>
          </a:xfrm>
          <a:prstGeom prst="rect">
            <a:avLst/>
          </a:prstGeom>
        </p:spPr>
      </p:pic>
    </p:spTree>
    <p:extLst>
      <p:ext uri="{BB962C8B-B14F-4D97-AF65-F5344CB8AC3E}">
        <p14:creationId xmlns:p14="http://schemas.microsoft.com/office/powerpoint/2010/main" val="101031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4476E-B19F-43A1-B048-0FB37F87A666}"/>
              </a:ext>
            </a:extLst>
          </p:cNvPr>
          <p:cNvSpPr>
            <a:spLocks noGrp="1"/>
          </p:cNvSpPr>
          <p:nvPr>
            <p:ph idx="1"/>
          </p:nvPr>
        </p:nvSpPr>
        <p:spPr>
          <a:xfrm>
            <a:off x="85726" y="1796891"/>
            <a:ext cx="4772993" cy="1324928"/>
          </a:xfrm>
        </p:spPr>
        <p:txBody>
          <a:bodyPr/>
          <a:lstStyle/>
          <a:p>
            <a:pPr marL="0" indent="0" algn="ctr">
              <a:buClr>
                <a:schemeClr val="accent1"/>
              </a:buClr>
              <a:buNone/>
            </a:pPr>
            <a:r>
              <a:rPr lang="en-US" dirty="0">
                <a:solidFill>
                  <a:srgbClr val="FF0000"/>
                </a:solidFill>
              </a:rPr>
              <a:t>INSIGHTS  </a:t>
            </a:r>
            <a:endParaRPr lang="en-GB" dirty="0">
              <a:solidFill>
                <a:srgbClr val="FF0000"/>
              </a:solidFill>
            </a:endParaRPr>
          </a:p>
          <a:p>
            <a:pPr marL="0" indent="0">
              <a:buClr>
                <a:schemeClr val="accent1"/>
              </a:buClr>
              <a:buNone/>
            </a:pPr>
            <a:endParaRPr lang="en-GB" dirty="0"/>
          </a:p>
        </p:txBody>
      </p:sp>
      <p:sp>
        <p:nvSpPr>
          <p:cNvPr id="7" name="TextBox 6">
            <a:extLst>
              <a:ext uri="{FF2B5EF4-FFF2-40B4-BE49-F238E27FC236}">
                <a16:creationId xmlns:a16="http://schemas.microsoft.com/office/drawing/2014/main" id="{75A88FBB-606D-48C1-956F-1C9C67763EE0}"/>
              </a:ext>
            </a:extLst>
          </p:cNvPr>
          <p:cNvSpPr txBox="1"/>
          <p:nvPr/>
        </p:nvSpPr>
        <p:spPr>
          <a:xfrm>
            <a:off x="414338" y="2933937"/>
            <a:ext cx="4337225" cy="1200329"/>
          </a:xfrm>
          <a:prstGeom prst="rect">
            <a:avLst/>
          </a:prstGeom>
          <a:noFill/>
        </p:spPr>
        <p:txBody>
          <a:bodyPr wrap="square" rtlCol="0">
            <a:spAutoFit/>
          </a:bodyPr>
          <a:lstStyle/>
          <a:p>
            <a:r>
              <a:rPr lang="en-US" dirty="0"/>
              <a:t>In FY 2020 we had 245 unique products while in FY 2021 we have 334 unique products an increment of 36.33%.</a:t>
            </a:r>
            <a:endParaRPr lang="en-GB" dirty="0"/>
          </a:p>
        </p:txBody>
      </p:sp>
      <p:pic>
        <p:nvPicPr>
          <p:cNvPr id="8" name="Picture 7">
            <a:extLst>
              <a:ext uri="{FF2B5EF4-FFF2-40B4-BE49-F238E27FC236}">
                <a16:creationId xmlns:a16="http://schemas.microsoft.com/office/drawing/2014/main" id="{295ECAD9-EBBD-47EA-AAEB-684AB37EA58F}"/>
              </a:ext>
            </a:extLst>
          </p:cNvPr>
          <p:cNvPicPr>
            <a:picLocks noChangeAspect="1"/>
          </p:cNvPicPr>
          <p:nvPr/>
        </p:nvPicPr>
        <p:blipFill>
          <a:blip r:embed="rId2"/>
          <a:stretch>
            <a:fillRect/>
          </a:stretch>
        </p:blipFill>
        <p:spPr>
          <a:xfrm>
            <a:off x="5718916" y="1025920"/>
            <a:ext cx="6058746" cy="5706271"/>
          </a:xfrm>
          <a:prstGeom prst="rect">
            <a:avLst/>
          </a:prstGeom>
        </p:spPr>
      </p:pic>
    </p:spTree>
    <p:extLst>
      <p:ext uri="{BB962C8B-B14F-4D97-AF65-F5344CB8AC3E}">
        <p14:creationId xmlns:p14="http://schemas.microsoft.com/office/powerpoint/2010/main" val="29906913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235</TotalTime>
  <Words>778</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manrope</vt:lpstr>
      <vt:lpstr>Vapor Trail</vt:lpstr>
      <vt:lpstr>Consumer Goods Ad-Hoc Insights</vt:lpstr>
      <vt:lpstr>AGENDA</vt:lpstr>
      <vt:lpstr>Background of COmpany</vt:lpstr>
      <vt:lpstr> Getting familiar with Data</vt:lpstr>
      <vt:lpstr>PowerPoint Presentation</vt:lpstr>
      <vt:lpstr>Request 1:</vt:lpstr>
      <vt:lpstr>PowerPoint Presentation</vt:lpstr>
      <vt:lpstr>Request 2:</vt:lpstr>
      <vt:lpstr>PowerPoint Presentation</vt:lpstr>
      <vt:lpstr>Request 3:</vt:lpstr>
      <vt:lpstr>PowerPoint Presentation</vt:lpstr>
      <vt:lpstr>Request 4:</vt:lpstr>
      <vt:lpstr>PowerPoint Presentation</vt:lpstr>
      <vt:lpstr>Request 5:</vt:lpstr>
      <vt:lpstr>Request 6:</vt:lpstr>
      <vt:lpstr>PowerPoint Presentation</vt:lpstr>
      <vt:lpstr>Request 7:</vt:lpstr>
      <vt:lpstr>PowerPoint Presentation</vt:lpstr>
      <vt:lpstr>Request 8:</vt:lpstr>
      <vt:lpstr>PowerPoint Presentation</vt:lpstr>
      <vt:lpstr>Request 9:</vt:lpstr>
      <vt:lpstr>PowerPoint Presentation</vt:lpstr>
      <vt:lpstr>Request 10:</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meraj</dc:creator>
  <cp:lastModifiedBy>md meraj</cp:lastModifiedBy>
  <cp:revision>19</cp:revision>
  <dcterms:created xsi:type="dcterms:W3CDTF">2024-08-25T13:36:48Z</dcterms:created>
  <dcterms:modified xsi:type="dcterms:W3CDTF">2024-09-12T13:32:47Z</dcterms:modified>
</cp:coreProperties>
</file>