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693" r:id="rId2"/>
    <p:sldId id="6695" r:id="rId3"/>
    <p:sldId id="6696" r:id="rId4"/>
    <p:sldId id="6728" r:id="rId5"/>
    <p:sldId id="6725" r:id="rId6"/>
    <p:sldId id="6724" r:id="rId7"/>
    <p:sldId id="6727" r:id="rId8"/>
    <p:sldId id="6726" r:id="rId9"/>
    <p:sldId id="6729" r:id="rId10"/>
    <p:sldId id="6730" r:id="rId11"/>
    <p:sldId id="6731" r:id="rId12"/>
    <p:sldId id="673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36B62-4616-4DF9-8BE4-56F4978ED5C6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6B272-20A8-406C-99CF-7F8B7081D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843F-62B2-4C4E-8F33-BF3AB8661B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1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1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C2DE8-CAE6-4156-AADB-6C7D73C5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FE1D7-205A-4908-B1FC-521E229F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19CC6-9681-4D84-A35C-C45A9D4D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87A03-4A4D-44F1-8FB5-9F2E0305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E7C0-C8B4-4E31-83FC-77582D46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A78C-45BD-4CD3-8A27-BF39AC79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9D4C0-40CB-4260-B73C-B6C02150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07105-2A03-41A5-9FB1-29DBF7A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4D980-35B3-49E8-85D5-7D808D3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D70A0-F054-45F1-836A-5688B5A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E97D2F-673D-42A9-94E6-4DA10BB3F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BC053-C768-4C64-BF34-8CC2A931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60D94-C945-4A23-A2BE-FC83DE2A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2C4B7-9E77-4F78-984B-05FF2635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5DEC9-2402-401D-A912-143AE24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880245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BE11B-B130-4532-9AFF-55660FEC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69C1B-5810-42EB-92B8-CFF84A57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3E8B4-EBAD-414D-849E-4177662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363B9-BBBC-4FE0-B337-D5A3BDF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7CBC-38B7-4F92-A518-767C95C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9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CFEB5-D7B8-4276-9F02-F9161AFE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4B402-DBBA-4FCF-8336-3CEE43B8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09F23-2A0D-44A1-B321-913389D2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065DA-9EE3-4DF7-8DD2-EDFA8B59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C155A-DC3B-4C16-A36B-16B51167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F3D7-9FD5-4BA6-B9A6-1D2A74E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9C058-5DC6-44DA-A437-534F83345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92128-E2D7-4568-96E4-B38118C1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51B97-D35A-4F76-BE73-64CC5428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77F1C-83AE-43FA-A384-C8141FEF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DD9D1-0C18-4CE5-A825-C70F2132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1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E01A6-E3D4-486B-922F-6B35150F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79A50-888F-4DCB-8619-ED7B793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7C64B-92CD-4F89-BD88-D6A2DDE6F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A7660-408D-4D3A-91D0-A9CB2F75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BAC0BA-FB15-4847-8E6A-68EB81AB8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3C72EE-8E3D-4013-97E9-AE715D49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3058ED-BA8A-4952-8E27-5419ECC9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01B1B-C5AF-42EA-B8C5-F5FC9FA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1389-9BF4-429A-B935-9016F342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F6F9D-C56E-4F99-A116-CB374E9C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23CCD-6C9F-4875-A625-0996F0D1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516C4E-B044-40EB-9666-4DBA87AF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212EDC-C36D-46B8-9D78-F3A13734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BD5E9-22A7-43D2-919F-D4CC0219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8018A-E196-47B8-8FF6-572BAF3E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7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9194-22C7-46BD-BD35-3372E500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0EC22-33DE-4408-B9F9-780D6918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04618-38E9-44D7-9422-63DD6A31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5AF8D-0D2B-4A26-8E06-76F0BBD3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57E68-B053-4C46-A616-1234075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54D6F-1F15-4C38-A069-1388CA85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6AF6E-7000-4EE7-A52C-84EF1C9E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E1BA2C-9BC5-4C27-A328-BF0E244F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73A66-0957-459A-BDB7-DEC48DABA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47B77-C7C9-4813-82D9-41171F51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43016-157B-43D8-BFA9-F00209B9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99205-9EA5-45D8-980E-1E6550B7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2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A1D170-4ABC-466A-9EC0-784063F5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E851B-5E61-490C-9194-61C01A11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12BA9-6C3B-423D-A128-D496F418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9341-624E-4C8B-A13F-5A556B9601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F1495-4274-46DC-93ED-BF666ED6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F0E16-FCC5-4EC4-9A3F-CED308484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3C4A-99C3-4F1C-963C-11D00716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4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2B2295-881A-490B-81F3-66C8B6D555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12204349" cy="68580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D9B31-29E8-4398-9B13-5B63E236C6C6}"/>
              </a:ext>
            </a:extLst>
          </p:cNvPr>
          <p:cNvSpPr txBox="1"/>
          <p:nvPr/>
        </p:nvSpPr>
        <p:spPr>
          <a:xfrm>
            <a:off x="1398905" y="2523242"/>
            <a:ext cx="8382141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1200" algn="ctr">
              <a:lnSpc>
                <a:spcPct val="20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队伍编号：</a:t>
            </a:r>
            <a:r>
              <a:rPr lang="en-US" altLang="zh-CN" sz="2400" dirty="0">
                <a:solidFill>
                  <a:schemeClr val="bg1"/>
                </a:solidFill>
              </a:rPr>
              <a:t>1377 </a:t>
            </a:r>
          </a:p>
          <a:p>
            <a:pPr indent="711200"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           </a:t>
            </a:r>
            <a:r>
              <a:rPr lang="zh-CN" altLang="zh-CN" sz="2400" dirty="0">
                <a:solidFill>
                  <a:schemeClr val="bg1"/>
                </a:solidFill>
              </a:rPr>
              <a:t>参赛队名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chenbochenbochen</a:t>
            </a:r>
            <a:r>
              <a:rPr lang="en-US" altLang="zh-CN" sz="2400" dirty="0">
                <a:solidFill>
                  <a:schemeClr val="bg1"/>
                </a:solidFill>
              </a:rPr>
              <a:t>           	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C44CAF-7EF9-4432-A0E1-55171997551D}"/>
              </a:ext>
            </a:extLst>
          </p:cNvPr>
          <p:cNvSpPr txBox="1"/>
          <p:nvPr/>
        </p:nvSpPr>
        <p:spPr>
          <a:xfrm>
            <a:off x="1126588" y="1507579"/>
            <a:ext cx="10187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6000" dirty="0">
                <a:solidFill>
                  <a:schemeClr val="bg1"/>
                </a:solidFill>
              </a:rPr>
              <a:t>基于智能计算的图像识别系统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波形展示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88EE0E-AB32-4587-A643-D8646F1C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7" y="1066860"/>
            <a:ext cx="10751441" cy="4887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545395"/>
      </p:ext>
    </p:extLst>
  </p:cSld>
  <p:clrMapOvr>
    <a:masterClrMapping/>
  </p:clrMapOvr>
  <p:transition spd="slow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波形展示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547B27-D8EF-42F9-888C-C869558B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17" y="1273221"/>
            <a:ext cx="10548475" cy="4905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945219"/>
      </p:ext>
    </p:extLst>
  </p:cSld>
  <p:clrMapOvr>
    <a:masterClrMapping/>
  </p:clrMapOvr>
  <p:transition spd="slow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波形展示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C2BAEC-8F3B-4F70-82B9-0F3EA11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1" y="1298608"/>
            <a:ext cx="10780335" cy="4951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516034"/>
      </p:ext>
    </p:extLst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977983" y="102873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dirty="0">
                <a:solidFill>
                  <a:srgbClr val="033E7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6" name="íšḻiḑé"/>
          <p:cNvSpPr/>
          <p:nvPr/>
        </p:nvSpPr>
        <p:spPr>
          <a:xfrm>
            <a:off x="1653327" y="3260046"/>
            <a:ext cx="733400" cy="519007"/>
          </a:xfrm>
          <a:prstGeom prst="rect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7" dirty="0">
                <a:cs typeface="+mn-ea"/>
                <a:sym typeface="+mn-lt"/>
              </a:rPr>
              <a:t>01</a:t>
            </a: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17613" y="4061585"/>
            <a:ext cx="22048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7" dirty="0">
                <a:solidFill>
                  <a:srgbClr val="033E78"/>
                </a:solidFill>
                <a:latin typeface="+mn-lt"/>
                <a:ea typeface="+mn-ea"/>
                <a:cs typeface="+mn-ea"/>
                <a:sym typeface="+mn-lt"/>
              </a:rPr>
              <a:t>创新思路</a:t>
            </a:r>
          </a:p>
        </p:txBody>
      </p:sp>
      <p:sp>
        <p:nvSpPr>
          <p:cNvPr id="29" name="íšḻiḑé"/>
          <p:cNvSpPr/>
          <p:nvPr/>
        </p:nvSpPr>
        <p:spPr>
          <a:xfrm>
            <a:off x="5473059" y="3260046"/>
            <a:ext cx="733400" cy="519007"/>
          </a:xfrm>
          <a:prstGeom prst="rect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7" dirty="0">
                <a:cs typeface="+mn-ea"/>
                <a:sym typeface="+mn-lt"/>
              </a:rPr>
              <a:t>02</a:t>
            </a:r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4737345" y="4061585"/>
            <a:ext cx="22048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7" dirty="0">
                <a:solidFill>
                  <a:srgbClr val="0263A1"/>
                </a:solidFill>
                <a:latin typeface="+mn-lt"/>
                <a:ea typeface="+mn-ea"/>
                <a:cs typeface="+mn-ea"/>
                <a:sym typeface="+mn-lt"/>
              </a:rPr>
              <a:t>整体框图</a:t>
            </a:r>
          </a:p>
        </p:txBody>
      </p:sp>
      <p:sp>
        <p:nvSpPr>
          <p:cNvPr id="32" name="íšḻiḑé"/>
          <p:cNvSpPr/>
          <p:nvPr/>
        </p:nvSpPr>
        <p:spPr>
          <a:xfrm>
            <a:off x="9209720" y="3260046"/>
            <a:ext cx="733400" cy="519007"/>
          </a:xfrm>
          <a:prstGeom prst="rect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7" dirty="0">
                <a:cs typeface="+mn-ea"/>
                <a:sym typeface="+mn-lt"/>
              </a:rPr>
              <a:t>03</a:t>
            </a: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8474004" y="4061585"/>
            <a:ext cx="22048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7" dirty="0">
                <a:solidFill>
                  <a:srgbClr val="033E78"/>
                </a:solidFill>
                <a:latin typeface="+mn-lt"/>
                <a:ea typeface="+mn-ea"/>
                <a:cs typeface="+mn-ea"/>
                <a:sym typeface="+mn-lt"/>
              </a:rPr>
              <a:t>波形展示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0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14:flythrough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1" grpId="0"/>
      <p:bldP spid="32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34007" y="314096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创新思路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111767" y="2276869"/>
            <a:ext cx="1968467" cy="768085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zh-CN" altLang="en-US" sz="2399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8914" y="2836989"/>
              <a:ext cx="785037" cy="219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33E78"/>
                  </a:solidFill>
                  <a:cs typeface="+mn-ea"/>
                  <a:sym typeface="+mn-lt"/>
                </a:rPr>
                <a:t>Part 01</a:t>
              </a:r>
              <a:endParaRPr lang="zh-CN" altLang="en-US" sz="32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9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创新思路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2E901B-F3D5-4104-9D25-532770516340}"/>
              </a:ext>
            </a:extLst>
          </p:cNvPr>
          <p:cNvGrpSpPr/>
          <p:nvPr/>
        </p:nvGrpSpPr>
        <p:grpSpPr>
          <a:xfrm>
            <a:off x="0" y="1169595"/>
            <a:ext cx="9339309" cy="1020932"/>
            <a:chOff x="-1" y="1524702"/>
            <a:chExt cx="9339309" cy="10209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C4FA4D-536A-4748-B978-1EC23838D89A}"/>
                </a:ext>
              </a:extLst>
            </p:cNvPr>
            <p:cNvSpPr/>
            <p:nvPr/>
          </p:nvSpPr>
          <p:spPr>
            <a:xfrm>
              <a:off x="-1" y="1524702"/>
              <a:ext cx="9339309" cy="10209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76D9836-7937-4477-A44C-7F5037181900}"/>
                </a:ext>
              </a:extLst>
            </p:cNvPr>
            <p:cNvSpPr txBox="1"/>
            <p:nvPr/>
          </p:nvSpPr>
          <p:spPr>
            <a:xfrm>
              <a:off x="1241073" y="1777511"/>
              <a:ext cx="75937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使用</a:t>
              </a:r>
              <a:r>
                <a:rPr lang="en-US" altLang="zh-CN" sz="3200" dirty="0"/>
                <a:t>36</a:t>
              </a:r>
              <a:r>
                <a:rPr lang="zh-CN" altLang="en-US" sz="3200" dirty="0"/>
                <a:t>条自定义指令，保留芯片的泛化性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782DC1-12AC-4747-AEB2-719CDC86D1F7}"/>
              </a:ext>
            </a:extLst>
          </p:cNvPr>
          <p:cNvGrpSpPr/>
          <p:nvPr/>
        </p:nvGrpSpPr>
        <p:grpSpPr>
          <a:xfrm>
            <a:off x="2852691" y="3176688"/>
            <a:ext cx="9339309" cy="1020932"/>
            <a:chOff x="2852691" y="3402222"/>
            <a:chExt cx="9339309" cy="102093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36EE52-9555-478D-A080-8B37DC44F463}"/>
                </a:ext>
              </a:extLst>
            </p:cNvPr>
            <p:cNvSpPr/>
            <p:nvPr/>
          </p:nvSpPr>
          <p:spPr>
            <a:xfrm>
              <a:off x="2852691" y="3402222"/>
              <a:ext cx="9339309" cy="10209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2744B6D-92B6-4D27-B959-9D7C8A2C8ECD}"/>
                </a:ext>
              </a:extLst>
            </p:cNvPr>
            <p:cNvSpPr txBox="1"/>
            <p:nvPr/>
          </p:nvSpPr>
          <p:spPr>
            <a:xfrm>
              <a:off x="3334856" y="3620300"/>
              <a:ext cx="73997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计算核心使用</a:t>
              </a:r>
              <a:r>
                <a:rPr lang="en-US" altLang="zh-CN" sz="3200" dirty="0"/>
                <a:t>10</a:t>
              </a:r>
              <a:r>
                <a:rPr lang="zh-CN" altLang="en-US" sz="3200" dirty="0"/>
                <a:t>级流水线与</a:t>
              </a:r>
              <a:r>
                <a:rPr lang="en-US" altLang="zh-CN" sz="3200" dirty="0"/>
                <a:t>8</a:t>
              </a:r>
              <a:r>
                <a:rPr lang="zh-CN" altLang="en-US" sz="3200" dirty="0"/>
                <a:t>位定点计算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2837C7-93E9-4887-A018-0F57BDC94A08}"/>
              </a:ext>
            </a:extLst>
          </p:cNvPr>
          <p:cNvGrpSpPr/>
          <p:nvPr/>
        </p:nvGrpSpPr>
        <p:grpSpPr>
          <a:xfrm>
            <a:off x="-1" y="5172565"/>
            <a:ext cx="9339309" cy="1020932"/>
            <a:chOff x="-1" y="1524702"/>
            <a:chExt cx="9339309" cy="102093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94A5A7-4253-455A-A4D7-4AA514D9056D}"/>
                </a:ext>
              </a:extLst>
            </p:cNvPr>
            <p:cNvSpPr/>
            <p:nvPr/>
          </p:nvSpPr>
          <p:spPr>
            <a:xfrm>
              <a:off x="-1" y="1524702"/>
              <a:ext cx="9339309" cy="10209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156688-F755-4B20-BE96-F8C70E7009A9}"/>
                </a:ext>
              </a:extLst>
            </p:cNvPr>
            <p:cNvSpPr txBox="1"/>
            <p:nvPr/>
          </p:nvSpPr>
          <p:spPr>
            <a:xfrm>
              <a:off x="1664266" y="1787733"/>
              <a:ext cx="67473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采用</a:t>
              </a:r>
              <a:r>
                <a:rPr lang="en-US" altLang="zh-CN" sz="3200" dirty="0"/>
                <a:t>picorv32,</a:t>
              </a:r>
              <a:r>
                <a:rPr lang="zh-CN" altLang="en-US" sz="3200" dirty="0"/>
                <a:t>减少芯片的面积与功耗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294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34007" y="314096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整体框图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111767" y="2276869"/>
            <a:ext cx="1968467" cy="768085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zh-CN" altLang="en-US" sz="2399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8915" y="2836989"/>
              <a:ext cx="785037" cy="219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33E78"/>
                  </a:solidFill>
                  <a:cs typeface="+mn-ea"/>
                  <a:sym typeface="+mn-lt"/>
                </a:rPr>
                <a:t>Part 02</a:t>
              </a:r>
              <a:endParaRPr lang="zh-CN" altLang="en-US" sz="32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系统框图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B498B-88ED-488B-A7F4-19FB395E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21" y="1444017"/>
            <a:ext cx="8767645" cy="48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0916"/>
      </p:ext>
    </p:extLst>
  </p:cSld>
  <p:clrMapOvr>
    <a:masterClrMapping/>
  </p:clrMapOvr>
  <p:transition spd="slow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算法框图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078EAF-2B57-437E-A35C-23264B72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20" y="1161807"/>
            <a:ext cx="8915217" cy="46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9094"/>
      </p:ext>
    </p:extLst>
  </p:cSld>
  <p:clrMapOvr>
    <a:masterClrMapping/>
  </p:clrMapOvr>
  <p:transition spd="slow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34007" y="314096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波形展示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111767" y="2276869"/>
            <a:ext cx="1968467" cy="768085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zh-CN" altLang="en-US" sz="2399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8915" y="2836989"/>
              <a:ext cx="785037" cy="219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33E78"/>
                  </a:solidFill>
                  <a:cs typeface="+mn-ea"/>
                  <a:sym typeface="+mn-lt"/>
                </a:rPr>
                <a:t>Part 03</a:t>
              </a:r>
              <a:endParaRPr lang="zh-CN" altLang="en-US" sz="32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9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4E9D1-A2E4-4C2E-8DA3-CE7ADD23902F}"/>
              </a:ext>
            </a:extLst>
          </p:cNvPr>
          <p:cNvSpPr/>
          <p:nvPr/>
        </p:nvSpPr>
        <p:spPr>
          <a:xfrm>
            <a:off x="0" y="260648"/>
            <a:ext cx="1344021" cy="384043"/>
          </a:xfrm>
          <a:prstGeom prst="rect">
            <a:avLst/>
          </a:prstGeom>
          <a:gradFill flip="none" rotWithShape="1">
            <a:gsLst>
              <a:gs pos="0">
                <a:srgbClr val="033E78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399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F3B6-CBBB-4F26-B564-1ABD58B7BA21}"/>
              </a:ext>
            </a:extLst>
          </p:cNvPr>
          <p:cNvSpPr txBox="1"/>
          <p:nvPr/>
        </p:nvSpPr>
        <p:spPr>
          <a:xfrm>
            <a:off x="1344021" y="206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波形展示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957D8-914E-4BC0-BBD2-8EC87E9E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9" y="1024670"/>
            <a:ext cx="11443821" cy="5251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078508"/>
      </p:ext>
    </p:extLst>
  </p:cSld>
  <p:clrMapOvr>
    <a:masterClrMapping/>
  </p:clrMapOvr>
  <p:transition spd="slow" advTm="0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2|1.7|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90</Words>
  <Application>Microsoft Office PowerPoint</Application>
  <PresentationFormat>宽屏</PresentationFormat>
  <Paragraphs>31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张听树</dc:creator>
  <cp:lastModifiedBy>张听树</cp:lastModifiedBy>
  <cp:revision>2</cp:revision>
  <dcterms:created xsi:type="dcterms:W3CDTF">2021-10-04T08:51:44Z</dcterms:created>
  <dcterms:modified xsi:type="dcterms:W3CDTF">2021-10-06T15:49:58Z</dcterms:modified>
</cp:coreProperties>
</file>