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462EF3-3C4F-43EE-ACEE-D4B806740EA3}" type="datetimeFigureOut">
              <a:rPr lang="en-US" smtClean="0"/>
              <a:pPr/>
              <a:t>5/8/2016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17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5/8/2016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07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5/8/2016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4280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5/8/2016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7133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5/8/2016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3982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DDA17D-0BEA-4E76-A7FC-F7C188BC48D1}" type="datetimeFigureOut">
              <a:rPr lang="en-US" smtClean="0"/>
              <a:t>5/8/2016</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5440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09AC7D-18CA-4236-82B9-D75EB1D66EAE}" type="datetimeFigureOut">
              <a:rPr lang="en-US" smtClean="0"/>
              <a:t>5/8/2016</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5713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5/8/2016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556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5/8/2016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47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76C0EF2-9919-473B-8215-8616BAF10692}" type="datetimeFigureOut">
              <a:rPr lang="en-US" smtClean="0"/>
              <a:t>5/8/2016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9128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5/8/2016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533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5/8/2016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95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5/8/2016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0247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8BE790C-34EB-4565-8437-CACF4CDB7822}" type="datetimeFigureOut">
              <a:rPr lang="en-US" smtClean="0"/>
              <a:t>5/8/2016</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572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4A4C11-22B8-4A4E-8126-B3AF6B948A8E}" type="datetimeFigureOut">
              <a:rPr lang="en-US" smtClean="0"/>
              <a:t>5/8/2016</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158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ED06B6-C816-4861-964D-15A98395707D}" type="datetimeFigureOut">
              <a:rPr lang="en-US" smtClean="0"/>
              <a:t>5/8/2016</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289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5/8/2016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84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786BE5-D2A3-4BF0-8B30-D7403E61B3DC}" type="datetimeFigureOut">
              <a:rPr lang="en-US" smtClean="0"/>
              <a:t>5/8/2016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78173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23492" y="1365160"/>
            <a:ext cx="8860665" cy="1323439"/>
          </a:xfrm>
          <a:prstGeom prst="rect">
            <a:avLst/>
          </a:prstGeom>
          <a:noFill/>
        </p:spPr>
        <p:txBody>
          <a:bodyPr wrap="square" rtlCol="0">
            <a:spAutoFit/>
          </a:bodyPr>
          <a:lstStyle/>
          <a:p>
            <a:r>
              <a:rPr lang="en-US" sz="4000" b="1" dirty="0" smtClean="0">
                <a:solidFill>
                  <a:schemeClr val="bg1"/>
                </a:solidFill>
                <a:latin typeface="Calibri" panose="020F0502020204030204" pitchFamily="34" charset="0"/>
              </a:rPr>
              <a:t>                 </a:t>
            </a:r>
            <a:r>
              <a:rPr lang="en-US" sz="4000" b="1" dirty="0" smtClean="0">
                <a:latin typeface="Calibri" panose="020F0502020204030204" pitchFamily="34" charset="0"/>
              </a:rPr>
              <a:t>LIP </a:t>
            </a:r>
            <a:r>
              <a:rPr lang="en-US" sz="4000" b="1" dirty="0">
                <a:latin typeface="Calibri" panose="020F0502020204030204" pitchFamily="34" charset="0"/>
              </a:rPr>
              <a:t>READING </a:t>
            </a:r>
            <a:r>
              <a:rPr lang="en-US" sz="4000" b="1" dirty="0" smtClean="0">
                <a:latin typeface="Calibri" panose="020F0502020204030204" pitchFamily="34" charset="0"/>
              </a:rPr>
              <a:t>SYSTEM </a:t>
            </a:r>
          </a:p>
          <a:p>
            <a:r>
              <a:rPr lang="en-US" sz="4000" b="1" dirty="0" smtClean="0">
                <a:latin typeface="Calibri" panose="020F0502020204030204" pitchFamily="34" charset="0"/>
              </a:rPr>
              <a:t>             USING IMAGE PROCESSING</a:t>
            </a:r>
            <a:endParaRPr lang="en-US" sz="4000" b="1" dirty="0">
              <a:latin typeface="Calibri" panose="020F0502020204030204" pitchFamily="34" charset="0"/>
            </a:endParaRPr>
          </a:p>
        </p:txBody>
      </p:sp>
      <p:sp>
        <p:nvSpPr>
          <p:cNvPr id="6" name="TextBox 5"/>
          <p:cNvSpPr txBox="1"/>
          <p:nvPr/>
        </p:nvSpPr>
        <p:spPr>
          <a:xfrm>
            <a:off x="8598794" y="4533364"/>
            <a:ext cx="3284113" cy="1384995"/>
          </a:xfrm>
          <a:prstGeom prst="rect">
            <a:avLst/>
          </a:prstGeom>
          <a:noFill/>
        </p:spPr>
        <p:txBody>
          <a:bodyPr wrap="square" rtlCol="0">
            <a:spAutoFit/>
          </a:bodyPr>
          <a:lstStyle/>
          <a:p>
            <a:r>
              <a:rPr lang="en-US" sz="2800" dirty="0" smtClean="0">
                <a:latin typeface="Calibri" panose="020F0502020204030204" pitchFamily="34" charset="0"/>
              </a:rPr>
              <a:t>B. </a:t>
            </a:r>
            <a:r>
              <a:rPr lang="en-US" sz="2800" dirty="0" smtClean="0">
                <a:latin typeface="Calibri" panose="020F0502020204030204" pitchFamily="34" charset="0"/>
              </a:rPr>
              <a:t>VIKAS</a:t>
            </a:r>
          </a:p>
          <a:p>
            <a:r>
              <a:rPr lang="en-US" sz="2800" dirty="0" smtClean="0">
                <a:latin typeface="Calibri" panose="020F0502020204030204" pitchFamily="34" charset="0"/>
              </a:rPr>
              <a:t>CH. </a:t>
            </a:r>
            <a:r>
              <a:rPr lang="en-US" sz="2800" dirty="0" smtClean="0">
                <a:latin typeface="Calibri" panose="020F0502020204030204" pitchFamily="34" charset="0"/>
              </a:rPr>
              <a:t>SAI TEJA</a:t>
            </a:r>
          </a:p>
          <a:p>
            <a:r>
              <a:rPr lang="en-US" sz="2800" dirty="0" smtClean="0">
                <a:latin typeface="Calibri" panose="020F0502020204030204" pitchFamily="34" charset="0"/>
              </a:rPr>
              <a:t>N. </a:t>
            </a:r>
            <a:r>
              <a:rPr lang="en-US" sz="2800" dirty="0" smtClean="0">
                <a:latin typeface="Calibri" panose="020F0502020204030204" pitchFamily="34" charset="0"/>
              </a:rPr>
              <a:t>BADRINATH</a:t>
            </a:r>
            <a:endParaRPr lang="en-US" sz="2800" dirty="0">
              <a:latin typeface="Calibri" panose="020F0502020204030204" pitchFamily="34" charset="0"/>
            </a:endParaRPr>
          </a:p>
        </p:txBody>
      </p:sp>
      <p:sp>
        <p:nvSpPr>
          <p:cNvPr id="7" name="TextBox 6"/>
          <p:cNvSpPr txBox="1"/>
          <p:nvPr/>
        </p:nvSpPr>
        <p:spPr>
          <a:xfrm>
            <a:off x="3206838" y="3140272"/>
            <a:ext cx="4687911" cy="1508105"/>
          </a:xfrm>
          <a:prstGeom prst="rect">
            <a:avLst/>
          </a:prstGeom>
          <a:noFill/>
        </p:spPr>
        <p:txBody>
          <a:bodyPr wrap="square" rtlCol="0">
            <a:spAutoFit/>
          </a:bodyPr>
          <a:lstStyle/>
          <a:p>
            <a:pPr algn="just"/>
            <a:r>
              <a:rPr lang="en-US" sz="2800" dirty="0" smtClean="0">
                <a:solidFill>
                  <a:schemeClr val="bg1"/>
                </a:solidFill>
                <a:latin typeface="Calibri" panose="020F0502020204030204" pitchFamily="34" charset="0"/>
              </a:rPr>
              <a:t>   </a:t>
            </a:r>
            <a:r>
              <a:rPr lang="en-US" sz="2800" dirty="0" smtClean="0">
                <a:latin typeface="Calibri" panose="020F0502020204030204" pitchFamily="34" charset="0"/>
              </a:rPr>
              <a:t>UNDER </a:t>
            </a:r>
            <a:r>
              <a:rPr lang="en-US" sz="2800" dirty="0" smtClean="0">
                <a:latin typeface="Calibri" panose="020F0502020204030204" pitchFamily="34" charset="0"/>
              </a:rPr>
              <a:t>THE GUIDANCE OF </a:t>
            </a:r>
          </a:p>
          <a:p>
            <a:pPr algn="just"/>
            <a:r>
              <a:rPr lang="en-US" sz="2800" dirty="0">
                <a:latin typeface="Calibri" panose="020F0502020204030204" pitchFamily="34" charset="0"/>
              </a:rPr>
              <a:t> </a:t>
            </a:r>
            <a:r>
              <a:rPr lang="en-US" sz="2800" dirty="0" smtClean="0">
                <a:latin typeface="Calibri" panose="020F0502020204030204" pitchFamily="34" charset="0"/>
              </a:rPr>
              <a:t>     </a:t>
            </a:r>
            <a:r>
              <a:rPr lang="en-US" sz="2800" dirty="0" smtClean="0">
                <a:latin typeface="Calibri" panose="020F0502020204030204" pitchFamily="34" charset="0"/>
              </a:rPr>
              <a:t>      Dr. </a:t>
            </a:r>
            <a:r>
              <a:rPr lang="en-US" sz="2800" dirty="0" smtClean="0">
                <a:latin typeface="Calibri" panose="020F0502020204030204" pitchFamily="34" charset="0"/>
              </a:rPr>
              <a:t>V</a:t>
            </a:r>
            <a:r>
              <a:rPr lang="en-US" sz="2800" dirty="0" smtClean="0">
                <a:latin typeface="Calibri" panose="020F0502020204030204" pitchFamily="34" charset="0"/>
              </a:rPr>
              <a:t>. R. </a:t>
            </a:r>
            <a:r>
              <a:rPr lang="en-US" sz="2800" dirty="0" smtClean="0">
                <a:latin typeface="Calibri" panose="020F0502020204030204" pitchFamily="34" charset="0"/>
              </a:rPr>
              <a:t>SATPUTE</a:t>
            </a:r>
          </a:p>
          <a:p>
            <a:pPr algn="just"/>
            <a:endParaRPr lang="en-US" dirty="0"/>
          </a:p>
          <a:p>
            <a:pPr algn="just"/>
            <a:endParaRPr lang="en-US" dirty="0"/>
          </a:p>
        </p:txBody>
      </p:sp>
    </p:spTree>
    <p:extLst>
      <p:ext uri="{BB962C8B-B14F-4D97-AF65-F5344CB8AC3E}">
        <p14:creationId xmlns:p14="http://schemas.microsoft.com/office/powerpoint/2010/main" val="231818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Module(Cont)</a:t>
            </a:r>
          </a:p>
        </p:txBody>
      </p:sp>
      <p:graphicFrame>
        <p:nvGraphicFramePr>
          <p:cNvPr id="8" name="Table 7"/>
          <p:cNvGraphicFramePr>
            <a:graphicFrameLocks noGrp="1"/>
          </p:cNvGraphicFramePr>
          <p:nvPr>
            <p:extLst>
              <p:ext uri="{D42A27DB-BD31-4B8C-83A1-F6EECF244321}">
                <p14:modId xmlns:p14="http://schemas.microsoft.com/office/powerpoint/2010/main" val="2314569883"/>
              </p:ext>
            </p:extLst>
          </p:nvPr>
        </p:nvGraphicFramePr>
        <p:xfrm>
          <a:off x="798489" y="1853248"/>
          <a:ext cx="8834907" cy="4376383"/>
        </p:xfrm>
        <a:graphic>
          <a:graphicData uri="http://schemas.openxmlformats.org/drawingml/2006/table">
            <a:tbl>
              <a:tblPr firstRow="1" firstCol="1" bandRow="1">
                <a:tableStyleId>{5C22544A-7EE6-4342-B048-85BDC9FD1C3A}</a:tableStyleId>
              </a:tblPr>
              <a:tblGrid>
                <a:gridCol w="411484"/>
                <a:gridCol w="657464"/>
                <a:gridCol w="850005"/>
                <a:gridCol w="888402"/>
                <a:gridCol w="753444"/>
                <a:gridCol w="753444"/>
                <a:gridCol w="753444"/>
                <a:gridCol w="753444"/>
                <a:gridCol w="753444"/>
                <a:gridCol w="753444"/>
                <a:gridCol w="753444"/>
                <a:gridCol w="753444"/>
              </a:tblGrid>
              <a:tr h="305211">
                <a:tc>
                  <a:txBody>
                    <a:bodyPr/>
                    <a:lstStyle/>
                    <a:p>
                      <a:pPr marL="0" marR="0" algn="ctr" hangingPunct="0">
                        <a:lnSpc>
                          <a:spcPct val="150000"/>
                        </a:lnSpc>
                        <a:spcBef>
                          <a:spcPts val="0"/>
                        </a:spcBef>
                        <a:spcAft>
                          <a:spcPts val="0"/>
                        </a:spcAft>
                      </a:pPr>
                      <a:r>
                        <a:rPr lang="en-US" sz="700" dirty="0">
                          <a:effectLst/>
                        </a:rPr>
                        <a:t> </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gridSpan="11">
                  <a:txBody>
                    <a:bodyPr/>
                    <a:lstStyle/>
                    <a:p>
                      <a:pPr marL="0" marR="0" algn="ctr" hangingPunct="0">
                        <a:lnSpc>
                          <a:spcPct val="150000"/>
                        </a:lnSpc>
                        <a:spcBef>
                          <a:spcPts val="0"/>
                        </a:spcBef>
                        <a:spcAft>
                          <a:spcPts val="0"/>
                        </a:spcAft>
                      </a:pPr>
                      <a:r>
                        <a:rPr lang="en-US" sz="1400" dirty="0">
                          <a:effectLst/>
                        </a:rPr>
                        <a:t>Feature data of different digits spoken by sample 1 given to the classifier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9202">
                <a:tc rowSpan="11">
                  <a:txBody>
                    <a:bodyPr/>
                    <a:lstStyle/>
                    <a:p>
                      <a:pPr marL="0" marR="0" algn="ctr" hangingPunct="0">
                        <a:lnSpc>
                          <a:spcPct val="150000"/>
                        </a:lnSpc>
                        <a:spcBef>
                          <a:spcPts val="0"/>
                        </a:spcBef>
                        <a:spcAft>
                          <a:spcPts val="0"/>
                        </a:spcAft>
                      </a:pPr>
                      <a:r>
                        <a:rPr lang="en-US" sz="1400" dirty="0">
                          <a:effectLst/>
                        </a:rPr>
                        <a:t>Feature Data of digits in the database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vert="vert270"/>
                </a:tc>
                <a:tc>
                  <a:txBody>
                    <a:bodyPr/>
                    <a:lstStyle/>
                    <a:p>
                      <a:pPr marL="0" marR="0" algn="just" hangingPunct="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r h="384197">
                <a:tc vMerge="1">
                  <a:txBody>
                    <a:bodyPr/>
                    <a:lstStyle/>
                    <a:p>
                      <a:endParaRPr lang="en-US"/>
                    </a:p>
                  </a:txBody>
                  <a:tcPr/>
                </a:tc>
                <a:tc>
                  <a:txBody>
                    <a:bodyPr/>
                    <a:lstStyle/>
                    <a:p>
                      <a:pPr marL="0" marR="0" algn="ctr" hangingPunct="0">
                        <a:lnSpc>
                          <a:spcPct val="150000"/>
                        </a:lnSpc>
                        <a:spcBef>
                          <a:spcPts val="0"/>
                        </a:spcBef>
                        <a:spcAft>
                          <a:spcPts val="0"/>
                        </a:spcAft>
                      </a:pPr>
                      <a:r>
                        <a:rPr lang="en-US" sz="1100">
                          <a:effectLst/>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0.4944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0.6003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0.7661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0.6041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1.7991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1.3714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dirty="0">
                          <a:effectLst/>
                        </a:rPr>
                        <a:t>0.9826</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0.5841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0.8691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0.5936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r h="384197">
                <a:tc vMerge="1">
                  <a:txBody>
                    <a:bodyPr/>
                    <a:lstStyle/>
                    <a:p>
                      <a:endParaRPr lang="en-US"/>
                    </a:p>
                  </a:txBody>
                  <a:tcPr/>
                </a:tc>
                <a:tc>
                  <a:txBody>
                    <a:bodyPr/>
                    <a:lstStyle/>
                    <a:p>
                      <a:pPr marL="0" marR="0" algn="ctr" hangingPunct="0">
                        <a:lnSpc>
                          <a:spcPct val="150000"/>
                        </a:lnSpc>
                        <a:spcBef>
                          <a:spcPts val="0"/>
                        </a:spcBef>
                        <a:spcAft>
                          <a:spcPts val="0"/>
                        </a:spcAft>
                      </a:pPr>
                      <a:r>
                        <a:rPr lang="en-US" sz="11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dirty="0">
                          <a:effectLst/>
                        </a:rPr>
                        <a:t>0.7674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dirty="0">
                          <a:effectLst/>
                        </a:rPr>
                        <a:t>0.2633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1.0959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1.0079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2.4785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1.6597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1.7232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0.9708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0.3197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1.1615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r h="384197">
                <a:tc vMerge="1">
                  <a:txBody>
                    <a:bodyPr/>
                    <a:lstStyle/>
                    <a:p>
                      <a:endParaRPr lang="en-US"/>
                    </a:p>
                  </a:txBody>
                  <a:tcPr/>
                </a:tc>
                <a:tc>
                  <a:txBody>
                    <a:bodyPr/>
                    <a:lstStyle/>
                    <a:p>
                      <a:pPr marL="0" marR="0" algn="ctr" hangingPunct="0">
                        <a:lnSpc>
                          <a:spcPct val="150000"/>
                        </a:lnSpc>
                        <a:spcBef>
                          <a:spcPts val="0"/>
                        </a:spcBef>
                        <a:spcAft>
                          <a:spcPts val="0"/>
                        </a:spcAft>
                      </a:pPr>
                      <a:r>
                        <a:rPr lang="en-US" sz="11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0.4570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0.4361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0.3424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0.4885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1.3280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1.3118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0.6706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0.5229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0.7740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0.4973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r h="384197">
                <a:tc vMerge="1">
                  <a:txBody>
                    <a:bodyPr/>
                    <a:lstStyle/>
                    <a:p>
                      <a:endParaRPr lang="en-US"/>
                    </a:p>
                  </a:txBody>
                  <a:tcPr/>
                </a:tc>
                <a:tc>
                  <a:txBody>
                    <a:bodyPr/>
                    <a:lstStyle/>
                    <a:p>
                      <a:pPr marL="0" marR="0" algn="ctr" hangingPunct="0">
                        <a:lnSpc>
                          <a:spcPct val="150000"/>
                        </a:lnSpc>
                        <a:spcBef>
                          <a:spcPts val="0"/>
                        </a:spcBef>
                        <a:spcAft>
                          <a:spcPts val="0"/>
                        </a:spcAft>
                      </a:pPr>
                      <a:r>
                        <a:rPr lang="en-US" sz="11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dirty="0">
                          <a:effectLst/>
                        </a:rPr>
                        <a:t>0.4121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0.7082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0.2753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0.3431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1.0409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1.1167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0.6630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0.4094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1.0300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0.3834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r h="384197">
                <a:tc vMerge="1">
                  <a:txBody>
                    <a:bodyPr/>
                    <a:lstStyle/>
                    <a:p>
                      <a:endParaRPr lang="en-US"/>
                    </a:p>
                  </a:txBody>
                  <a:tcPr/>
                </a:tc>
                <a:tc>
                  <a:txBody>
                    <a:bodyPr/>
                    <a:lstStyle/>
                    <a:p>
                      <a:pPr marL="0" marR="0" algn="ctr" hangingPunct="0">
                        <a:lnSpc>
                          <a:spcPct val="150000"/>
                        </a:lnSpc>
                        <a:spcBef>
                          <a:spcPts val="0"/>
                        </a:spcBef>
                        <a:spcAft>
                          <a:spcPts val="0"/>
                        </a:spcAft>
                      </a:pPr>
                      <a:r>
                        <a:rPr lang="en-US" sz="11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1.8265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2.0697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0.7998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0.8961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0.4216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dirty="0">
                          <a:effectLst/>
                        </a:rPr>
                        <a:t>0.9660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0.7543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1.4994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2.3211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0.9450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r h="384197">
                <a:tc vMerge="1">
                  <a:txBody>
                    <a:bodyPr/>
                    <a:lstStyle/>
                    <a:p>
                      <a:endParaRPr lang="en-US"/>
                    </a:p>
                  </a:txBody>
                  <a:tcPr/>
                </a:tc>
                <a:tc>
                  <a:txBody>
                    <a:bodyPr/>
                    <a:lstStyle/>
                    <a:p>
                      <a:pPr marL="0" marR="0" algn="ctr" hangingPunct="0">
                        <a:lnSpc>
                          <a:spcPct val="150000"/>
                        </a:lnSpc>
                        <a:spcBef>
                          <a:spcPts val="0"/>
                        </a:spcBef>
                        <a:spcAft>
                          <a:spcPts val="0"/>
                        </a:spcAft>
                      </a:pPr>
                      <a:r>
                        <a:rPr lang="en-US" sz="1100">
                          <a:effectLst/>
                        </a:rPr>
                        <a:t>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0.8504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0.7403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0.6551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0.4684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1.2105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0.6512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0.7392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0.6165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0.6542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0.5262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r h="384197">
                <a:tc vMerge="1">
                  <a:txBody>
                    <a:bodyPr/>
                    <a:lstStyle/>
                    <a:p>
                      <a:endParaRPr lang="en-US"/>
                    </a:p>
                  </a:txBody>
                  <a:tcPr/>
                </a:tc>
                <a:tc>
                  <a:txBody>
                    <a:bodyPr/>
                    <a:lstStyle/>
                    <a:p>
                      <a:pPr marL="0" marR="0" algn="ctr" hangingPunct="0">
                        <a:lnSpc>
                          <a:spcPct val="150000"/>
                        </a:lnSpc>
                        <a:spcBef>
                          <a:spcPts val="0"/>
                        </a:spcBef>
                        <a:spcAft>
                          <a:spcPts val="0"/>
                        </a:spcAft>
                      </a:pPr>
                      <a:r>
                        <a:rPr lang="en-US" sz="1100">
                          <a:effectLst/>
                        </a:rPr>
                        <a:t>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1.1828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1.1984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0.4755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0.5896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0.8363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0.9893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0.3390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0.8335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1.5266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0.5146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r h="384197">
                <a:tc vMerge="1">
                  <a:txBody>
                    <a:bodyPr/>
                    <a:lstStyle/>
                    <a:p>
                      <a:endParaRPr lang="en-US"/>
                    </a:p>
                  </a:txBody>
                  <a:tcPr/>
                </a:tc>
                <a:tc>
                  <a:txBody>
                    <a:bodyPr/>
                    <a:lstStyle/>
                    <a:p>
                      <a:pPr marL="0" marR="0" algn="ctr" hangingPunct="0">
                        <a:lnSpc>
                          <a:spcPct val="150000"/>
                        </a:lnSpc>
                        <a:spcBef>
                          <a:spcPts val="0"/>
                        </a:spcBef>
                        <a:spcAft>
                          <a:spcPts val="0"/>
                        </a:spcAft>
                      </a:pPr>
                      <a:r>
                        <a:rPr lang="en-US" sz="1100">
                          <a:effectLst/>
                        </a:rPr>
                        <a:t>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0.7429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0.5641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1.2778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1.0400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2.5040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1.7023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1.9431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0.7877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0.7962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1.4393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r h="384197">
                <a:tc vMerge="1">
                  <a:txBody>
                    <a:bodyPr/>
                    <a:lstStyle/>
                    <a:p>
                      <a:endParaRPr lang="en-US"/>
                    </a:p>
                  </a:txBody>
                  <a:tcPr/>
                </a:tc>
                <a:tc>
                  <a:txBody>
                    <a:bodyPr/>
                    <a:lstStyle/>
                    <a:p>
                      <a:pPr marL="0" marR="0" algn="ctr" hangingPunct="0">
                        <a:lnSpc>
                          <a:spcPct val="150000"/>
                        </a:lnSpc>
                        <a:spcBef>
                          <a:spcPts val="0"/>
                        </a:spcBef>
                        <a:spcAft>
                          <a:spcPts val="0"/>
                        </a:spcAft>
                      </a:pPr>
                      <a:r>
                        <a:rPr lang="en-US" sz="1100">
                          <a:effectLst/>
                        </a:rPr>
                        <a:t>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0.7822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0.4382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0.7021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0.7420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1.7638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1.6670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0.9433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0.8191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0.3110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0.6591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r h="384197">
                <a:tc vMerge="1">
                  <a:txBody>
                    <a:bodyPr/>
                    <a:lstStyle/>
                    <a:p>
                      <a:endParaRPr lang="en-US"/>
                    </a:p>
                  </a:txBody>
                  <a:tcPr/>
                </a:tc>
                <a:tc>
                  <a:txBody>
                    <a:bodyPr/>
                    <a:lstStyle/>
                    <a:p>
                      <a:pPr marL="0" marR="0" algn="ctr" hangingPunct="0">
                        <a:lnSpc>
                          <a:spcPct val="150000"/>
                        </a:lnSpc>
                        <a:spcBef>
                          <a:spcPts val="0"/>
                        </a:spcBef>
                        <a:spcAft>
                          <a:spcPts val="0"/>
                        </a:spcAft>
                      </a:pPr>
                      <a:r>
                        <a:rPr lang="en-US" sz="1100">
                          <a:effectLst/>
                        </a:rPr>
                        <a:t>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0.7579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1.0788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0.2447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0.4900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0.8579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1.0578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0.6118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0.5688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a:effectLst/>
                        </a:rPr>
                        <a:t>1.3591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c>
                  <a:txBody>
                    <a:bodyPr/>
                    <a:lstStyle/>
                    <a:p>
                      <a:pPr marL="0" marR="0" algn="ctr" hangingPunct="0">
                        <a:lnSpc>
                          <a:spcPct val="150000"/>
                        </a:lnSpc>
                        <a:spcBef>
                          <a:spcPts val="0"/>
                        </a:spcBef>
                        <a:spcAft>
                          <a:spcPts val="0"/>
                        </a:spcAft>
                      </a:pPr>
                      <a:r>
                        <a:rPr lang="en-US" sz="1100" dirty="0">
                          <a:effectLst/>
                        </a:rPr>
                        <a:t>0.2733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22" marR="38822" marT="0" marB="0"/>
                </a:tc>
              </a:tr>
            </a:tbl>
          </a:graphicData>
        </a:graphic>
      </p:graphicFrame>
    </p:spTree>
    <p:extLst>
      <p:ext uri="{BB962C8B-B14F-4D97-AF65-F5344CB8AC3E}">
        <p14:creationId xmlns:p14="http://schemas.microsoft.com/office/powerpoint/2010/main" val="102643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and Limitations</a:t>
            </a:r>
            <a:endParaRPr lang="en-US" dirty="0"/>
          </a:p>
        </p:txBody>
      </p:sp>
      <p:sp>
        <p:nvSpPr>
          <p:cNvPr id="3" name="Content Placeholder 2"/>
          <p:cNvSpPr>
            <a:spLocks noGrp="1"/>
          </p:cNvSpPr>
          <p:nvPr>
            <p:ph idx="1"/>
          </p:nvPr>
        </p:nvSpPr>
        <p:spPr>
          <a:xfrm>
            <a:off x="785611" y="1727737"/>
            <a:ext cx="10328856" cy="3416300"/>
          </a:xfrm>
        </p:spPr>
        <p:txBody>
          <a:bodyPr/>
          <a:lstStyle/>
          <a:p>
            <a:pPr algn="just" hangingPunct="0"/>
            <a:r>
              <a:rPr lang="en-US" sz="1800" dirty="0"/>
              <a:t>In an audio visual speech recognition system, both the voice signals, and the sequence of images are used to recognize the speech. </a:t>
            </a:r>
            <a:r>
              <a:rPr lang="en-US" sz="1800" dirty="0" smtClean="0"/>
              <a:t>Here we focus </a:t>
            </a:r>
            <a:r>
              <a:rPr lang="en-US" sz="1800" dirty="0"/>
              <a:t>on establishing a visual-speech recognition system (VSR) or a lip reading system based on the lip image sequence</a:t>
            </a:r>
            <a:r>
              <a:rPr lang="en-US" sz="1800" dirty="0" smtClean="0"/>
              <a:t>.</a:t>
            </a:r>
          </a:p>
          <a:p>
            <a:pPr algn="just" hangingPunct="0"/>
            <a:r>
              <a:rPr lang="en-US" sz="1800" dirty="0" smtClean="0"/>
              <a:t>This </a:t>
            </a:r>
            <a:r>
              <a:rPr lang="en-US" sz="1800" dirty="0"/>
              <a:t>system cannot be a standalone system, because it needs the acoustic system part. </a:t>
            </a:r>
            <a:endParaRPr lang="en-US" sz="1800" dirty="0" smtClean="0"/>
          </a:p>
          <a:p>
            <a:pPr algn="just" hangingPunct="0"/>
            <a:r>
              <a:rPr lang="en-US" sz="1800" dirty="0" smtClean="0"/>
              <a:t>This </a:t>
            </a:r>
            <a:r>
              <a:rPr lang="en-US" sz="1800" dirty="0"/>
              <a:t>system works only on the frontal view of the speakers face.</a:t>
            </a:r>
          </a:p>
          <a:p>
            <a:pPr lvl="0" algn="just"/>
            <a:r>
              <a:rPr lang="en-US" sz="1800" dirty="0"/>
              <a:t>The speaker has to record his vocabularies several times before using the system, as the system is a user-dependent system.</a:t>
            </a:r>
          </a:p>
          <a:p>
            <a:endParaRPr lang="en-US" dirty="0"/>
          </a:p>
        </p:txBody>
      </p:sp>
    </p:spTree>
    <p:extLst>
      <p:ext uri="{BB962C8B-B14F-4D97-AF65-F5344CB8AC3E}">
        <p14:creationId xmlns:p14="http://schemas.microsoft.com/office/powerpoint/2010/main" val="254905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a:xfrm>
            <a:off x="646110" y="1262130"/>
            <a:ext cx="11086543" cy="5396247"/>
          </a:xfrm>
        </p:spPr>
        <p:txBody>
          <a:bodyPr>
            <a:normAutofit fontScale="40000" lnSpcReduction="20000"/>
          </a:bodyPr>
          <a:lstStyle/>
          <a:p>
            <a:pPr algn="just"/>
            <a:r>
              <a:rPr lang="en-US" sz="4500" dirty="0" smtClean="0"/>
              <a:t>we </a:t>
            </a:r>
            <a:r>
              <a:rPr lang="en-US" sz="4500" dirty="0"/>
              <a:t>implemented a Lip reading system for finding the digit spoken by the speaker between (0-9). We followed a geometric feature based approach in which parameters like height, width </a:t>
            </a:r>
            <a:r>
              <a:rPr lang="en-US" sz="4500" dirty="0" smtClean="0"/>
              <a:t>are </a:t>
            </a:r>
            <a:r>
              <a:rPr lang="en-US" sz="4500" dirty="0"/>
              <a:t>calculated for every frame of the input image sequence containing the spoken digit. The variation of these features over all the frames contains the information related to the spoken digit. </a:t>
            </a:r>
            <a:endParaRPr lang="en-US" sz="4500" dirty="0" smtClean="0"/>
          </a:p>
          <a:p>
            <a:pPr algn="just"/>
            <a:r>
              <a:rPr lang="en-US" sz="4500" dirty="0" smtClean="0"/>
              <a:t>The </a:t>
            </a:r>
            <a:r>
              <a:rPr lang="en-US" sz="4500" dirty="0"/>
              <a:t>variation of these features over all the frames contains the information related to the spoken digit. The feature data is compared to that in database using dynamic time warping to find the spoken digit. A recognition rate of 56.6% was observed for our </a:t>
            </a:r>
            <a:r>
              <a:rPr lang="en-US" sz="4500" dirty="0" smtClean="0"/>
              <a:t>system</a:t>
            </a:r>
          </a:p>
          <a:p>
            <a:pPr marL="0" indent="0" algn="just">
              <a:buNone/>
            </a:pPr>
            <a:endParaRPr lang="en-US" sz="4500" dirty="0" smtClean="0"/>
          </a:p>
          <a:p>
            <a:pPr algn="just"/>
            <a:r>
              <a:rPr lang="en-US" sz="4500" dirty="0" smtClean="0"/>
              <a:t>Some challenges to improve this system are</a:t>
            </a:r>
          </a:p>
          <a:p>
            <a:pPr algn="just">
              <a:buFont typeface="Wingdings" panose="05000000000000000000" pitchFamily="2" charset="2"/>
              <a:buChar char="Ø"/>
            </a:pPr>
            <a:r>
              <a:rPr lang="en-US" sz="4500" dirty="0" smtClean="0"/>
              <a:t>implementation </a:t>
            </a:r>
            <a:r>
              <a:rPr lang="en-US" sz="4500" dirty="0"/>
              <a:t>of a real time system where the processing needs to be very fast so that there is real time recognition. </a:t>
            </a:r>
            <a:endParaRPr lang="en-US" sz="4500" dirty="0" smtClean="0"/>
          </a:p>
          <a:p>
            <a:pPr algn="just">
              <a:buFont typeface="Wingdings" panose="05000000000000000000" pitchFamily="2" charset="2"/>
              <a:buChar char="Ø"/>
            </a:pPr>
            <a:r>
              <a:rPr lang="en-US" sz="4500" dirty="0" smtClean="0"/>
              <a:t>designing </a:t>
            </a:r>
            <a:r>
              <a:rPr lang="en-US" sz="4500" dirty="0"/>
              <a:t>such that the speaker need not have a stable and vertical face would ease the user</a:t>
            </a:r>
            <a:r>
              <a:rPr lang="en-US" sz="4500" dirty="0" smtClean="0"/>
              <a:t>.</a:t>
            </a:r>
          </a:p>
          <a:p>
            <a:pPr algn="just">
              <a:buFont typeface="Wingdings" panose="05000000000000000000" pitchFamily="2" charset="2"/>
              <a:buChar char="Ø"/>
            </a:pPr>
            <a:r>
              <a:rPr lang="en-US" sz="4500" dirty="0" smtClean="0"/>
              <a:t> </a:t>
            </a:r>
            <a:r>
              <a:rPr lang="en-US" sz="4500" dirty="0"/>
              <a:t>There is also a need to design the lip reading system such that it works in combination with its audio counterpart because some words look alike even though they sound differently. Hence, using a speech recognizer along with Lip reading system can filter most of the errors that occur.</a:t>
            </a:r>
          </a:p>
          <a:p>
            <a:pPr algn="just"/>
            <a:endParaRPr lang="en-US" dirty="0" smtClean="0"/>
          </a:p>
          <a:p>
            <a:pPr algn="just"/>
            <a:endParaRPr lang="en-US" dirty="0" smtClean="0"/>
          </a:p>
          <a:p>
            <a:pPr marL="0" indent="0" algn="just">
              <a:buNone/>
            </a:pPr>
            <a:r>
              <a:rPr lang="en-US" dirty="0" smtClean="0"/>
              <a:t>     </a:t>
            </a:r>
            <a:endParaRPr lang="en-US" dirty="0"/>
          </a:p>
        </p:txBody>
      </p:sp>
    </p:spTree>
    <p:extLst>
      <p:ext uri="{BB962C8B-B14F-4D97-AF65-F5344CB8AC3E}">
        <p14:creationId xmlns:p14="http://schemas.microsoft.com/office/powerpoint/2010/main" val="77260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691" y="2770915"/>
            <a:ext cx="9404723" cy="1400530"/>
          </a:xfrm>
        </p:spPr>
        <p:txBody>
          <a:bodyPr/>
          <a:lstStyle/>
          <a:p>
            <a:pPr algn="ctr"/>
            <a:r>
              <a:rPr lang="en-US" sz="6000" dirty="0" smtClean="0"/>
              <a:t>THANK YOU</a:t>
            </a:r>
            <a:endParaRPr lang="en-US" sz="6000" dirty="0"/>
          </a:p>
        </p:txBody>
      </p:sp>
    </p:spTree>
    <p:extLst>
      <p:ext uri="{BB962C8B-B14F-4D97-AF65-F5344CB8AC3E}">
        <p14:creationId xmlns:p14="http://schemas.microsoft.com/office/powerpoint/2010/main" val="199802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59854" y="1689100"/>
            <a:ext cx="10006884" cy="4145029"/>
          </a:xfrm>
        </p:spPr>
        <p:txBody>
          <a:bodyPr>
            <a:normAutofit lnSpcReduction="10000"/>
          </a:bodyPr>
          <a:lstStyle/>
          <a:p>
            <a:pPr algn="just"/>
            <a:r>
              <a:rPr lang="en-US" sz="1900" dirty="0"/>
              <a:t>Lip reading, also known as speech reading, is a technique of understanding speech by visually interpreting the movements of the lips and tongue.</a:t>
            </a:r>
          </a:p>
          <a:p>
            <a:pPr algn="just"/>
            <a:r>
              <a:rPr lang="en-US" sz="1900" dirty="0"/>
              <a:t>Most automatic speech recognition systems have concentrated exclusively on the acoustic speech signal, and therefore they are susceptible to acoustic noise. </a:t>
            </a:r>
            <a:endParaRPr lang="en-US" sz="1900" dirty="0" smtClean="0"/>
          </a:p>
          <a:p>
            <a:pPr algn="just"/>
            <a:r>
              <a:rPr lang="en-US" sz="1900" dirty="0" smtClean="0"/>
              <a:t>A </a:t>
            </a:r>
            <a:r>
              <a:rPr lang="en-US" sz="1900" dirty="0"/>
              <a:t>number of studies have revealed that the information contained in speech signals is closely related to that found in lip movements, and, if information regarding the latter is included, the perception performance of machines can be </a:t>
            </a:r>
            <a:r>
              <a:rPr lang="en-US" sz="1900" dirty="0" smtClean="0"/>
              <a:t>improved.</a:t>
            </a:r>
          </a:p>
          <a:p>
            <a:pPr algn="just"/>
            <a:r>
              <a:rPr lang="en-US" sz="1900" dirty="0" smtClean="0"/>
              <a:t>Here we implemented a geometry based Lip reading system, consisting of two major steps</a:t>
            </a:r>
          </a:p>
          <a:p>
            <a:pPr lvl="1" algn="just">
              <a:buFont typeface="Wingdings" panose="05000000000000000000" pitchFamily="2" charset="2"/>
              <a:buChar char="Ø"/>
            </a:pPr>
            <a:r>
              <a:rPr lang="en-US" sz="1900" dirty="0" smtClean="0"/>
              <a:t>Preprocessing Module</a:t>
            </a:r>
          </a:p>
          <a:p>
            <a:pPr lvl="1" algn="just">
              <a:buFont typeface="Wingdings" panose="05000000000000000000" pitchFamily="2" charset="2"/>
              <a:buChar char="Ø"/>
            </a:pPr>
            <a:r>
              <a:rPr lang="en-US" sz="1900" dirty="0" smtClean="0"/>
              <a:t>Classification Module</a:t>
            </a:r>
            <a:endParaRPr lang="en-US" sz="1900" dirty="0"/>
          </a:p>
          <a:p>
            <a:pPr marL="0" indent="0" algn="just">
              <a:buNone/>
            </a:pPr>
            <a:endParaRPr lang="en-US" dirty="0" smtClean="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46731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pic>
        <p:nvPicPr>
          <p:cNvPr id="2049" name="Picture 147" descr="b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27" y="1770845"/>
            <a:ext cx="7031864" cy="38313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p:cNvSpPr>
            <a:spLocks noChangeArrowheads="1"/>
          </p:cNvSpPr>
          <p:nvPr/>
        </p:nvSpPr>
        <p:spPr bwMode="auto">
          <a:xfrm>
            <a:off x="2034862" y="13575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2190437" y="17708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TextBox 12"/>
          <p:cNvSpPr txBox="1"/>
          <p:nvPr/>
        </p:nvSpPr>
        <p:spPr>
          <a:xfrm>
            <a:off x="3065172" y="5962919"/>
            <a:ext cx="5847008" cy="369332"/>
          </a:xfrm>
          <a:prstGeom prst="rect">
            <a:avLst/>
          </a:prstGeom>
          <a:noFill/>
        </p:spPr>
        <p:txBody>
          <a:bodyPr wrap="square" rtlCol="0">
            <a:spAutoFit/>
          </a:bodyPr>
          <a:lstStyle/>
          <a:p>
            <a:r>
              <a:rPr lang="en-US" dirty="0"/>
              <a:t> </a:t>
            </a:r>
            <a:r>
              <a:rPr lang="en-US" dirty="0" smtClean="0"/>
              <a:t>    Audio Visual Speech Recognition system</a:t>
            </a:r>
            <a:endParaRPr lang="en-US" dirty="0"/>
          </a:p>
        </p:txBody>
      </p:sp>
    </p:spTree>
    <p:extLst>
      <p:ext uri="{BB962C8B-B14F-4D97-AF65-F5344CB8AC3E}">
        <p14:creationId xmlns:p14="http://schemas.microsoft.com/office/powerpoint/2010/main" val="218228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Module</a:t>
            </a:r>
            <a:endParaRPr lang="en-US" dirty="0"/>
          </a:p>
        </p:txBody>
      </p:sp>
      <p:sp>
        <p:nvSpPr>
          <p:cNvPr id="3" name="Content Placeholder 2"/>
          <p:cNvSpPr>
            <a:spLocks noGrp="1"/>
          </p:cNvSpPr>
          <p:nvPr>
            <p:ph idx="1"/>
          </p:nvPr>
        </p:nvSpPr>
        <p:spPr>
          <a:xfrm>
            <a:off x="772734" y="1637584"/>
            <a:ext cx="9942489" cy="697962"/>
          </a:xfrm>
        </p:spPr>
        <p:txBody>
          <a:bodyPr>
            <a:normAutofit lnSpcReduction="10000"/>
          </a:bodyPr>
          <a:lstStyle/>
          <a:p>
            <a:pPr algn="just"/>
            <a:r>
              <a:rPr lang="en-US" dirty="0"/>
              <a:t>A preprocessing module </a:t>
            </a:r>
            <a:r>
              <a:rPr lang="en-US" dirty="0" smtClean="0"/>
              <a:t>extracts </a:t>
            </a:r>
            <a:r>
              <a:rPr lang="en-US" dirty="0"/>
              <a:t>the lip geometry information from the video sequence</a:t>
            </a:r>
            <a:r>
              <a:rPr lang="en-US" dirty="0" smtClean="0"/>
              <a:t>.</a:t>
            </a:r>
          </a:p>
          <a:p>
            <a:endParaRPr lang="en-US" dirty="0"/>
          </a:p>
        </p:txBody>
      </p:sp>
      <p:pic>
        <p:nvPicPr>
          <p:cNvPr id="4" name="Picture 3" descr="C:\Users\lenovo\Desktop\preprocess.PNG"/>
          <p:cNvPicPr/>
          <p:nvPr/>
        </p:nvPicPr>
        <p:blipFill>
          <a:blip r:embed="rId2">
            <a:extLst>
              <a:ext uri="{28A0092B-C50C-407E-A947-70E740481C1C}">
                <a14:useLocalDpi xmlns:a14="http://schemas.microsoft.com/office/drawing/2010/main" val="0"/>
              </a:ext>
            </a:extLst>
          </a:blip>
          <a:srcRect/>
          <a:stretch>
            <a:fillRect/>
          </a:stretch>
        </p:blipFill>
        <p:spPr bwMode="auto">
          <a:xfrm>
            <a:off x="2202287" y="2786307"/>
            <a:ext cx="7547020" cy="3047823"/>
          </a:xfrm>
          <a:prstGeom prst="rect">
            <a:avLst/>
          </a:prstGeom>
          <a:noFill/>
          <a:ln>
            <a:noFill/>
          </a:ln>
        </p:spPr>
      </p:pic>
    </p:spTree>
    <p:extLst>
      <p:ext uri="{BB962C8B-B14F-4D97-AF65-F5344CB8AC3E}">
        <p14:creationId xmlns:p14="http://schemas.microsoft.com/office/powerpoint/2010/main" val="267391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Module(Cont)</a:t>
            </a:r>
            <a:endParaRPr lang="en-US" dirty="0"/>
          </a:p>
        </p:txBody>
      </p:sp>
      <p:sp>
        <p:nvSpPr>
          <p:cNvPr id="3" name="Content Placeholder 2"/>
          <p:cNvSpPr>
            <a:spLocks noGrp="1"/>
          </p:cNvSpPr>
          <p:nvPr>
            <p:ph idx="1"/>
          </p:nvPr>
        </p:nvSpPr>
        <p:spPr>
          <a:xfrm>
            <a:off x="884499" y="1814955"/>
            <a:ext cx="5400392" cy="3416300"/>
          </a:xfrm>
        </p:spPr>
        <p:txBody>
          <a:bodyPr>
            <a:normAutofit lnSpcReduction="10000"/>
          </a:bodyPr>
          <a:lstStyle/>
          <a:p>
            <a:pPr marL="0" indent="0">
              <a:buNone/>
            </a:pPr>
            <a:r>
              <a:rPr lang="en-US" dirty="0" smtClean="0"/>
              <a:t>The main steps in the preprocessing stage are,</a:t>
            </a:r>
          </a:p>
          <a:p>
            <a:r>
              <a:rPr lang="en-US" dirty="0" smtClean="0"/>
              <a:t>Face Detection (Viola Jones Algorithm)            </a:t>
            </a:r>
          </a:p>
          <a:p>
            <a:pPr lvl="1">
              <a:buFont typeface="Wingdings" panose="05000000000000000000" pitchFamily="2" charset="2"/>
              <a:buChar char="Ø"/>
            </a:pPr>
            <a:r>
              <a:rPr lang="en-US" dirty="0" smtClean="0"/>
              <a:t>Haar features</a:t>
            </a:r>
          </a:p>
          <a:p>
            <a:pPr lvl="1">
              <a:buFont typeface="Wingdings" panose="05000000000000000000" pitchFamily="2" charset="2"/>
              <a:buChar char="Ø"/>
            </a:pPr>
            <a:r>
              <a:rPr lang="en-US" dirty="0" smtClean="0"/>
              <a:t>Integral image</a:t>
            </a:r>
          </a:p>
          <a:p>
            <a:pPr lvl="1">
              <a:buFont typeface="Wingdings" panose="05000000000000000000" pitchFamily="2" charset="2"/>
              <a:buChar char="Ø"/>
            </a:pPr>
            <a:r>
              <a:rPr lang="en-US" dirty="0" smtClean="0"/>
              <a:t>AdaBoost algorithm</a:t>
            </a:r>
          </a:p>
          <a:p>
            <a:pPr lvl="1">
              <a:buFont typeface="Wingdings" panose="05000000000000000000" pitchFamily="2" charset="2"/>
              <a:buChar char="Ø"/>
            </a:pPr>
            <a:r>
              <a:rPr lang="en-US" dirty="0" smtClean="0"/>
              <a:t>Cascaded classifier </a:t>
            </a:r>
          </a:p>
          <a:p>
            <a:pPr lvl="1">
              <a:buFont typeface="Wingdings" panose="05000000000000000000" pitchFamily="2" charset="2"/>
              <a:buChar char="Ø"/>
            </a:pPr>
            <a:endParaRPr lang="en-US" dirty="0" smtClean="0"/>
          </a:p>
          <a:p>
            <a:r>
              <a:rPr lang="en-US" dirty="0" smtClean="0"/>
              <a:t>Mouth detection              </a:t>
            </a:r>
            <a:endParaRPr lang="en-US" dirty="0"/>
          </a:p>
          <a:p>
            <a:pPr lvl="1"/>
            <a:endParaRPr lang="en-US" dirty="0"/>
          </a:p>
        </p:txBody>
      </p:sp>
      <p:pic>
        <p:nvPicPr>
          <p:cNvPr id="4" name="Picture 3" descr="C:\Users\lenovo\Desktop\chess.PNG"/>
          <p:cNvPicPr/>
          <p:nvPr/>
        </p:nvPicPr>
        <p:blipFill>
          <a:blip r:embed="rId2">
            <a:extLst>
              <a:ext uri="{28A0092B-C50C-407E-A947-70E740481C1C}">
                <a14:useLocalDpi xmlns:a14="http://schemas.microsoft.com/office/drawing/2010/main" val="0"/>
              </a:ext>
            </a:extLst>
          </a:blip>
          <a:srcRect/>
          <a:stretch>
            <a:fillRect/>
          </a:stretch>
        </p:blipFill>
        <p:spPr bwMode="auto">
          <a:xfrm>
            <a:off x="6964988" y="1768225"/>
            <a:ext cx="4448175" cy="108585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745367" y="3939276"/>
            <a:ext cx="3086100" cy="1875155"/>
          </a:xfrm>
          <a:prstGeom prst="rect">
            <a:avLst/>
          </a:prstGeom>
        </p:spPr>
      </p:pic>
      <p:sp>
        <p:nvSpPr>
          <p:cNvPr id="6" name="TextBox 5"/>
          <p:cNvSpPr txBox="1"/>
          <p:nvPr/>
        </p:nvSpPr>
        <p:spPr>
          <a:xfrm>
            <a:off x="6863969" y="3184477"/>
            <a:ext cx="4848895" cy="584775"/>
          </a:xfrm>
          <a:prstGeom prst="rect">
            <a:avLst/>
          </a:prstGeom>
          <a:noFill/>
        </p:spPr>
        <p:txBody>
          <a:bodyPr wrap="square" rtlCol="0">
            <a:spAutoFit/>
          </a:bodyPr>
          <a:lstStyle/>
          <a:p>
            <a:pPr algn="ctr"/>
            <a:r>
              <a:rPr lang="en-US" sz="1200" dirty="0" smtClean="0"/>
              <a:t> </a:t>
            </a:r>
            <a:r>
              <a:rPr lang="en-US" sz="1600" dirty="0" smtClean="0"/>
              <a:t>'Haar </a:t>
            </a:r>
            <a:r>
              <a:rPr lang="en-US" sz="1600" dirty="0"/>
              <a:t>like' features used in training the </a:t>
            </a:r>
            <a:r>
              <a:rPr lang="en-US" sz="1600" dirty="0" smtClean="0"/>
              <a:t>Viola-             Jones </a:t>
            </a:r>
            <a:r>
              <a:rPr lang="en-US" sz="1600" dirty="0"/>
              <a:t>classifier</a:t>
            </a:r>
            <a:endParaRPr lang="en-US" sz="1600" dirty="0"/>
          </a:p>
        </p:txBody>
      </p:sp>
      <p:sp>
        <p:nvSpPr>
          <p:cNvPr id="7" name="TextBox 6"/>
          <p:cNvSpPr txBox="1"/>
          <p:nvPr/>
        </p:nvSpPr>
        <p:spPr>
          <a:xfrm>
            <a:off x="6999667" y="5984455"/>
            <a:ext cx="4520484" cy="584775"/>
          </a:xfrm>
          <a:prstGeom prst="rect">
            <a:avLst/>
          </a:prstGeom>
          <a:noFill/>
        </p:spPr>
        <p:txBody>
          <a:bodyPr wrap="square" rtlCol="0">
            <a:spAutoFit/>
          </a:bodyPr>
          <a:lstStyle/>
          <a:p>
            <a:pPr algn="ctr"/>
            <a:r>
              <a:rPr lang="en-US" sz="1600" dirty="0"/>
              <a:t>The first and second features selected by AdaBoost</a:t>
            </a:r>
            <a:r>
              <a:rPr lang="en-US" sz="1200" dirty="0"/>
              <a:t>.</a:t>
            </a:r>
          </a:p>
        </p:txBody>
      </p:sp>
    </p:spTree>
    <p:extLst>
      <p:ext uri="{BB962C8B-B14F-4D97-AF65-F5344CB8AC3E}">
        <p14:creationId xmlns:p14="http://schemas.microsoft.com/office/powerpoint/2010/main" val="53506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Module(Cont)</a:t>
            </a:r>
          </a:p>
        </p:txBody>
      </p:sp>
      <p:sp>
        <p:nvSpPr>
          <p:cNvPr id="3" name="Content Placeholder 2"/>
          <p:cNvSpPr>
            <a:spLocks noGrp="1"/>
          </p:cNvSpPr>
          <p:nvPr>
            <p:ph idx="1"/>
          </p:nvPr>
        </p:nvSpPr>
        <p:spPr>
          <a:xfrm>
            <a:off x="781930" y="1457270"/>
            <a:ext cx="2966285" cy="2380634"/>
          </a:xfrm>
        </p:spPr>
        <p:txBody>
          <a:bodyPr/>
          <a:lstStyle/>
          <a:p>
            <a:r>
              <a:rPr lang="en-US" dirty="0" smtClean="0"/>
              <a:t>Skin Detection</a:t>
            </a:r>
          </a:p>
          <a:p>
            <a:pPr lvl="1">
              <a:buFont typeface="Wingdings" panose="05000000000000000000" pitchFamily="2" charset="2"/>
              <a:buChar char="Ø"/>
            </a:pPr>
            <a:r>
              <a:rPr lang="en-US" dirty="0" smtClean="0"/>
              <a:t>HSV color model</a:t>
            </a:r>
          </a:p>
          <a:p>
            <a:r>
              <a:rPr lang="en-US" dirty="0" smtClean="0"/>
              <a:t>Convex Hull</a:t>
            </a:r>
          </a:p>
          <a:p>
            <a:r>
              <a:rPr lang="en-US" dirty="0" smtClean="0"/>
              <a:t>Boundary Tracing </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154953" y="3966694"/>
            <a:ext cx="3095075" cy="238259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695915" y="1457270"/>
            <a:ext cx="2264013" cy="2038803"/>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7616727" y="1457269"/>
            <a:ext cx="2434107" cy="2038803"/>
          </a:xfrm>
          <a:prstGeom prst="rect">
            <a:avLst/>
          </a:prstGeom>
        </p:spPr>
      </p:pic>
      <p:pic>
        <p:nvPicPr>
          <p:cNvPr id="7" name="Picture 6" descr="C:\Users\lenovo\Desktop\Capture2.PNG"/>
          <p:cNvPicPr/>
          <p:nvPr/>
        </p:nvPicPr>
        <p:blipFill>
          <a:blip r:embed="rId5">
            <a:extLst>
              <a:ext uri="{28A0092B-C50C-407E-A947-70E740481C1C}">
                <a14:useLocalDpi xmlns:a14="http://schemas.microsoft.com/office/drawing/2010/main" val="0"/>
              </a:ext>
            </a:extLst>
          </a:blip>
          <a:srcRect/>
          <a:stretch>
            <a:fillRect/>
          </a:stretch>
        </p:blipFill>
        <p:spPr bwMode="auto">
          <a:xfrm>
            <a:off x="5089217" y="4295976"/>
            <a:ext cx="1724025" cy="1724025"/>
          </a:xfrm>
          <a:prstGeom prst="rect">
            <a:avLst/>
          </a:prstGeom>
          <a:noFill/>
          <a:ln>
            <a:noFill/>
          </a:ln>
        </p:spPr>
      </p:pic>
      <p:pic>
        <p:nvPicPr>
          <p:cNvPr id="8" name="Picture 7" descr="C:\Users\lenovo\Desktop\Capture3.PNG"/>
          <p:cNvPicPr/>
          <p:nvPr/>
        </p:nvPicPr>
        <p:blipFill>
          <a:blip r:embed="rId6">
            <a:extLst>
              <a:ext uri="{28A0092B-C50C-407E-A947-70E740481C1C}">
                <a14:useLocalDpi xmlns:a14="http://schemas.microsoft.com/office/drawing/2010/main" val="0"/>
              </a:ext>
            </a:extLst>
          </a:blip>
          <a:srcRect/>
          <a:stretch>
            <a:fillRect/>
          </a:stretch>
        </p:blipFill>
        <p:spPr bwMode="auto">
          <a:xfrm>
            <a:off x="7967005" y="4305501"/>
            <a:ext cx="1733550" cy="1714500"/>
          </a:xfrm>
          <a:prstGeom prst="rect">
            <a:avLst/>
          </a:prstGeom>
          <a:noFill/>
          <a:ln>
            <a:noFill/>
          </a:ln>
        </p:spPr>
      </p:pic>
    </p:spTree>
    <p:extLst>
      <p:ext uri="{BB962C8B-B14F-4D97-AF65-F5344CB8AC3E}">
        <p14:creationId xmlns:p14="http://schemas.microsoft.com/office/powerpoint/2010/main" val="112444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Module(Cont)</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99507" y="1760384"/>
            <a:ext cx="2665095" cy="1910715"/>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3411725" y="1785861"/>
            <a:ext cx="2691130" cy="1952625"/>
          </a:xfrm>
          <a:prstGeom prst="rect">
            <a:avLst/>
          </a:prstGeom>
        </p:spPr>
      </p:pic>
      <p:pic>
        <p:nvPicPr>
          <p:cNvPr id="7" name="Picture 6" descr="C:\Users\lenovo\Dropbox\project_final\result_images\mouth_region.PNG"/>
          <p:cNvPicPr/>
          <p:nvPr/>
        </p:nvPicPr>
        <p:blipFill>
          <a:blip r:embed="rId4">
            <a:extLst>
              <a:ext uri="{28A0092B-C50C-407E-A947-70E740481C1C}">
                <a14:useLocalDpi xmlns:a14="http://schemas.microsoft.com/office/drawing/2010/main" val="0"/>
              </a:ext>
            </a:extLst>
          </a:blip>
          <a:srcRect/>
          <a:stretch>
            <a:fillRect/>
          </a:stretch>
        </p:blipFill>
        <p:spPr bwMode="auto">
          <a:xfrm>
            <a:off x="6349978" y="1796279"/>
            <a:ext cx="2680335" cy="1931787"/>
          </a:xfrm>
          <a:prstGeom prst="rect">
            <a:avLst/>
          </a:prstGeom>
          <a:noFill/>
          <a:ln>
            <a:noFill/>
          </a:ln>
        </p:spPr>
      </p:pic>
      <p:pic>
        <p:nvPicPr>
          <p:cNvPr id="8" name="Picture 7" descr="C:\Users\lenovo\Dropbox\project_final\result_images\binary_lip.PNG"/>
          <p:cNvPicPr/>
          <p:nvPr/>
        </p:nvPicPr>
        <p:blipFill>
          <a:blip r:embed="rId5">
            <a:extLst>
              <a:ext uri="{28A0092B-C50C-407E-A947-70E740481C1C}">
                <a14:useLocalDpi xmlns:a14="http://schemas.microsoft.com/office/drawing/2010/main" val="0"/>
              </a:ext>
            </a:extLst>
          </a:blip>
          <a:srcRect/>
          <a:stretch>
            <a:fillRect/>
          </a:stretch>
        </p:blipFill>
        <p:spPr bwMode="auto">
          <a:xfrm>
            <a:off x="9277436" y="1785861"/>
            <a:ext cx="2743200" cy="1910715"/>
          </a:xfrm>
          <a:prstGeom prst="rect">
            <a:avLst/>
          </a:prstGeom>
          <a:noFill/>
          <a:ln>
            <a:noFill/>
          </a:ln>
        </p:spPr>
      </p:pic>
      <p:pic>
        <p:nvPicPr>
          <p:cNvPr id="9" name="Picture 8" descr="C:\Users\lenovo\Dropbox\project_final\result_images\convexHull.PNG"/>
          <p:cNvPicPr/>
          <p:nvPr/>
        </p:nvPicPr>
        <p:blipFill>
          <a:blip r:embed="rId6">
            <a:extLst>
              <a:ext uri="{28A0092B-C50C-407E-A947-70E740481C1C}">
                <a14:useLocalDpi xmlns:a14="http://schemas.microsoft.com/office/drawing/2010/main" val="0"/>
              </a:ext>
            </a:extLst>
          </a:blip>
          <a:srcRect/>
          <a:stretch>
            <a:fillRect/>
          </a:stretch>
        </p:blipFill>
        <p:spPr bwMode="auto">
          <a:xfrm>
            <a:off x="839295" y="4418058"/>
            <a:ext cx="2734945" cy="1676400"/>
          </a:xfrm>
          <a:prstGeom prst="rect">
            <a:avLst/>
          </a:prstGeom>
          <a:noFill/>
          <a:ln>
            <a:noFill/>
          </a:ln>
        </p:spPr>
      </p:pic>
      <p:pic>
        <p:nvPicPr>
          <p:cNvPr id="10" name="Picture 9" descr="C:\Users\lenovo\Dropbox\project_final\result_images\iamge_border_new.PNG"/>
          <p:cNvPicPr/>
          <p:nvPr/>
        </p:nvPicPr>
        <p:blipFill>
          <a:blip r:embed="rId7">
            <a:extLst>
              <a:ext uri="{28A0092B-C50C-407E-A947-70E740481C1C}">
                <a14:useLocalDpi xmlns:a14="http://schemas.microsoft.com/office/drawing/2010/main" val="0"/>
              </a:ext>
            </a:extLst>
          </a:blip>
          <a:srcRect/>
          <a:stretch>
            <a:fillRect/>
          </a:stretch>
        </p:blipFill>
        <p:spPr bwMode="auto">
          <a:xfrm>
            <a:off x="3990637" y="4427583"/>
            <a:ext cx="2505710" cy="1666875"/>
          </a:xfrm>
          <a:prstGeom prst="rect">
            <a:avLst/>
          </a:prstGeom>
          <a:noFill/>
          <a:ln>
            <a:noFill/>
          </a:ln>
        </p:spPr>
      </p:pic>
      <p:pic>
        <p:nvPicPr>
          <p:cNvPr id="11" name="Picture 10"/>
          <p:cNvPicPr/>
          <p:nvPr/>
        </p:nvPicPr>
        <p:blipFill>
          <a:blip r:embed="rId8">
            <a:extLst>
              <a:ext uri="{28A0092B-C50C-407E-A947-70E740481C1C}">
                <a14:useLocalDpi xmlns:a14="http://schemas.microsoft.com/office/drawing/2010/main" val="0"/>
              </a:ext>
            </a:extLst>
          </a:blip>
          <a:stretch>
            <a:fillRect/>
          </a:stretch>
        </p:blipFill>
        <p:spPr>
          <a:xfrm>
            <a:off x="6658377" y="4134119"/>
            <a:ext cx="5344733" cy="2459864"/>
          </a:xfrm>
          <a:prstGeom prst="rect">
            <a:avLst/>
          </a:prstGeom>
        </p:spPr>
      </p:pic>
    </p:spTree>
    <p:extLst>
      <p:ext uri="{BB962C8B-B14F-4D97-AF65-F5344CB8AC3E}">
        <p14:creationId xmlns:p14="http://schemas.microsoft.com/office/powerpoint/2010/main" val="244112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Module</a:t>
            </a:r>
            <a:endParaRPr lang="en-US" dirty="0"/>
          </a:p>
        </p:txBody>
      </p:sp>
      <p:sp>
        <p:nvSpPr>
          <p:cNvPr id="3" name="Content Placeholder 2"/>
          <p:cNvSpPr>
            <a:spLocks noGrp="1"/>
          </p:cNvSpPr>
          <p:nvPr>
            <p:ph idx="1"/>
          </p:nvPr>
        </p:nvSpPr>
        <p:spPr>
          <a:xfrm>
            <a:off x="646111" y="1431523"/>
            <a:ext cx="10831132" cy="2329108"/>
          </a:xfrm>
        </p:spPr>
        <p:txBody>
          <a:bodyPr/>
          <a:lstStyle/>
          <a:p>
            <a:r>
              <a:rPr lang="en-US" dirty="0" smtClean="0"/>
              <a:t>Dynamic Time Warping</a:t>
            </a:r>
          </a:p>
          <a:p>
            <a:pPr algn="just">
              <a:buFont typeface="Wingdings" panose="05000000000000000000" pitchFamily="2" charset="2"/>
              <a:buChar char="q"/>
            </a:pPr>
            <a:r>
              <a:rPr lang="en-US" dirty="0"/>
              <a:t>In time series analysis, dynamic time warping (DTW) is an algorithm for measuring similarity between two temporal sequences which may vary in time or </a:t>
            </a:r>
            <a:r>
              <a:rPr lang="en-US" dirty="0" smtClean="0"/>
              <a:t>speed.</a:t>
            </a:r>
          </a:p>
          <a:p>
            <a:pPr algn="just">
              <a:buFont typeface="Wingdings" panose="05000000000000000000" pitchFamily="2" charset="2"/>
              <a:buChar char="q"/>
            </a:pPr>
            <a:r>
              <a:rPr lang="en-US" dirty="0"/>
              <a:t>The sequences are warped non-linearly in the time dimension to determine a measure of their similarity independent of certain non-linear variations in the </a:t>
            </a:r>
            <a:r>
              <a:rPr lang="en-US" dirty="0" smtClean="0"/>
              <a:t>time </a:t>
            </a:r>
            <a:r>
              <a:rPr lang="en-US" dirty="0"/>
              <a:t>dimension. </a:t>
            </a:r>
            <a:endParaRPr lang="en-US" dirty="0" smtClean="0"/>
          </a:p>
          <a:p>
            <a:pPr algn="just">
              <a:buFont typeface="Wingdings" panose="05000000000000000000" pitchFamily="2" charset="2"/>
              <a:buChar char="q"/>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35617" y="3966692"/>
            <a:ext cx="3554571" cy="235039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331061" y="3966692"/>
            <a:ext cx="3959157" cy="2350396"/>
          </a:xfrm>
          <a:prstGeom prst="rect">
            <a:avLst/>
          </a:prstGeom>
        </p:spPr>
      </p:pic>
    </p:spTree>
    <p:extLst>
      <p:ext uri="{BB962C8B-B14F-4D97-AF65-F5344CB8AC3E}">
        <p14:creationId xmlns:p14="http://schemas.microsoft.com/office/powerpoint/2010/main" val="78543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Module(Cont)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22750" y="1687133"/>
            <a:ext cx="5215944" cy="4475408"/>
          </a:xfrm>
          <a:prstGeom prst="rect">
            <a:avLst/>
          </a:prstGeom>
        </p:spPr>
      </p:pic>
    </p:spTree>
    <p:extLst>
      <p:ext uri="{BB962C8B-B14F-4D97-AF65-F5344CB8AC3E}">
        <p14:creationId xmlns:p14="http://schemas.microsoft.com/office/powerpoint/2010/main" val="3362779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168</TotalTime>
  <Words>656</Words>
  <Application>Microsoft Office PowerPoint</Application>
  <PresentationFormat>Widescreen</PresentationFormat>
  <Paragraphs>183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Ion</vt:lpstr>
      <vt:lpstr>PowerPoint Presentation</vt:lpstr>
      <vt:lpstr>INTRODUCTION</vt:lpstr>
      <vt:lpstr>INTRODUCTION(Cont)</vt:lpstr>
      <vt:lpstr>Preprocessing Module</vt:lpstr>
      <vt:lpstr>Preprocessing Module(Cont)</vt:lpstr>
      <vt:lpstr>Preprocessing Module(Cont)</vt:lpstr>
      <vt:lpstr>Preprocessing Module(Cont)</vt:lpstr>
      <vt:lpstr>Classification Module</vt:lpstr>
      <vt:lpstr>Classification Module(Cont)</vt:lpstr>
      <vt:lpstr>Classification Module(Cont)</vt:lpstr>
      <vt:lpstr>Assumptions and Limitations</vt:lpstr>
      <vt:lpstr>Conclusion and 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dc:creator>
  <cp:lastModifiedBy>VIKAS</cp:lastModifiedBy>
  <cp:revision>14</cp:revision>
  <dcterms:created xsi:type="dcterms:W3CDTF">2016-05-08T09:39:43Z</dcterms:created>
  <dcterms:modified xsi:type="dcterms:W3CDTF">2016-05-08T12:28:35Z</dcterms:modified>
</cp:coreProperties>
</file>