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10.py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1.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2.py" TargetMode="External" /><Relationship Id="rId3" Type="http://schemas.openxmlformats.org/officeDocument/2006/relationships/hyperlink" Target="https://github.com/hypothetical-andrei/wmda-2024/blob/main/c1/ex3.py" TargetMode="External" /><Relationship Id="rId4" Type="http://schemas.openxmlformats.org/officeDocument/2006/relationships/hyperlink" Target="https://github.com/hypothetical-andrei/wmda-2024/blob/main/c1/ex4.py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5.py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6.py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7.py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8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pothetical-andrei/wmda-2024/blob/main/c1/ex9.p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Curs 1: Extracția și transformarea datelor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9: Gestionarea seturilor de date dezechilibrate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Problema: O clasă domină setul de date.</a:t>
            </a:r>
          </a:p>
          <a:p>
            <a:pPr lvl="0"/>
            <a:r>
              <a:rPr/>
              <a:t>Soluții:</a:t>
            </a:r>
          </a:p>
          <a:p>
            <a:pPr lvl="1"/>
            <a:r>
              <a:rPr/>
              <a:t>Resampling (supra-eșantionarea minorității, sub-eșantionarea majorității).</a:t>
            </a:r>
          </a:p>
          <a:p>
            <a:pPr lvl="1"/>
            <a:r>
              <a:rPr/>
              <a:t>Utilizarea funcțiilor de pierdere ponderate în antrenarea modelului.</a:t>
            </a:r>
          </a:p>
          <a:p>
            <a:pPr lvl="1"/>
            <a:r>
              <a:rPr/>
              <a:t>Generarea de date sintetice (tehnica SMOTE).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Gestionarea dezechilibrului de clasă în seturile de date pentru detectarea fraudelor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10: Rezumat &amp; 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Datele de înaltă calitate sunt esențiale pentru succesul AI.</a:t>
            </a:r>
          </a:p>
          <a:p>
            <a:pPr lvl="0"/>
            <a:r>
              <a:rPr/>
              <a:t>Metode de colectare a datelor: API-uri, web scraping, baze de date.</a:t>
            </a:r>
          </a:p>
          <a:p>
            <a:pPr lvl="0"/>
            <a:r>
              <a:rPr/>
              <a:t>Pași de preprocesare: curățare, gestionarea valorilor lipsă, scalare, codificare.</a:t>
            </a:r>
          </a:p>
          <a:p>
            <a:pPr lvl="0"/>
            <a:r>
              <a:rPr/>
              <a:t>Ingineria și selecția caracteristicilor îmbunătățesc performanța modelului.</a:t>
            </a:r>
          </a:p>
          <a:p>
            <a:pPr lvl="0"/>
            <a:r>
              <a:rPr/>
              <a:t>Gestionarea dezechilibrului de clasă este crucială pentru predicții corecte.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11: Conținutul seminariului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Extracția datelor dintr-un API (ex. Twitter, OpenWeather).</a:t>
            </a:r>
          </a:p>
          <a:p>
            <a:pPr lvl="0"/>
            <a:r>
              <a:rPr/>
              <a:t>Exemplu de web scraping: extragerea detaliilor produselor de pe un site de e-commerce.</a:t>
            </a:r>
          </a:p>
          <a:p>
            <a:pPr lvl="0"/>
            <a:r>
              <a:rPr/>
              <a:t>Preprocesarea și curățarea unui set de date din lumea reală.</a:t>
            </a:r>
          </a:p>
          <a:p>
            <a:pPr lvl="0"/>
            <a:r>
              <a:rPr/>
              <a:t>Gestionarea valorilor lipsă și ingineria caracteristicilor.</a:t>
            </a:r>
          </a:p>
          <a:p>
            <a:pPr lvl="0"/>
            <a:r>
              <a:rPr/>
              <a:t>Aplicarea tehnicilor de scalare și codificare în practică.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12: Întrebări &amp; discuții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Sesiune deschisă pentru întrebări și discuții.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1: Extracția și transformarea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Extracție și Transformare a Datelor</a:t>
            </a:r>
            <a:r>
              <a:rPr/>
              <a:t> Curs 1 - Web mining și data analysis Durată: 1 oră și 20 minute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2: Importanța datelor în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Modelele AI se bazează pe date de calitate pentru acuratețe.</a:t>
            </a:r>
          </a:p>
          <a:p>
            <a:pPr lvl="0"/>
            <a:r>
              <a:rPr/>
              <a:t>Garbage in -&gt; Garbage out: datele slabe duc la modele slabe.</a:t>
            </a:r>
          </a:p>
          <a:p>
            <a:pPr lvl="0"/>
            <a:r>
              <a:rPr/>
              <a:t>Datele sunt necesare pentru:</a:t>
            </a:r>
          </a:p>
          <a:p>
            <a:pPr lvl="1"/>
            <a:r>
              <a:rPr/>
              <a:t>Antrenarea modelelor de învățare automată</a:t>
            </a:r>
          </a:p>
          <a:p>
            <a:pPr lvl="1"/>
            <a:r>
              <a:rPr/>
              <a:t>Realizarea de predicții</a:t>
            </a:r>
          </a:p>
          <a:p>
            <a:pPr lvl="1"/>
            <a:r>
              <a:rPr/>
              <a:t>Înțelegerea tendințelor și comportamentelor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Un model de detectare a spamului eșuează atunci când este antrenat pe etichete de e-mail incorecte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3: Tehnici de colectare a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API-uri (Interfețe de Programare a Aplicațiilor)</a:t>
            </a:r>
            <a:r>
              <a:rPr/>
              <a:t> - Oferă acces direct la date structurate din diverse surse. - Exemplu: </a:t>
            </a:r>
            <a:r>
              <a:rPr>
                <a:hlinkClick r:id="rId2"/>
              </a:rPr>
              <a:t>Utilizarea API-ului Coindesk pentru a colecta titluri despre bitcoin pentru analiza sentimentului</a:t>
            </a:r>
          </a:p>
          <a:p>
            <a:pPr lvl="0" indent="0" marL="0">
              <a:buNone/>
            </a:pPr>
            <a:r>
              <a:rPr b="1"/>
              <a:t>Web Scraping</a:t>
            </a:r>
            <a:r>
              <a:rPr/>
              <a:t> - Extrage informații de pe site-uri web atunci când API-urile nu sunt disponibile. - Necesită parsarea HTML. - Unelte: BeautifulSoup, Scrapy. - Exemplu: </a:t>
            </a:r>
            <a:r>
              <a:rPr>
                <a:hlinkClick r:id="rId3"/>
              </a:rPr>
              <a:t>Scraping al prețurilor produselor de pe un site de e-commerce</a:t>
            </a:r>
          </a:p>
          <a:p>
            <a:pPr lvl="0" indent="0" marL="0">
              <a:buNone/>
            </a:pPr>
            <a:r>
              <a:rPr b="1"/>
              <a:t>Baze de date</a:t>
            </a:r>
            <a:r>
              <a:rPr/>
              <a:t> - Bazele de date SQL și NoSQL stochează date structurate. - Exemplu: </a:t>
            </a:r>
            <a:r>
              <a:rPr>
                <a:hlinkClick r:id="rId4"/>
              </a:rPr>
              <a:t>Interogarea unei baze de date Sqlite pentru a obține date despre tranzacțiile utilizatorilor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4: Prezentare generală a preprocesării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Datele nu sunt rareori curate; preprocesarea este esențială.</a:t>
            </a:r>
          </a:p>
          <a:p>
            <a:pPr lvl="0"/>
            <a:r>
              <a:rPr/>
              <a:t>Pași importanți:</a:t>
            </a:r>
          </a:p>
          <a:p>
            <a:pPr lvl="1"/>
            <a:r>
              <a:rPr/>
              <a:t>Gestionarea valorilor lipsă</a:t>
            </a:r>
          </a:p>
          <a:p>
            <a:pPr lvl="1"/>
            <a:r>
              <a:rPr/>
              <a:t>Normalizare și scalare</a:t>
            </a:r>
          </a:p>
          <a:p>
            <a:pPr lvl="1"/>
            <a:r>
              <a:rPr/>
              <a:t>Codificarea variabilelor categorice</a:t>
            </a:r>
          </a:p>
          <a:p>
            <a:pPr lvl="1"/>
            <a:r>
              <a:rPr/>
              <a:t>Detectarea și eliminarea valorilor aberante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Curățarea unei baze de date de clienți prin eliminarea înregistrărilor duplicate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5: Gestionarea valorilor lipsă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Datele lipsă pot afecta performanța modelului.</a:t>
            </a:r>
          </a:p>
          <a:p>
            <a:pPr lvl="0"/>
            <a:r>
              <a:rPr/>
              <a:t>Strategii:</a:t>
            </a:r>
          </a:p>
          <a:p>
            <a:pPr lvl="1"/>
            <a:r>
              <a:rPr/>
              <a:t>Eliminarea rândurilor/coloanelor cu prea multe valori lipsă.</a:t>
            </a:r>
          </a:p>
          <a:p>
            <a:pPr lvl="1"/>
            <a:r>
              <a:rPr/>
              <a:t>Imputarea valorilor lipsă folosind media, mediana sau moda.</a:t>
            </a:r>
          </a:p>
          <a:p>
            <a:pPr lvl="1"/>
            <a:r>
              <a:rPr/>
              <a:t>Prezicerea valorilor lipsă folosind modele de învățare automată.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Gestionarea valorilor lipsă pentru vârstă într-un set de date despre supraviețuirea pe Titanic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6: Normalizare și scalare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Normalizarea scalează datele la un interval fix (ex. 0-1).</a:t>
            </a:r>
          </a:p>
          <a:p>
            <a:pPr lvl="0"/>
            <a:r>
              <a:rPr/>
              <a:t>Standardizarea centrează datele în jurul valorii zero.</a:t>
            </a:r>
          </a:p>
          <a:p>
            <a:pPr lvl="0"/>
            <a:r>
              <a:rPr/>
              <a:t>Esențială pentru modelele care se bazează pe distanțe (ex. k-NN, SVM).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Scalarea caracteristicilor numerice într-un set de date despre prețurile locuințelor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7: Codificarea cariabilelor categorice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Modelele de învățare automată necesită date numerice.</a:t>
            </a:r>
          </a:p>
          <a:p>
            <a:pPr lvl="0"/>
            <a:r>
              <a:rPr/>
              <a:t>Strategii:</a:t>
            </a:r>
          </a:p>
          <a:p>
            <a:pPr lvl="1"/>
            <a:r>
              <a:rPr/>
              <a:t>One-hot encoding (pentru date nominale)</a:t>
            </a:r>
          </a:p>
          <a:p>
            <a:pPr lvl="1"/>
            <a:r>
              <a:rPr/>
              <a:t>Label encoding (pentru date ordinale)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Codificarea genului (masculin/feminin) în valori binare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8: Ingineria și selecția caracteristicilor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Ingineria Caracteristicilor</a:t>
            </a:r>
            <a:r>
              <a:rPr/>
              <a:t>: Crearea unor noi caracteristici semnificative din date existente.</a:t>
            </a:r>
          </a:p>
          <a:p>
            <a:pPr lvl="0"/>
            <a:r>
              <a:rPr b="1"/>
              <a:t>Selecția Caracteristicilor</a:t>
            </a:r>
            <a:r>
              <a:rPr/>
              <a:t>: Eliminarea caracteristicilor irelevante sau redundante.</a:t>
            </a:r>
          </a:p>
          <a:p>
            <a:pPr lvl="0"/>
            <a:r>
              <a:rPr/>
              <a:t>Tehnici:</a:t>
            </a:r>
          </a:p>
          <a:p>
            <a:pPr lvl="1"/>
            <a:r>
              <a:rPr/>
              <a:t>Analiza corelației</a:t>
            </a:r>
          </a:p>
          <a:p>
            <a:pPr lvl="1"/>
            <a:r>
              <a:rPr/>
              <a:t>Eliminarea recursivă a caracteristicilor (RFE)</a:t>
            </a:r>
          </a:p>
          <a:p>
            <a:pPr lvl="1"/>
            <a:r>
              <a:rPr/>
              <a:t>Analiza Componentelor Principale (PCA)</a:t>
            </a:r>
          </a:p>
          <a:p>
            <a:pPr lvl="0"/>
            <a:r>
              <a:rPr/>
              <a:t>Exemplu: </a:t>
            </a:r>
            <a:r>
              <a:rPr>
                <a:hlinkClick r:id="rId2"/>
              </a:rPr>
              <a:t>Extragerea cuvintelor cheie din recenziile produselor pentru îmbunătățirea analizei sentimentului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2025-02-26T12:27:38Z</dcterms:created>
  <dcterms:modified xsi:type="dcterms:W3CDTF">2025-02-26T12:27:38Z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