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1" r:id="rId3"/>
    <p:sldId id="262" r:id="rId4"/>
    <p:sldId id="263" r:id="rId5"/>
    <p:sldId id="275" r:id="rId6"/>
    <p:sldId id="264" r:id="rId7"/>
    <p:sldId id="265" r:id="rId8"/>
    <p:sldId id="266" r:id="rId9"/>
    <p:sldId id="274" r:id="rId10"/>
    <p:sldId id="267" r:id="rId11"/>
    <p:sldId id="268" r:id="rId12"/>
    <p:sldId id="269" r:id="rId13"/>
    <p:sldId id="276" r:id="rId14"/>
    <p:sldId id="277" r:id="rId15"/>
    <p:sldId id="259"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87619"/>
  </p:normalViewPr>
  <p:slideViewPr>
    <p:cSldViewPr snapToGrid="0" snapToObjects="1">
      <p:cViewPr varScale="1">
        <p:scale>
          <a:sx n="95" d="100"/>
          <a:sy n="95" d="100"/>
        </p:scale>
        <p:origin x="312"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we used both files, the json cleaned file and the original CSV file.</a:t>
            </a:r>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400032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2/25/2023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deepann/80000-steam-games-datas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store.steampowered.com/about/"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store.steampowered.com/app/945360/Among_Us/?snr=1_7_7_230_150_1"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Machine Learning an Analysis of Steam video games</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COMP 4448 Tools 2</a:t>
            </a:r>
          </a:p>
          <a:p>
            <a:r>
              <a:rPr lang="en-US" dirty="0"/>
              <a:t>Heather Lemon</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5A4DC4-B69B-DC4C-A6FA-BC4335D7B9E5}"/>
              </a:ext>
            </a:extLst>
          </p:cNvPr>
          <p:cNvSpPr>
            <a:spLocks noGrp="1"/>
          </p:cNvSpPr>
          <p:nvPr>
            <p:ph type="title"/>
          </p:nvPr>
        </p:nvSpPr>
        <p:spPr>
          <a:xfrm>
            <a:off x="493552" y="2107101"/>
            <a:ext cx="3737183" cy="2387600"/>
          </a:xfrm>
        </p:spPr>
        <p:txBody>
          <a:bodyPr vert="horz" lIns="91440" tIns="45720" rIns="91440" bIns="45720" rtlCol="0" anchor="b">
            <a:normAutofit fontScale="90000"/>
          </a:bodyPr>
          <a:lstStyle/>
          <a:p>
            <a:r>
              <a:rPr lang="en-US" sz="5400" kern="1200" dirty="0">
                <a:solidFill>
                  <a:srgbClr val="FFFFFF"/>
                </a:solidFill>
                <a:latin typeface="+mj-lt"/>
              </a:rPr>
              <a:t>Average Units Sold vs Scaled Multiplier</a:t>
            </a:r>
          </a:p>
        </p:txBody>
      </p:sp>
      <p:pic>
        <p:nvPicPr>
          <p:cNvPr id="6" name="Picture 5">
            <a:extLst>
              <a:ext uri="{FF2B5EF4-FFF2-40B4-BE49-F238E27FC236}">
                <a16:creationId xmlns:a16="http://schemas.microsoft.com/office/drawing/2014/main" id="{965CF0DD-F3F8-50BF-6B57-4AE8AABF0414}"/>
              </a:ext>
            </a:extLst>
          </p:cNvPr>
          <p:cNvPicPr>
            <a:picLocks noChangeAspect="1"/>
          </p:cNvPicPr>
          <p:nvPr/>
        </p:nvPicPr>
        <p:blipFill>
          <a:blip r:embed="rId2"/>
          <a:stretch>
            <a:fillRect/>
          </a:stretch>
        </p:blipFill>
        <p:spPr>
          <a:xfrm>
            <a:off x="5320996" y="1154567"/>
            <a:ext cx="6274296" cy="4548865"/>
          </a:xfrm>
          <a:prstGeom prst="rect">
            <a:avLst/>
          </a:prstGeom>
        </p:spPr>
      </p:pic>
    </p:spTree>
    <p:extLst>
      <p:ext uri="{BB962C8B-B14F-4D97-AF65-F5344CB8AC3E}">
        <p14:creationId xmlns:p14="http://schemas.microsoft.com/office/powerpoint/2010/main" val="205480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Data Splitting</a:t>
            </a:r>
          </a:p>
        </p:txBody>
      </p:sp>
      <p:sp>
        <p:nvSpPr>
          <p:cNvPr id="4" name="Text Placeholder 3">
            <a:extLst>
              <a:ext uri="{FF2B5EF4-FFF2-40B4-BE49-F238E27FC236}">
                <a16:creationId xmlns:a16="http://schemas.microsoft.com/office/drawing/2014/main" id="{B93B651B-D999-344A-B24B-EB2EE32D3ADA}"/>
              </a:ext>
            </a:extLst>
          </p:cNvPr>
          <p:cNvSpPr>
            <a:spLocks noGrp="1"/>
          </p:cNvSpPr>
          <p:nvPr>
            <p:ph type="body" idx="10"/>
          </p:nvPr>
        </p:nvSpPr>
        <p:spPr>
          <a:xfrm>
            <a:off x="1095270" y="2070938"/>
            <a:ext cx="10132259" cy="4079696"/>
          </a:xfrm>
        </p:spPr>
        <p:txBody>
          <a:bodyPr/>
          <a:lstStyle/>
          <a:p>
            <a:r>
              <a:rPr lang="en-US" dirty="0">
                <a:solidFill>
                  <a:schemeClr val="tx2"/>
                </a:solidFill>
                <a:latin typeface="Verdana" panose="020B0604030504040204" pitchFamily="34" charset="0"/>
                <a:ea typeface="Verdana" panose="020B0604030504040204" pitchFamily="34" charset="0"/>
              </a:rPr>
              <a:t>We used a split of 80/20 with 80% in training and 20% in test. </a:t>
            </a:r>
          </a:p>
          <a:p>
            <a:endParaRPr lang="en-US" dirty="0"/>
          </a:p>
        </p:txBody>
      </p:sp>
    </p:spTree>
    <p:extLst>
      <p:ext uri="{BB962C8B-B14F-4D97-AF65-F5344CB8AC3E}">
        <p14:creationId xmlns:p14="http://schemas.microsoft.com/office/powerpoint/2010/main" val="355952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r>
              <a:rPr lang="en-US" dirty="0"/>
              <a:t>Model Building</a:t>
            </a:r>
          </a:p>
        </p:txBody>
      </p:sp>
      <p:sp>
        <p:nvSpPr>
          <p:cNvPr id="4" name="Text Placeholder 3">
            <a:extLst>
              <a:ext uri="{FF2B5EF4-FFF2-40B4-BE49-F238E27FC236}">
                <a16:creationId xmlns:a16="http://schemas.microsoft.com/office/drawing/2014/main" id="{3BEB3040-D840-FC42-B798-7B8DCCFEDCA2}"/>
              </a:ext>
            </a:extLst>
          </p:cNvPr>
          <p:cNvSpPr>
            <a:spLocks noGrp="1"/>
          </p:cNvSpPr>
          <p:nvPr>
            <p:ph type="body" idx="10"/>
          </p:nvPr>
        </p:nvSpPr>
        <p:spPr/>
        <p:txBody>
          <a:bodyPr/>
          <a:lstStyle/>
          <a:p>
            <a:r>
              <a:rPr lang="en-US" dirty="0"/>
              <a:t>Insert screenshot or code </a:t>
            </a:r>
            <a:r>
              <a:rPr lang="en-US" dirty="0" err="1"/>
              <a:t>snippit</a:t>
            </a:r>
            <a:endParaRPr lang="en-US" dirty="0"/>
          </a:p>
        </p:txBody>
      </p:sp>
    </p:spTree>
    <p:extLst>
      <p:ext uri="{BB962C8B-B14F-4D97-AF65-F5344CB8AC3E}">
        <p14:creationId xmlns:p14="http://schemas.microsoft.com/office/powerpoint/2010/main" val="2459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DC57-92EA-63A4-B5F6-C8C537672845}"/>
              </a:ext>
            </a:extLst>
          </p:cNvPr>
          <p:cNvSpPr>
            <a:spLocks noGrp="1"/>
          </p:cNvSpPr>
          <p:nvPr>
            <p:ph type="title"/>
          </p:nvPr>
        </p:nvSpPr>
        <p:spPr/>
        <p:txBody>
          <a:bodyPr/>
          <a:lstStyle/>
          <a:p>
            <a:r>
              <a:rPr lang="en-US" dirty="0"/>
              <a:t>Model Selection</a:t>
            </a:r>
          </a:p>
        </p:txBody>
      </p:sp>
      <p:sp>
        <p:nvSpPr>
          <p:cNvPr id="3" name="Text Placeholder 2">
            <a:extLst>
              <a:ext uri="{FF2B5EF4-FFF2-40B4-BE49-F238E27FC236}">
                <a16:creationId xmlns:a16="http://schemas.microsoft.com/office/drawing/2014/main" id="{A8760E59-A51A-1F3A-D3D7-F44CAA1D003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21BDA51-D86B-B746-C6D7-78FF4A59BC18}"/>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77468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E3C3-06F2-6BC9-53D0-0EBD963C8322}"/>
              </a:ext>
            </a:extLst>
          </p:cNvPr>
          <p:cNvSpPr>
            <a:spLocks noGrp="1"/>
          </p:cNvSpPr>
          <p:nvPr>
            <p:ph type="title"/>
          </p:nvPr>
        </p:nvSpPr>
        <p:spPr/>
        <p:txBody>
          <a:bodyPr/>
          <a:lstStyle/>
          <a:p>
            <a:r>
              <a:rPr lang="en-US" dirty="0"/>
              <a:t>Model Evaluation</a:t>
            </a:r>
          </a:p>
        </p:txBody>
      </p:sp>
      <p:sp>
        <p:nvSpPr>
          <p:cNvPr id="3" name="Text Placeholder 2">
            <a:extLst>
              <a:ext uri="{FF2B5EF4-FFF2-40B4-BE49-F238E27FC236}">
                <a16:creationId xmlns:a16="http://schemas.microsoft.com/office/drawing/2014/main" id="{86B2C17C-157D-925B-4B7F-BD707C848C2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7FEBB9E5-8B5F-2268-93FD-56EEEE914340}"/>
              </a:ext>
            </a:extLst>
          </p:cNvPr>
          <p:cNvSpPr>
            <a:spLocks noGrp="1"/>
          </p:cNvSpPr>
          <p:nvPr>
            <p:ph type="body" idx="10"/>
          </p:nvPr>
        </p:nvSpPr>
        <p:spPr/>
        <p:txBody>
          <a:bodyPr/>
          <a:lstStyle/>
          <a:p>
            <a:endParaRPr lang="en-US" dirty="0"/>
          </a:p>
        </p:txBody>
      </p:sp>
    </p:spTree>
    <p:extLst>
      <p:ext uri="{BB962C8B-B14F-4D97-AF65-F5344CB8AC3E}">
        <p14:creationId xmlns:p14="http://schemas.microsoft.com/office/powerpoint/2010/main" val="113301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9169-4C3E-4A48-8916-798010E1EE3D}"/>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81D24625-9C60-7C41-B88A-6C1F51A05DE2}"/>
              </a:ext>
            </a:extLst>
          </p:cNvPr>
          <p:cNvSpPr>
            <a:spLocks noGrp="1"/>
          </p:cNvSpPr>
          <p:nvPr>
            <p:ph idx="1"/>
          </p:nvPr>
        </p:nvSpPr>
        <p:spPr>
          <a:xfrm>
            <a:off x="4149306" y="2050477"/>
            <a:ext cx="6833715" cy="2891984"/>
          </a:xfrm>
        </p:spPr>
        <p:txBody>
          <a:bodyPr/>
          <a:lstStyle/>
          <a:p>
            <a:pPr marL="0" indent="0">
              <a:buNone/>
            </a:pPr>
            <a:r>
              <a:rPr lang="en-US" dirty="0">
                <a:solidFill>
                  <a:schemeClr val="tx2"/>
                </a:solidFill>
                <a:latin typeface="Verdana" panose="020B0604030504040204" pitchFamily="34" charset="0"/>
                <a:ea typeface="Verdana" panose="020B0604030504040204" pitchFamily="34" charset="0"/>
              </a:rPr>
              <a:t>Indie game developer Liquid Courage Studios should price their game for xxx on Steam.</a:t>
            </a:r>
          </a:p>
        </p:txBody>
      </p:sp>
    </p:spTree>
    <p:extLst>
      <p:ext uri="{BB962C8B-B14F-4D97-AF65-F5344CB8AC3E}">
        <p14:creationId xmlns:p14="http://schemas.microsoft.com/office/powerpoint/2010/main" val="113451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3E6-3DFE-31DD-4F98-F9BB2DA8AB7E}"/>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Future Improvements</a:t>
            </a:r>
          </a:p>
        </p:txBody>
      </p:sp>
      <p:sp>
        <p:nvSpPr>
          <p:cNvPr id="3" name="Content Placeholder 2">
            <a:extLst>
              <a:ext uri="{FF2B5EF4-FFF2-40B4-BE49-F238E27FC236}">
                <a16:creationId xmlns:a16="http://schemas.microsoft.com/office/drawing/2014/main" id="{5E930BC9-E493-DE0B-F59D-545DC6332590}"/>
              </a:ext>
            </a:extLst>
          </p:cNvPr>
          <p:cNvSpPr>
            <a:spLocks noGrp="1"/>
          </p:cNvSpPr>
          <p:nvPr>
            <p:ph idx="1"/>
          </p:nvPr>
        </p:nvSpPr>
        <p:spPr>
          <a:xfrm>
            <a:off x="4149306" y="2050477"/>
            <a:ext cx="6833715" cy="3878050"/>
          </a:xfrm>
        </p:spPr>
        <p:txBody>
          <a:bodyPr/>
          <a:lstStyle/>
          <a:p>
            <a:r>
              <a:rPr lang="en-US" dirty="0">
                <a:solidFill>
                  <a:schemeClr val="tx2"/>
                </a:solidFill>
                <a:latin typeface="Verdana" panose="020B0604030504040204" pitchFamily="34" charset="0"/>
                <a:ea typeface="Verdana" panose="020B0604030504040204" pitchFamily="34" charset="0"/>
              </a:rPr>
              <a:t>It would have been nice to incorporate the categorical text data into the model building.</a:t>
            </a:r>
          </a:p>
          <a:p>
            <a:r>
              <a:rPr lang="en-US" dirty="0">
                <a:solidFill>
                  <a:schemeClr val="tx2"/>
                </a:solidFill>
                <a:latin typeface="Verdana" panose="020B0604030504040204" pitchFamily="34" charset="0"/>
                <a:ea typeface="Verdana" panose="020B0604030504040204" pitchFamily="34" charset="0"/>
              </a:rPr>
              <a:t>Future questions to ask </a:t>
            </a:r>
          </a:p>
          <a:p>
            <a:pPr lvl="1"/>
            <a:r>
              <a:rPr lang="en-US" sz="2800">
                <a:solidFill>
                  <a:schemeClr val="tx2"/>
                </a:solidFill>
                <a:latin typeface="Verdana" panose="020B0604030504040204" pitchFamily="34" charset="0"/>
                <a:ea typeface="Verdana" panose="020B0604030504040204" pitchFamily="34" charset="0"/>
              </a:rPr>
              <a:t>What </a:t>
            </a:r>
            <a:r>
              <a:rPr lang="en-US" sz="2800" dirty="0">
                <a:solidFill>
                  <a:schemeClr val="tx2"/>
                </a:solidFill>
                <a:latin typeface="Verdana" panose="020B0604030504040204" pitchFamily="34" charset="0"/>
                <a:ea typeface="Verdana" panose="020B0604030504040204" pitchFamily="34" charset="0"/>
              </a:rPr>
              <a:t>categorical games are popular right now? </a:t>
            </a:r>
          </a:p>
          <a:p>
            <a:pPr lvl="1"/>
            <a:r>
              <a:rPr lang="en-US" sz="2800" dirty="0">
                <a:solidFill>
                  <a:schemeClr val="tx2"/>
                </a:solidFill>
                <a:latin typeface="Verdana" panose="020B0604030504040204" pitchFamily="34" charset="0"/>
                <a:ea typeface="Verdana" panose="020B0604030504040204" pitchFamily="34" charset="0"/>
              </a:rPr>
              <a:t>Which titles had the most estimated game sales?</a:t>
            </a:r>
          </a:p>
          <a:p>
            <a:endParaRPr lang="en-US"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0525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a:xfrm>
            <a:off x="4149306" y="589978"/>
            <a:ext cx="6833715" cy="645970"/>
          </a:xfrm>
        </p:spPr>
        <p:txBody>
          <a:bodyPr/>
          <a:lstStyle/>
          <a:p>
            <a:r>
              <a:rPr lang="en-US" dirty="0"/>
              <a:t>Research Question</a:t>
            </a:r>
          </a:p>
        </p:txBody>
      </p:sp>
      <p:sp>
        <p:nvSpPr>
          <p:cNvPr id="3" name="Content Placeholder 2">
            <a:extLst>
              <a:ext uri="{FF2B5EF4-FFF2-40B4-BE49-F238E27FC236}">
                <a16:creationId xmlns:a16="http://schemas.microsoft.com/office/drawing/2014/main" id="{7FC01864-CAAF-2A47-B7A1-3AD1ADECB22C}"/>
              </a:ext>
            </a:extLst>
          </p:cNvPr>
          <p:cNvSpPr>
            <a:spLocks noGrp="1"/>
          </p:cNvSpPr>
          <p:nvPr>
            <p:ph idx="1"/>
          </p:nvPr>
        </p:nvSpPr>
        <p:spPr>
          <a:xfrm>
            <a:off x="4149306" y="1404507"/>
            <a:ext cx="6833715" cy="2139686"/>
          </a:xfrm>
        </p:spPr>
        <p:txBody>
          <a:bodyPr/>
          <a:lstStyle/>
          <a:p>
            <a:pPr marL="0" indent="0">
              <a:buNone/>
            </a:pPr>
            <a:r>
              <a:rPr lang="en-US" b="0" dirty="0">
                <a:solidFill>
                  <a:schemeClr val="tx2"/>
                </a:solidFill>
                <a:effectLst/>
                <a:latin typeface="Verdana" panose="020B0604030504040204" pitchFamily="34" charset="0"/>
                <a:ea typeface="Verdana" panose="020B0604030504040204" pitchFamily="34" charset="0"/>
              </a:rPr>
              <a:t>Indie game developer Liquid Courage Studios wants to publish a new game called Ace Vendetta and wants to know how much to sell their game for on Steam? </a:t>
            </a:r>
          </a:p>
          <a:p>
            <a:endParaRPr lang="en-US" dirty="0"/>
          </a:p>
        </p:txBody>
      </p:sp>
      <p:sp>
        <p:nvSpPr>
          <p:cNvPr id="4" name="Title 1">
            <a:extLst>
              <a:ext uri="{FF2B5EF4-FFF2-40B4-BE49-F238E27FC236}">
                <a16:creationId xmlns:a16="http://schemas.microsoft.com/office/drawing/2014/main" id="{AD47D142-FD1A-A932-EB30-7B5143763B45}"/>
              </a:ext>
            </a:extLst>
          </p:cNvPr>
          <p:cNvSpPr txBox="1">
            <a:spLocks/>
          </p:cNvSpPr>
          <p:nvPr/>
        </p:nvSpPr>
        <p:spPr>
          <a:xfrm>
            <a:off x="4149305" y="3544193"/>
            <a:ext cx="6833715" cy="645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85152D"/>
                </a:solidFill>
                <a:latin typeface="Futura Md BT" panose="020B0602020204020303"/>
                <a:ea typeface="+mj-ea"/>
                <a:cs typeface="+mj-cs"/>
              </a:defRPr>
            </a:lvl1pPr>
          </a:lstStyle>
          <a:p>
            <a:r>
              <a:rPr lang="en-US" dirty="0"/>
              <a:t>Purpose of Analysis</a:t>
            </a:r>
          </a:p>
        </p:txBody>
      </p:sp>
      <p:sp>
        <p:nvSpPr>
          <p:cNvPr id="5" name="Content Placeholder 2">
            <a:extLst>
              <a:ext uri="{FF2B5EF4-FFF2-40B4-BE49-F238E27FC236}">
                <a16:creationId xmlns:a16="http://schemas.microsoft.com/office/drawing/2014/main" id="{4EC75D31-FD91-EAAD-DEB1-B5D5E6ACDB7D}"/>
              </a:ext>
            </a:extLst>
          </p:cNvPr>
          <p:cNvSpPr txBox="1">
            <a:spLocks/>
          </p:cNvSpPr>
          <p:nvPr/>
        </p:nvSpPr>
        <p:spPr>
          <a:xfrm>
            <a:off x="4149304" y="4229769"/>
            <a:ext cx="6833715" cy="2139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Md BT" panose="020B06020202040203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Md BT" panose="020B06020202040203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Md BT" panose="020B06020202040203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Content Placeholder 2">
            <a:extLst>
              <a:ext uri="{FF2B5EF4-FFF2-40B4-BE49-F238E27FC236}">
                <a16:creationId xmlns:a16="http://schemas.microsoft.com/office/drawing/2014/main" id="{4D458609-E07E-BE92-2E66-2F1D07ED64BA}"/>
              </a:ext>
            </a:extLst>
          </p:cNvPr>
          <p:cNvSpPr txBox="1">
            <a:spLocks/>
          </p:cNvSpPr>
          <p:nvPr/>
        </p:nvSpPr>
        <p:spPr>
          <a:xfrm>
            <a:off x="4149306" y="4157281"/>
            <a:ext cx="6833715" cy="18214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Md BT" panose="020B06020202040203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Md BT" panose="020B06020202040203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Md BT" panose="020B06020202040203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effectLst/>
                <a:latin typeface="Verdana" panose="020B0604030504040204" pitchFamily="34" charset="0"/>
                <a:ea typeface="Verdana" panose="020B0604030504040204" pitchFamily="34" charset="0"/>
                <a:cs typeface="Times New Roman" panose="02020603050405020304" pitchFamily="18" charset="0"/>
              </a:rPr>
              <a:t>Adding a structural decision based on data analysis of similar cases rather than picking something that seems good or would make the most profits in a short amount of time.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6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Description of Dataset &amp; Source</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452177" y="1989574"/>
            <a:ext cx="10895274" cy="4487584"/>
          </a:xfrm>
        </p:spPr>
        <p:txBody>
          <a:bodyPr>
            <a:normAutofit fontScale="92500" lnSpcReduction="20000"/>
          </a:bodyPr>
          <a:lstStyle/>
          <a:p>
            <a:r>
              <a:rPr lang="en-US" dirty="0">
                <a:solidFill>
                  <a:schemeClr val="tx2"/>
                </a:solidFill>
                <a:latin typeface="Verdana" panose="020B0604030504040204" pitchFamily="34" charset="0"/>
                <a:ea typeface="Verdana" panose="020B0604030504040204" pitchFamily="34" charset="0"/>
              </a:rPr>
              <a:t>The dataset comes from Kaggle </a:t>
            </a:r>
            <a:r>
              <a:rPr lang="en-US" dirty="0">
                <a:latin typeface="Verdana" panose="020B0604030504040204" pitchFamily="34" charset="0"/>
                <a:ea typeface="Verdana" panose="020B0604030504040204" pitchFamily="34" charset="0"/>
                <a:hlinkClick r:id="rId2"/>
              </a:rPr>
              <a:t>https://www.kaggle.com/datasets/deepann/80000-steam-games-dataset</a:t>
            </a:r>
            <a:r>
              <a:rPr lang="en-US" dirty="0">
                <a:latin typeface="Verdana" panose="020B0604030504040204" pitchFamily="34" charset="0"/>
                <a:ea typeface="Verdana" panose="020B0604030504040204" pitchFamily="34" charset="0"/>
              </a:rPr>
              <a:t> </a:t>
            </a:r>
          </a:p>
          <a:p>
            <a:endParaRPr lang="en-US" dirty="0"/>
          </a:p>
          <a:p>
            <a:r>
              <a:rPr lang="en-US" dirty="0">
                <a:solidFill>
                  <a:schemeClr val="tx2"/>
                </a:solidFill>
                <a:latin typeface="Verdana" panose="020B0604030504040204" pitchFamily="34" charset="0"/>
                <a:ea typeface="Verdana" panose="020B0604030504040204" pitchFamily="34" charset="0"/>
              </a:rPr>
              <a:t>The dataset contains 81048 rows and 12 columns. With a mixture of numerical and categorical data including price, name, tagged categories, genre, date of game published, and number of reviews. </a:t>
            </a:r>
          </a:p>
          <a:p>
            <a:endParaRPr lang="en-US" dirty="0"/>
          </a:p>
          <a:p>
            <a:pPr>
              <a:lnSpc>
                <a:spcPct val="120000"/>
              </a:lnSpc>
            </a:pPr>
            <a:r>
              <a:rPr lang="en-US" b="0" dirty="0">
                <a:solidFill>
                  <a:schemeClr val="tx2"/>
                </a:solidFill>
                <a:effectLst/>
                <a:latin typeface="Verdana" panose="020B0604030504040204" pitchFamily="34" charset="0"/>
                <a:ea typeface="Verdana" panose="020B0604030504040204" pitchFamily="34" charset="0"/>
              </a:rPr>
              <a:t>One very important aspect to keep in mind is the time and price that this data was collected which was two years ago. The metrics and analysis we will perform are from data collected two years ago and will be different that what maybe be currently presented in Steam today. Games could have been removed, sales could have been happening that are no longer available, or the game could be free now. </a:t>
            </a:r>
          </a:p>
          <a:p>
            <a:endParaRPr lang="en-US" dirty="0"/>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FA61C-A3A5-6C49-8B97-554C0781BA39}"/>
              </a:ext>
            </a:extLst>
          </p:cNvPr>
          <p:cNvSpPr>
            <a:spLocks noGrp="1"/>
          </p:cNvSpPr>
          <p:nvPr>
            <p:ph type="body" idx="1"/>
          </p:nvPr>
        </p:nvSpPr>
        <p:spPr>
          <a:xfrm>
            <a:off x="711929" y="2070938"/>
            <a:ext cx="10702998" cy="3656622"/>
          </a:xfrm>
        </p:spPr>
        <p:txBody>
          <a:bodyPr/>
          <a:lstStyle/>
          <a:p>
            <a:r>
              <a:rPr lang="en-US" b="1" dirty="0">
                <a:solidFill>
                  <a:schemeClr val="tx2"/>
                </a:solidFill>
                <a:effectLst/>
                <a:latin typeface="Verdana" panose="020B0604030504040204" pitchFamily="34" charset="0"/>
                <a:ea typeface="Verdana" panose="020B0604030504040204" pitchFamily="34" charset="0"/>
              </a:rPr>
              <a:t>Steam</a:t>
            </a:r>
            <a:r>
              <a:rPr lang="en-US" b="0" dirty="0">
                <a:solidFill>
                  <a:schemeClr val="tx2"/>
                </a:solidFill>
                <a:effectLst/>
                <a:latin typeface="Verdana" panose="020B0604030504040204" pitchFamily="34" charset="0"/>
                <a:ea typeface="Verdana" panose="020B0604030504040204" pitchFamily="34" charset="0"/>
              </a:rPr>
              <a:t> is a widely popular video game distribution platform. Currently there are over 50,000 different games available for purchase. It was launched as a software client in September 2003 as a way for Valve to provide automatic updates for their games and expanded to distributing and offering third-party game publishers' titles in late 2005. Steam unit sales data is not publicly available, but we can use the number of reviews as an estimated guess of how many units were sold.</a:t>
            </a:r>
          </a:p>
        </p:txBody>
      </p:sp>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What is Steam?</a:t>
            </a:r>
          </a:p>
        </p:txBody>
      </p:sp>
      <p:sp>
        <p:nvSpPr>
          <p:cNvPr id="5" name="Text Placeholder 4">
            <a:extLst>
              <a:ext uri="{FF2B5EF4-FFF2-40B4-BE49-F238E27FC236}">
                <a16:creationId xmlns:a16="http://schemas.microsoft.com/office/drawing/2014/main" id="{71F61833-26BF-DD42-B0D6-1248ED05A257}"/>
              </a:ext>
            </a:extLst>
          </p:cNvPr>
          <p:cNvSpPr>
            <a:spLocks noGrp="1"/>
          </p:cNvSpPr>
          <p:nvPr>
            <p:ph type="body" idx="11"/>
          </p:nvPr>
        </p:nvSpPr>
        <p:spPr/>
        <p:txBody>
          <a:bodyPr/>
          <a:lstStyle/>
          <a:p>
            <a:r>
              <a:rPr lang="en-US" dirty="0">
                <a:solidFill>
                  <a:schemeClr val="tx2"/>
                </a:solidFill>
                <a:hlinkClick r:id="rId2">
                  <a:extLst>
                    <a:ext uri="{A12FA001-AC4F-418D-AE19-62706E023703}">
                      <ahyp:hlinkClr xmlns:ahyp="http://schemas.microsoft.com/office/drawing/2018/hyperlinkcolor" val="tx"/>
                    </a:ext>
                  </a:extLst>
                </a:hlinkClick>
              </a:rPr>
              <a:t>https://store.steampowered.com/about/</a:t>
            </a:r>
            <a:r>
              <a:rPr lang="en-US" dirty="0">
                <a:solidFill>
                  <a:schemeClr val="tx2"/>
                </a:solidFill>
              </a:rPr>
              <a:t> </a:t>
            </a:r>
          </a:p>
        </p:txBody>
      </p:sp>
    </p:spTree>
    <p:extLst>
      <p:ext uri="{BB962C8B-B14F-4D97-AF65-F5344CB8AC3E}">
        <p14:creationId xmlns:p14="http://schemas.microsoft.com/office/powerpoint/2010/main" val="1542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34923D-2A2B-B7F4-6203-7074F3EF7DB8}"/>
              </a:ext>
            </a:extLst>
          </p:cNvPr>
          <p:cNvSpPr>
            <a:spLocks noGrp="1"/>
          </p:cNvSpPr>
          <p:nvPr>
            <p:ph type="body" idx="1"/>
          </p:nvPr>
        </p:nvSpPr>
        <p:spPr>
          <a:xfrm>
            <a:off x="711929" y="2070938"/>
            <a:ext cx="9125407" cy="4079696"/>
          </a:xfrm>
        </p:spPr>
        <p:txBody>
          <a:bodyPr>
            <a:normAutofit/>
          </a:bodyPr>
          <a:lstStyle/>
          <a:p>
            <a:r>
              <a:rPr lang="en-US" b="0" dirty="0">
                <a:solidFill>
                  <a:schemeClr val="tx2"/>
                </a:solidFill>
                <a:effectLst/>
                <a:latin typeface="Verdana" panose="020B0604030504040204" pitchFamily="34" charset="0"/>
                <a:ea typeface="Verdana" panose="020B0604030504040204" pitchFamily="34" charset="0"/>
              </a:rPr>
              <a:t>Steam sales data is not publicly available, but we can use the number of reviews as a good estimate for units sold this is called the </a:t>
            </a:r>
            <a:r>
              <a:rPr lang="en-US" b="0" dirty="0" err="1">
                <a:solidFill>
                  <a:schemeClr val="tx2"/>
                </a:solidFill>
                <a:effectLst/>
                <a:latin typeface="Verdana" panose="020B0604030504040204" pitchFamily="34" charset="0"/>
                <a:ea typeface="Verdana" panose="020B0604030504040204" pitchFamily="34" charset="0"/>
              </a:rPr>
              <a:t>Boxleiter</a:t>
            </a:r>
            <a:r>
              <a:rPr lang="en-US" b="0" dirty="0">
                <a:solidFill>
                  <a:schemeClr val="tx2"/>
                </a:solidFill>
                <a:effectLst/>
                <a:latin typeface="Verdana" panose="020B0604030504040204" pitchFamily="34" charset="0"/>
                <a:ea typeface="Verdana" panose="020B0604030504040204" pitchFamily="34" charset="0"/>
              </a:rPr>
              <a:t> or New </a:t>
            </a:r>
            <a:r>
              <a:rPr lang="en-US" b="0" dirty="0" err="1">
                <a:solidFill>
                  <a:schemeClr val="tx2"/>
                </a:solidFill>
                <a:effectLst/>
                <a:latin typeface="Verdana" panose="020B0604030504040204" pitchFamily="34" charset="0"/>
                <a:ea typeface="Verdana" panose="020B0604030504040204" pitchFamily="34" charset="0"/>
              </a:rPr>
              <a:t>Boxleiter</a:t>
            </a:r>
            <a:r>
              <a:rPr lang="en-US" b="0" dirty="0">
                <a:solidFill>
                  <a:schemeClr val="tx2"/>
                </a:solidFill>
                <a:effectLst/>
                <a:latin typeface="Verdana" panose="020B0604030504040204" pitchFamily="34" charset="0"/>
                <a:ea typeface="Verdana" panose="020B0604030504040204" pitchFamily="34" charset="0"/>
              </a:rPr>
              <a:t> number method, estimating the number of Steam game unit sold based on the number of reviews they got.</a:t>
            </a:r>
          </a:p>
          <a:p>
            <a:endParaRPr lang="en-US" dirty="0"/>
          </a:p>
          <a:p>
            <a:r>
              <a:rPr lang="en-US" b="0" dirty="0">
                <a:solidFill>
                  <a:schemeClr val="tx2"/>
                </a:solidFill>
                <a:effectLst/>
                <a:latin typeface="Verdana" panose="020B0604030504040204" pitchFamily="34" charset="0"/>
                <a:ea typeface="Verdana" panose="020B0604030504040204" pitchFamily="34" charset="0"/>
              </a:rPr>
              <a:t>https://vginsights.com/insights/article/how-to-estimate-steam-video-game-sales </a:t>
            </a:r>
          </a:p>
          <a:p>
            <a:r>
              <a:rPr lang="en-US" b="0" dirty="0">
                <a:solidFill>
                  <a:schemeClr val="tx2"/>
                </a:solidFill>
                <a:effectLst/>
                <a:latin typeface="Verdana" panose="020B0604030504040204" pitchFamily="34" charset="0"/>
                <a:ea typeface="Verdana" panose="020B0604030504040204" pitchFamily="34" charset="0"/>
              </a:rPr>
              <a:t>https://newsletter.gamediscover.co/p/how-that-game-sold-on-steam-using</a:t>
            </a:r>
          </a:p>
          <a:p>
            <a:endParaRPr lang="en-US" dirty="0"/>
          </a:p>
        </p:txBody>
      </p:sp>
      <p:sp>
        <p:nvSpPr>
          <p:cNvPr id="4" name="Title 3">
            <a:extLst>
              <a:ext uri="{FF2B5EF4-FFF2-40B4-BE49-F238E27FC236}">
                <a16:creationId xmlns:a16="http://schemas.microsoft.com/office/drawing/2014/main" id="{C24AED7E-03C0-96CA-E9BB-B109F3CB6955}"/>
              </a:ext>
            </a:extLst>
          </p:cNvPr>
          <p:cNvSpPr>
            <a:spLocks noGrp="1"/>
          </p:cNvSpPr>
          <p:nvPr>
            <p:ph type="title"/>
          </p:nvPr>
        </p:nvSpPr>
        <p:spPr/>
        <p:txBody>
          <a:bodyPr>
            <a:normAutofit fontScale="90000"/>
          </a:bodyPr>
          <a:lstStyle/>
          <a:p>
            <a:r>
              <a:rPr lang="en-US" dirty="0" err="1"/>
              <a:t>Boxleiter</a:t>
            </a:r>
            <a:r>
              <a:rPr lang="en-US" dirty="0"/>
              <a:t> Method </a:t>
            </a:r>
          </a:p>
        </p:txBody>
      </p:sp>
    </p:spTree>
    <p:extLst>
      <p:ext uri="{BB962C8B-B14F-4D97-AF65-F5344CB8AC3E}">
        <p14:creationId xmlns:p14="http://schemas.microsoft.com/office/powerpoint/2010/main" val="183066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2C08C-C650-D141-8F4D-5C9B8A4C6CF0}"/>
              </a:ext>
            </a:extLst>
          </p:cNvPr>
          <p:cNvSpPr>
            <a:spLocks noGrp="1"/>
          </p:cNvSpPr>
          <p:nvPr>
            <p:ph type="body" idx="1"/>
          </p:nvPr>
        </p:nvSpPr>
        <p:spPr>
          <a:xfrm>
            <a:off x="711929" y="2070937"/>
            <a:ext cx="3783871" cy="4641361"/>
          </a:xfrm>
        </p:spPr>
        <p:txBody>
          <a:bodyPr>
            <a:normAutofit lnSpcReduction="10000"/>
          </a:bodyPr>
          <a:lstStyle/>
          <a:p>
            <a:r>
              <a:rPr lang="en-US" dirty="0">
                <a:solidFill>
                  <a:schemeClr val="tx2"/>
                </a:solidFill>
                <a:latin typeface="Verdana" panose="020B0604030504040204" pitchFamily="34" charset="0"/>
                <a:ea typeface="Verdana" panose="020B0604030504040204" pitchFamily="34" charset="0"/>
              </a:rPr>
              <a:t>Input</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Datetime stamp, developer, publisher, description of game, popular tags, game name, id of game, price of game, number of recent user reviews, total number of all reviews,  predicted number of units sold per video game based on the scaling factor.</a:t>
            </a:r>
          </a:p>
        </p:txBody>
      </p:sp>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Description of Input/Output variables</a:t>
            </a:r>
          </a:p>
        </p:txBody>
      </p:sp>
      <p:sp>
        <p:nvSpPr>
          <p:cNvPr id="6" name="Text Placeholder 1">
            <a:extLst>
              <a:ext uri="{FF2B5EF4-FFF2-40B4-BE49-F238E27FC236}">
                <a16:creationId xmlns:a16="http://schemas.microsoft.com/office/drawing/2014/main" id="{EC437202-0751-E117-D48D-90DD33F84A5F}"/>
              </a:ext>
            </a:extLst>
          </p:cNvPr>
          <p:cNvSpPr txBox="1">
            <a:spLocks/>
          </p:cNvSpPr>
          <p:nvPr/>
        </p:nvSpPr>
        <p:spPr>
          <a:xfrm>
            <a:off x="6096000" y="2083639"/>
            <a:ext cx="3783871" cy="40796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Futura Md BT" panose="020B0602020204020303"/>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chemeClr val="tx2"/>
                </a:solidFill>
                <a:latin typeface="Verdana" panose="020B0604030504040204" pitchFamily="34" charset="0"/>
                <a:ea typeface="Verdana" panose="020B0604030504040204" pitchFamily="34" charset="0"/>
              </a:rPr>
              <a:t>Output</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The predicted price of a video game on steam</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a predicted single discrete value of how much money in USD should the indie game developer sell their video game for on Steam. </a:t>
            </a:r>
          </a:p>
        </p:txBody>
      </p:sp>
    </p:spTree>
    <p:extLst>
      <p:ext uri="{BB962C8B-B14F-4D97-AF65-F5344CB8AC3E}">
        <p14:creationId xmlns:p14="http://schemas.microsoft.com/office/powerpoint/2010/main" val="306585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43EEA-6C9E-D640-AC6F-0839D574211C}"/>
              </a:ext>
            </a:extLst>
          </p:cNvPr>
          <p:cNvSpPr>
            <a:spLocks noGrp="1"/>
          </p:cNvSpPr>
          <p:nvPr>
            <p:ph type="body" idx="1"/>
          </p:nvPr>
        </p:nvSpPr>
        <p:spPr>
          <a:xfrm>
            <a:off x="7164258" y="1989572"/>
            <a:ext cx="4748342" cy="3989197"/>
          </a:xfrm>
        </p:spPr>
        <p:txBody>
          <a:bodyPr>
            <a:normAutofit/>
          </a:bodyPr>
          <a:lstStyle/>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Overwhelmingly Positive(151,281)- 96% of the 151,281 user reviews in the last 30 days are positive.</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Overwhelmingly Positive(224,878)- 95% of the 224,878 user reviews for this game are positive.</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*used regex for most of this</a:t>
            </a:r>
          </a:p>
        </p:txBody>
      </p:sp>
      <p:sp>
        <p:nvSpPr>
          <p:cNvPr id="3" name="Text Placeholder 2">
            <a:extLst>
              <a:ext uri="{FF2B5EF4-FFF2-40B4-BE49-F238E27FC236}">
                <a16:creationId xmlns:a16="http://schemas.microsoft.com/office/drawing/2014/main" id="{6605EA6C-7F0D-844B-A2FB-53C8999EA361}"/>
              </a:ext>
            </a:extLst>
          </p:cNvPr>
          <p:cNvSpPr>
            <a:spLocks noGrp="1"/>
          </p:cNvSpPr>
          <p:nvPr>
            <p:ph type="body" idx="10"/>
          </p:nvPr>
        </p:nvSpPr>
        <p:spPr/>
        <p:txBody>
          <a:bodyPr>
            <a:normAutofit lnSpcReduction="10000"/>
          </a:bodyPr>
          <a:lstStyle/>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Extract </a:t>
            </a:r>
            <a:r>
              <a:rPr lang="en-US" dirty="0" err="1">
                <a:solidFill>
                  <a:schemeClr val="tx2"/>
                </a:solidFill>
                <a:latin typeface="Verdana" panose="020B0604030504040204" pitchFamily="34" charset="0"/>
                <a:ea typeface="Verdana" panose="020B0604030504040204" pitchFamily="34" charset="0"/>
              </a:rPr>
              <a:t>uuid</a:t>
            </a:r>
            <a:r>
              <a:rPr lang="en-US" dirty="0">
                <a:solidFill>
                  <a:schemeClr val="tx2"/>
                </a:solidFill>
                <a:latin typeface="Verdana" panose="020B0604030504040204" pitchFamily="34" charset="0"/>
                <a:ea typeface="Verdana" panose="020B0604030504040204" pitchFamily="34" charset="0"/>
              </a:rPr>
              <a:t> from </a:t>
            </a:r>
            <a:r>
              <a:rPr lang="en-US" dirty="0" err="1">
                <a:solidFill>
                  <a:schemeClr val="tx2"/>
                </a:solidFill>
                <a:latin typeface="Verdana" panose="020B0604030504040204" pitchFamily="34" charset="0"/>
                <a:ea typeface="Verdana" panose="020B0604030504040204" pitchFamily="34" charset="0"/>
              </a:rPr>
              <a:t>url</a:t>
            </a:r>
            <a:r>
              <a:rPr lang="en-US" dirty="0">
                <a:solidFill>
                  <a:schemeClr val="tx2"/>
                </a:solidFill>
                <a:latin typeface="Verdana" panose="020B0604030504040204" pitchFamily="34" charset="0"/>
                <a:ea typeface="Verdana" panose="020B0604030504040204" pitchFamily="34" charset="0"/>
              </a:rPr>
              <a:t> in link</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Extract the number of reviews from both review columns </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Extract the price</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Clean up datetime stamp</a:t>
            </a:r>
          </a:p>
          <a:p>
            <a:pPr marL="342900" indent="-342900">
              <a:buFont typeface="Arial" panose="020B0604020202020204" pitchFamily="34" charset="0"/>
              <a:buChar char="•"/>
            </a:pPr>
            <a:r>
              <a:rPr lang="en-US" dirty="0">
                <a:hlinkClick r:id="rId3"/>
              </a:rPr>
              <a:t>https://store.steampowered.com/app/945360/Among_Us/?snr=1_7_7_230_150_1</a:t>
            </a:r>
            <a:endParaRPr lang="en-US" dirty="0"/>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Nov 16, 2018 </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Buy Among Us$4.99Add to Cart</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9AD34FDC-870F-1F44-9337-AB3170DCD07C}"/>
              </a:ext>
            </a:extLst>
          </p:cNvPr>
          <p:cNvSpPr>
            <a:spLocks noGrp="1"/>
          </p:cNvSpPr>
          <p:nvPr>
            <p:ph type="title"/>
          </p:nvPr>
        </p:nvSpPr>
        <p:spPr/>
        <p:txBody>
          <a:bodyPr>
            <a:normAutofit fontScale="90000"/>
          </a:bodyPr>
          <a:lstStyle/>
          <a:p>
            <a:r>
              <a:rPr lang="en-US" dirty="0"/>
              <a:t>Data Preprocessing</a:t>
            </a:r>
          </a:p>
        </p:txBody>
      </p:sp>
    </p:spTree>
    <p:extLst>
      <p:ext uri="{BB962C8B-B14F-4D97-AF65-F5344CB8AC3E}">
        <p14:creationId xmlns:p14="http://schemas.microsoft.com/office/powerpoint/2010/main" val="254017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EDA/Descriptive Statistics</a:t>
            </a:r>
          </a:p>
        </p:txBody>
      </p:sp>
      <p:sp>
        <p:nvSpPr>
          <p:cNvPr id="3" name="Text Placeholder 2">
            <a:extLst>
              <a:ext uri="{FF2B5EF4-FFF2-40B4-BE49-F238E27FC236}">
                <a16:creationId xmlns:a16="http://schemas.microsoft.com/office/drawing/2014/main" id="{42C7C238-DDC8-1448-908F-6FD33432D210}"/>
              </a:ext>
            </a:extLst>
          </p:cNvPr>
          <p:cNvSpPr>
            <a:spLocks noGrp="1"/>
          </p:cNvSpPr>
          <p:nvPr>
            <p:ph type="body" idx="1"/>
          </p:nvPr>
        </p:nvSpPr>
        <p:spPr/>
        <p:txBody>
          <a:bodyPr/>
          <a:lstStyle/>
          <a:p>
            <a:r>
              <a:rPr lang="en-US" b="0" dirty="0">
                <a:solidFill>
                  <a:schemeClr val="tx2"/>
                </a:solidFill>
                <a:effectLst/>
                <a:latin typeface="Verdana" panose="020B0604030504040204" pitchFamily="34" charset="0"/>
                <a:ea typeface="Verdana" panose="020B0604030504040204" pitchFamily="34" charset="0"/>
              </a:rPr>
              <a:t>What is the average price of a steam game?</a:t>
            </a:r>
          </a:p>
          <a:p>
            <a:r>
              <a:rPr lang="en-US" b="0" i="0" dirty="0">
                <a:solidFill>
                  <a:schemeClr val="tx2"/>
                </a:solidFill>
                <a:effectLst/>
                <a:latin typeface="Verdana" panose="020B0604030504040204" pitchFamily="34" charset="0"/>
                <a:ea typeface="Verdana" panose="020B0604030504040204" pitchFamily="34" charset="0"/>
              </a:rPr>
              <a:t>10.99</a:t>
            </a:r>
          </a:p>
          <a:p>
            <a:endParaRPr lang="en-US" dirty="0">
              <a:solidFill>
                <a:schemeClr val="tx2"/>
              </a:solidFill>
              <a:latin typeface="Verdana" panose="020B0604030504040204" pitchFamily="34" charset="0"/>
              <a:ea typeface="Verdana" panose="020B0604030504040204" pitchFamily="34" charset="0"/>
            </a:endParaRPr>
          </a:p>
          <a:p>
            <a:r>
              <a:rPr lang="en-US" b="0" dirty="0">
                <a:solidFill>
                  <a:schemeClr val="tx2"/>
                </a:solidFill>
                <a:effectLst/>
                <a:latin typeface="Verdana" panose="020B0604030504040204" pitchFamily="34" charset="0"/>
                <a:ea typeface="Verdana" panose="020B0604030504040204" pitchFamily="34" charset="0"/>
              </a:rPr>
              <a:t>Average price without free to play games?</a:t>
            </a:r>
          </a:p>
          <a:p>
            <a:r>
              <a:rPr lang="en-US" b="0" i="0" dirty="0">
                <a:solidFill>
                  <a:schemeClr val="tx2"/>
                </a:solidFill>
                <a:effectLst/>
                <a:latin typeface="Verdana" panose="020B0604030504040204" pitchFamily="34" charset="0"/>
                <a:ea typeface="Verdana" panose="020B0604030504040204" pitchFamily="34" charset="0"/>
              </a:rPr>
              <a:t>11.16</a:t>
            </a:r>
          </a:p>
          <a:p>
            <a:endParaRPr lang="en-US" dirty="0">
              <a:solidFill>
                <a:srgbClr val="D4D4D4"/>
              </a:solidFill>
              <a:latin typeface="Consolas" panose="020B0609020204030204" pitchFamily="49" charset="0"/>
            </a:endParaRPr>
          </a:p>
          <a:p>
            <a:endParaRPr lang="en-US" dirty="0"/>
          </a:p>
        </p:txBody>
      </p:sp>
    </p:spTree>
    <p:extLst>
      <p:ext uri="{BB962C8B-B14F-4D97-AF65-F5344CB8AC3E}">
        <p14:creationId xmlns:p14="http://schemas.microsoft.com/office/powerpoint/2010/main" val="327785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B2BFA2-271A-1329-6776-DA314A8C5C22}"/>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dirty="0">
                <a:solidFill>
                  <a:srgbClr val="FFFFFF"/>
                </a:solidFill>
                <a:latin typeface="+mj-lt"/>
                <a:ea typeface="+mj-ea"/>
                <a:cs typeface="+mj-cs"/>
              </a:rPr>
              <a:t>Average Yearly Price of Game</a:t>
            </a:r>
          </a:p>
        </p:txBody>
      </p:sp>
      <p:pic>
        <p:nvPicPr>
          <p:cNvPr id="5" name="Picture 4" descr="Chart, bar chart, histogram&#10;&#10;Description automatically generated">
            <a:extLst>
              <a:ext uri="{FF2B5EF4-FFF2-40B4-BE49-F238E27FC236}">
                <a16:creationId xmlns:a16="http://schemas.microsoft.com/office/drawing/2014/main" id="{020567DB-3367-2B7E-4D8B-793245AC13D5}"/>
              </a:ext>
            </a:extLst>
          </p:cNvPr>
          <p:cNvPicPr>
            <a:picLocks noChangeAspect="1"/>
          </p:cNvPicPr>
          <p:nvPr/>
        </p:nvPicPr>
        <p:blipFill>
          <a:blip r:embed="rId2"/>
          <a:stretch>
            <a:fillRect/>
          </a:stretch>
        </p:blipFill>
        <p:spPr>
          <a:xfrm>
            <a:off x="5466708" y="295015"/>
            <a:ext cx="6189379" cy="6065592"/>
          </a:xfrm>
          <a:prstGeom prst="rect">
            <a:avLst/>
          </a:prstGeom>
        </p:spPr>
      </p:pic>
    </p:spTree>
    <p:extLst>
      <p:ext uri="{BB962C8B-B14F-4D97-AF65-F5344CB8AC3E}">
        <p14:creationId xmlns:p14="http://schemas.microsoft.com/office/powerpoint/2010/main" val="1310826062"/>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5992</TotalTime>
  <Words>719</Words>
  <Application>Microsoft Office PowerPoint</Application>
  <PresentationFormat>Widescreen</PresentationFormat>
  <Paragraphs>61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Futura Md BT</vt:lpstr>
      <vt:lpstr>Verdana</vt:lpstr>
      <vt:lpstr>Office Theme</vt:lpstr>
      <vt:lpstr>Machine Learning an Analysis of Steam video games</vt:lpstr>
      <vt:lpstr>Research Question</vt:lpstr>
      <vt:lpstr>Description of Dataset &amp; Source</vt:lpstr>
      <vt:lpstr>What is Steam?</vt:lpstr>
      <vt:lpstr>Boxleiter Method </vt:lpstr>
      <vt:lpstr>Description of Input/Output variables</vt:lpstr>
      <vt:lpstr>Data Preprocessing</vt:lpstr>
      <vt:lpstr>EDA/Descriptive Statistics</vt:lpstr>
      <vt:lpstr>Average Yearly Price of Game</vt:lpstr>
      <vt:lpstr>Average Units Sold vs Scaled Multiplier</vt:lpstr>
      <vt:lpstr>Data Splitting</vt:lpstr>
      <vt:lpstr>Model Building</vt:lpstr>
      <vt:lpstr>Model Selection</vt:lpstr>
      <vt:lpstr>Model Evaluation</vt:lpstr>
      <vt:lpstr>Conclusion</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108</cp:revision>
  <dcterms:created xsi:type="dcterms:W3CDTF">2018-10-30T16:41:44Z</dcterms:created>
  <dcterms:modified xsi:type="dcterms:W3CDTF">2023-02-25T18:43:36Z</dcterms:modified>
</cp:coreProperties>
</file>