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8" r:id="rId2"/>
    <p:sldId id="261" r:id="rId3"/>
    <p:sldId id="262" r:id="rId4"/>
    <p:sldId id="263" r:id="rId5"/>
    <p:sldId id="275" r:id="rId6"/>
    <p:sldId id="264" r:id="rId7"/>
    <p:sldId id="265" r:id="rId8"/>
    <p:sldId id="266" r:id="rId9"/>
    <p:sldId id="274" r:id="rId10"/>
    <p:sldId id="267" r:id="rId11"/>
    <p:sldId id="281" r:id="rId12"/>
    <p:sldId id="268" r:id="rId13"/>
    <p:sldId id="269" r:id="rId14"/>
    <p:sldId id="276" r:id="rId15"/>
    <p:sldId id="277" r:id="rId16"/>
    <p:sldId id="279" r:id="rId17"/>
    <p:sldId id="280" r:id="rId18"/>
    <p:sldId id="259"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152D"/>
    <a:srgbClr val="000000"/>
    <a:srgbClr val="A09469"/>
    <a:srgbClr val="6D1226"/>
    <a:srgbClr val="0056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31" autoAdjust="0"/>
    <p:restoredTop sz="87619"/>
  </p:normalViewPr>
  <p:slideViewPr>
    <p:cSldViewPr snapToGrid="0" snapToObjects="1">
      <p:cViewPr varScale="1">
        <p:scale>
          <a:sx n="95" d="100"/>
          <a:sy n="95" d="100"/>
        </p:scale>
        <p:origin x="942" y="9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99C1D7-0031-1541-AA63-7FAEC1216BBD}" type="datetimeFigureOut">
              <a:rPr lang="en-US" smtClean="0"/>
              <a:t>3/9/2023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D270A4-E417-1544-8D83-51C2B4F7CE0F}" type="slidenum">
              <a:rPr lang="en-US" smtClean="0"/>
              <a:t>‹#›</a:t>
            </a:fld>
            <a:endParaRPr lang="en-US"/>
          </a:p>
        </p:txBody>
      </p:sp>
    </p:spTree>
    <p:extLst>
      <p:ext uri="{BB962C8B-B14F-4D97-AF65-F5344CB8AC3E}">
        <p14:creationId xmlns:p14="http://schemas.microsoft.com/office/powerpoint/2010/main" val="322689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we used both files, the json cleaned file and the original CSV file.</a:t>
            </a:r>
          </a:p>
        </p:txBody>
      </p:sp>
      <p:sp>
        <p:nvSpPr>
          <p:cNvPr id="4" name="Slide Number Placeholder 3"/>
          <p:cNvSpPr>
            <a:spLocks noGrp="1"/>
          </p:cNvSpPr>
          <p:nvPr>
            <p:ph type="sldNum" sz="quarter" idx="5"/>
          </p:nvPr>
        </p:nvSpPr>
        <p:spPr/>
        <p:txBody>
          <a:bodyPr/>
          <a:lstStyle/>
          <a:p>
            <a:fld id="{5CD270A4-E417-1544-8D83-51C2B4F7CE0F}" type="slidenum">
              <a:rPr lang="en-US" smtClean="0"/>
              <a:t>7</a:t>
            </a:fld>
            <a:endParaRPr lang="en-US"/>
          </a:p>
        </p:txBody>
      </p:sp>
    </p:spTree>
    <p:extLst>
      <p:ext uri="{BB962C8B-B14F-4D97-AF65-F5344CB8AC3E}">
        <p14:creationId xmlns:p14="http://schemas.microsoft.com/office/powerpoint/2010/main" val="4000322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7F751160-9852-4E8C-A26C-7A02F88E9814}"/>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50C37B5-7AC4-F44D-A217-0871F48961C8}"/>
              </a:ext>
            </a:extLst>
          </p:cNvPr>
          <p:cNvSpPr>
            <a:spLocks noGrp="1"/>
          </p:cNvSpPr>
          <p:nvPr>
            <p:ph type="title" hasCustomPrompt="1"/>
          </p:nvPr>
        </p:nvSpPr>
        <p:spPr>
          <a:xfrm>
            <a:off x="855170" y="1397479"/>
            <a:ext cx="8314709" cy="2419147"/>
          </a:xfrm>
        </p:spPr>
        <p:txBody>
          <a:bodyPr anchor="b"/>
          <a:lstStyle>
            <a:lvl1pPr>
              <a:defRPr b="1" i="0">
                <a:solidFill>
                  <a:schemeClr val="bg1"/>
                </a:solidFill>
                <a:latin typeface="Futura Md BT" panose="020B0602020204020303" pitchFamily="34" charset="0"/>
              </a:defRPr>
            </a:lvl1pPr>
          </a:lstStyle>
          <a:p>
            <a:r>
              <a:rPr lang="en-US" dirty="0"/>
              <a:t>MASTER TITLE</a:t>
            </a:r>
          </a:p>
        </p:txBody>
      </p:sp>
      <p:pic>
        <p:nvPicPr>
          <p:cNvPr id="5" name="Picture 4" descr="Text&#10;&#10;Description automatically generated">
            <a:extLst>
              <a:ext uri="{FF2B5EF4-FFF2-40B4-BE49-F238E27FC236}">
                <a16:creationId xmlns:a16="http://schemas.microsoft.com/office/drawing/2014/main" id="{AD33D963-15D9-4543-A581-389B05FF63EB}"/>
              </a:ext>
            </a:extLst>
          </p:cNvPr>
          <p:cNvPicPr>
            <a:picLocks noChangeAspect="1"/>
          </p:cNvPicPr>
          <p:nvPr userDrawn="1"/>
        </p:nvPicPr>
        <p:blipFill>
          <a:blip r:embed="rId3"/>
          <a:stretch>
            <a:fillRect/>
          </a:stretch>
        </p:blipFill>
        <p:spPr>
          <a:xfrm>
            <a:off x="8959682" y="5651500"/>
            <a:ext cx="2945806" cy="993157"/>
          </a:xfrm>
          <a:prstGeom prst="rect">
            <a:avLst/>
          </a:prstGeom>
        </p:spPr>
      </p:pic>
      <p:sp>
        <p:nvSpPr>
          <p:cNvPr id="6" name="Text Placeholder 2">
            <a:extLst>
              <a:ext uri="{FF2B5EF4-FFF2-40B4-BE49-F238E27FC236}">
                <a16:creationId xmlns:a16="http://schemas.microsoft.com/office/drawing/2014/main" id="{80F5154A-9044-DF4B-B8FF-1C5D302E3ED4}"/>
              </a:ext>
            </a:extLst>
          </p:cNvPr>
          <p:cNvSpPr>
            <a:spLocks noGrp="1"/>
          </p:cNvSpPr>
          <p:nvPr>
            <p:ph type="body" idx="11" hasCustomPrompt="1"/>
          </p:nvPr>
        </p:nvSpPr>
        <p:spPr>
          <a:xfrm>
            <a:off x="855170" y="3826565"/>
            <a:ext cx="8314709" cy="1633956"/>
          </a:xfrm>
        </p:spPr>
        <p:txBody>
          <a:bodyPr>
            <a:normAutofit/>
          </a:bodyPr>
          <a:lstStyle>
            <a:lvl1pPr marL="0" indent="0">
              <a:lnSpc>
                <a:spcPct val="100000"/>
              </a:lnSpc>
              <a:buNone/>
              <a:defRPr sz="3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1560092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443658"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711929"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itle 1">
            <a:extLst>
              <a:ext uri="{FF2B5EF4-FFF2-40B4-BE49-F238E27FC236}">
                <a16:creationId xmlns:a16="http://schemas.microsoft.com/office/drawing/2014/main" id="{F1816581-7862-284C-963A-CF2F4F4A057F}"/>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cxnSp>
        <p:nvCxnSpPr>
          <p:cNvPr id="11" name="Straight Connector 10">
            <a:extLst>
              <a:ext uri="{FF2B5EF4-FFF2-40B4-BE49-F238E27FC236}">
                <a16:creationId xmlns:a16="http://schemas.microsoft.com/office/drawing/2014/main" id="{1E43913A-74E9-7F4A-921F-3E1C939042CC}"/>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990C581C-A8E3-8A44-BECC-20F4ABC1FC92}"/>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2435340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10515600"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70774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6096000"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814750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4775200"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235717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443658"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711929"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243348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11929" y="1672180"/>
            <a:ext cx="1063552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8" name="Picture 7" descr="Text&#10;&#10;Description automatically generated">
            <a:extLst>
              <a:ext uri="{FF2B5EF4-FFF2-40B4-BE49-F238E27FC236}">
                <a16:creationId xmlns:a16="http://schemas.microsoft.com/office/drawing/2014/main" id="{144B94B8-50CE-5748-A280-92E0EB948C31}"/>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1958187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11929" y="1672180"/>
            <a:ext cx="525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ext Placeholder 2">
            <a:extLst>
              <a:ext uri="{FF2B5EF4-FFF2-40B4-BE49-F238E27FC236}">
                <a16:creationId xmlns:a16="http://schemas.microsoft.com/office/drawing/2014/main" id="{E1D048F8-45BE-2245-88A1-8C6EB38CE87D}"/>
              </a:ext>
            </a:extLst>
          </p:cNvPr>
          <p:cNvSpPr>
            <a:spLocks noGrp="1"/>
          </p:cNvSpPr>
          <p:nvPr>
            <p:ph type="body" idx="10"/>
          </p:nvPr>
        </p:nvSpPr>
        <p:spPr>
          <a:xfrm>
            <a:off x="6223000" y="1672180"/>
            <a:ext cx="525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9" name="Picture 8" descr="Text&#10;&#10;Description automatically generated">
            <a:extLst>
              <a:ext uri="{FF2B5EF4-FFF2-40B4-BE49-F238E27FC236}">
                <a16:creationId xmlns:a16="http://schemas.microsoft.com/office/drawing/2014/main" id="{CE458D08-94EC-5342-A104-819F86554D1B}"/>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2245113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11929" y="1672180"/>
            <a:ext cx="3974371" cy="4078224"/>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ext Placeholder 2">
            <a:extLst>
              <a:ext uri="{FF2B5EF4-FFF2-40B4-BE49-F238E27FC236}">
                <a16:creationId xmlns:a16="http://schemas.microsoft.com/office/drawing/2014/main" id="{E1D048F8-45BE-2245-88A1-8C6EB38CE87D}"/>
              </a:ext>
            </a:extLst>
          </p:cNvPr>
          <p:cNvSpPr>
            <a:spLocks noGrp="1"/>
          </p:cNvSpPr>
          <p:nvPr>
            <p:ph type="body" idx="10"/>
          </p:nvPr>
        </p:nvSpPr>
        <p:spPr>
          <a:xfrm>
            <a:off x="4953000" y="1672180"/>
            <a:ext cx="652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9" name="Picture 8" descr="Text&#10;&#10;Description automatically generated">
            <a:extLst>
              <a:ext uri="{FF2B5EF4-FFF2-40B4-BE49-F238E27FC236}">
                <a16:creationId xmlns:a16="http://schemas.microsoft.com/office/drawing/2014/main" id="{CE458D08-94EC-5342-A104-819F86554D1B}"/>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33909444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505700" y="1672180"/>
            <a:ext cx="3974371" cy="4078224"/>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ext Placeholder 2">
            <a:extLst>
              <a:ext uri="{FF2B5EF4-FFF2-40B4-BE49-F238E27FC236}">
                <a16:creationId xmlns:a16="http://schemas.microsoft.com/office/drawing/2014/main" id="{E1D048F8-45BE-2245-88A1-8C6EB38CE87D}"/>
              </a:ext>
            </a:extLst>
          </p:cNvPr>
          <p:cNvSpPr>
            <a:spLocks noGrp="1"/>
          </p:cNvSpPr>
          <p:nvPr>
            <p:ph type="body" idx="10"/>
          </p:nvPr>
        </p:nvSpPr>
        <p:spPr>
          <a:xfrm>
            <a:off x="711928" y="1672180"/>
            <a:ext cx="652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9" name="Picture 8" descr="Text&#10;&#10;Description automatically generated">
            <a:extLst>
              <a:ext uri="{FF2B5EF4-FFF2-40B4-BE49-F238E27FC236}">
                <a16:creationId xmlns:a16="http://schemas.microsoft.com/office/drawing/2014/main" id="{CE458D08-94EC-5342-A104-819F86554D1B}"/>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741009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751160-9852-4E8C-A26C-7A02F88E9814}"/>
              </a:ext>
            </a:extLst>
          </p:cNvPr>
          <p:cNvPicPr>
            <a:picLocks noChangeAspect="1"/>
          </p:cNvPicPr>
          <p:nvPr userDrawn="1"/>
        </p:nvPicPr>
        <p:blipFill>
          <a:blip r:embed="rId2"/>
          <a:srcRect/>
          <a:stretch/>
        </p:blipFill>
        <p:spPr>
          <a:xfrm>
            <a:off x="0" y="0"/>
            <a:ext cx="12192000" cy="6858000"/>
          </a:xfrm>
          <a:prstGeom prst="rect">
            <a:avLst/>
          </a:prstGeom>
        </p:spPr>
      </p:pic>
      <p:pic>
        <p:nvPicPr>
          <p:cNvPr id="5" name="Picture 4" descr="Text&#10;&#10;Description automatically generated">
            <a:extLst>
              <a:ext uri="{FF2B5EF4-FFF2-40B4-BE49-F238E27FC236}">
                <a16:creationId xmlns:a16="http://schemas.microsoft.com/office/drawing/2014/main" id="{CEDBC174-C5E7-B143-BBA6-585D85F42682}"/>
              </a:ext>
            </a:extLst>
          </p:cNvPr>
          <p:cNvPicPr>
            <a:picLocks noChangeAspect="1"/>
          </p:cNvPicPr>
          <p:nvPr userDrawn="1"/>
        </p:nvPicPr>
        <p:blipFill>
          <a:blip r:embed="rId3"/>
          <a:stretch>
            <a:fillRect/>
          </a:stretch>
        </p:blipFill>
        <p:spPr>
          <a:xfrm>
            <a:off x="8959682" y="5651500"/>
            <a:ext cx="2945806" cy="993157"/>
          </a:xfrm>
          <a:prstGeom prst="rect">
            <a:avLst/>
          </a:prstGeom>
        </p:spPr>
      </p:pic>
      <p:sp>
        <p:nvSpPr>
          <p:cNvPr id="8" name="Title 1">
            <a:extLst>
              <a:ext uri="{FF2B5EF4-FFF2-40B4-BE49-F238E27FC236}">
                <a16:creationId xmlns:a16="http://schemas.microsoft.com/office/drawing/2014/main" id="{6A62C598-84C1-1A42-BBA8-D969BE51B88A}"/>
              </a:ext>
            </a:extLst>
          </p:cNvPr>
          <p:cNvSpPr>
            <a:spLocks noGrp="1"/>
          </p:cNvSpPr>
          <p:nvPr>
            <p:ph type="title" hasCustomPrompt="1"/>
          </p:nvPr>
        </p:nvSpPr>
        <p:spPr>
          <a:xfrm>
            <a:off x="855170" y="1397479"/>
            <a:ext cx="8314709" cy="2419147"/>
          </a:xfrm>
        </p:spPr>
        <p:txBody>
          <a:bodyPr anchor="b"/>
          <a:lstStyle>
            <a:lvl1pPr>
              <a:defRPr b="1" i="0">
                <a:solidFill>
                  <a:schemeClr val="bg1"/>
                </a:solidFill>
                <a:latin typeface="Futura Md BT" panose="020B0602020204020303" pitchFamily="34" charset="0"/>
              </a:defRPr>
            </a:lvl1pPr>
          </a:lstStyle>
          <a:p>
            <a:r>
              <a:rPr lang="en-US" dirty="0"/>
              <a:t>MASTER TITLE</a:t>
            </a:r>
          </a:p>
        </p:txBody>
      </p:sp>
      <p:sp>
        <p:nvSpPr>
          <p:cNvPr id="6" name="Text Placeholder 2">
            <a:extLst>
              <a:ext uri="{FF2B5EF4-FFF2-40B4-BE49-F238E27FC236}">
                <a16:creationId xmlns:a16="http://schemas.microsoft.com/office/drawing/2014/main" id="{B2DDF048-556E-C743-A4C4-D61CAC27E268}"/>
              </a:ext>
            </a:extLst>
          </p:cNvPr>
          <p:cNvSpPr>
            <a:spLocks noGrp="1"/>
          </p:cNvSpPr>
          <p:nvPr>
            <p:ph type="body" idx="11" hasCustomPrompt="1"/>
          </p:nvPr>
        </p:nvSpPr>
        <p:spPr>
          <a:xfrm>
            <a:off x="855170" y="3826565"/>
            <a:ext cx="8314709" cy="1633956"/>
          </a:xfrm>
        </p:spPr>
        <p:txBody>
          <a:bodyPr>
            <a:normAutofit/>
          </a:bodyPr>
          <a:lstStyle>
            <a:lvl1pPr marL="0" indent="0">
              <a:lnSpc>
                <a:spcPct val="100000"/>
              </a:lnSpc>
              <a:buNone/>
              <a:defRPr sz="3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1155732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751160-9852-4E8C-A26C-7A02F88E9814}"/>
              </a:ext>
            </a:extLst>
          </p:cNvPr>
          <p:cNvPicPr>
            <a:picLocks noChangeAspect="1"/>
          </p:cNvPicPr>
          <p:nvPr userDrawn="1"/>
        </p:nvPicPr>
        <p:blipFill>
          <a:blip r:embed="rId2"/>
          <a:srcRect/>
          <a:stretch/>
        </p:blipFill>
        <p:spPr>
          <a:xfrm>
            <a:off x="0" y="0"/>
            <a:ext cx="12192000" cy="6858000"/>
          </a:xfrm>
          <a:prstGeom prst="rect">
            <a:avLst/>
          </a:prstGeom>
        </p:spPr>
      </p:pic>
      <p:pic>
        <p:nvPicPr>
          <p:cNvPr id="5" name="Picture 4" descr="Text&#10;&#10;Description automatically generated">
            <a:extLst>
              <a:ext uri="{FF2B5EF4-FFF2-40B4-BE49-F238E27FC236}">
                <a16:creationId xmlns:a16="http://schemas.microsoft.com/office/drawing/2014/main" id="{614ED9AA-29C2-4142-901F-E88930808718}"/>
              </a:ext>
            </a:extLst>
          </p:cNvPr>
          <p:cNvPicPr>
            <a:picLocks noChangeAspect="1"/>
          </p:cNvPicPr>
          <p:nvPr userDrawn="1"/>
        </p:nvPicPr>
        <p:blipFill>
          <a:blip r:embed="rId3"/>
          <a:stretch>
            <a:fillRect/>
          </a:stretch>
        </p:blipFill>
        <p:spPr>
          <a:xfrm>
            <a:off x="8959682" y="5651500"/>
            <a:ext cx="2945806" cy="993157"/>
          </a:xfrm>
          <a:prstGeom prst="rect">
            <a:avLst/>
          </a:prstGeom>
        </p:spPr>
      </p:pic>
      <p:sp>
        <p:nvSpPr>
          <p:cNvPr id="6" name="Title 1">
            <a:extLst>
              <a:ext uri="{FF2B5EF4-FFF2-40B4-BE49-F238E27FC236}">
                <a16:creationId xmlns:a16="http://schemas.microsoft.com/office/drawing/2014/main" id="{81812B43-F6FC-494D-B237-4FF0DFAE1B49}"/>
              </a:ext>
            </a:extLst>
          </p:cNvPr>
          <p:cNvSpPr>
            <a:spLocks noGrp="1"/>
          </p:cNvSpPr>
          <p:nvPr>
            <p:ph type="title" hasCustomPrompt="1"/>
          </p:nvPr>
        </p:nvSpPr>
        <p:spPr>
          <a:xfrm>
            <a:off x="855170" y="1397479"/>
            <a:ext cx="8314709" cy="2419147"/>
          </a:xfrm>
        </p:spPr>
        <p:txBody>
          <a:bodyPr anchor="b"/>
          <a:lstStyle>
            <a:lvl1pPr>
              <a:defRPr b="1" i="0">
                <a:solidFill>
                  <a:schemeClr val="bg1"/>
                </a:solidFill>
                <a:latin typeface="Futura Md BT" panose="020B0602020204020303" pitchFamily="34" charset="0"/>
              </a:defRPr>
            </a:lvl1pPr>
          </a:lstStyle>
          <a:p>
            <a:r>
              <a:rPr lang="en-US" dirty="0"/>
              <a:t>MASTER TITLE</a:t>
            </a:r>
          </a:p>
        </p:txBody>
      </p:sp>
      <p:sp>
        <p:nvSpPr>
          <p:cNvPr id="7" name="Text Placeholder 2">
            <a:extLst>
              <a:ext uri="{FF2B5EF4-FFF2-40B4-BE49-F238E27FC236}">
                <a16:creationId xmlns:a16="http://schemas.microsoft.com/office/drawing/2014/main" id="{56CEBC00-305F-E14C-BF15-289C865726E1}"/>
              </a:ext>
            </a:extLst>
          </p:cNvPr>
          <p:cNvSpPr>
            <a:spLocks noGrp="1"/>
          </p:cNvSpPr>
          <p:nvPr>
            <p:ph type="body" idx="11" hasCustomPrompt="1"/>
          </p:nvPr>
        </p:nvSpPr>
        <p:spPr>
          <a:xfrm>
            <a:off x="855170" y="3826565"/>
            <a:ext cx="8314709" cy="1633956"/>
          </a:xfrm>
        </p:spPr>
        <p:txBody>
          <a:bodyPr>
            <a:normAutofit/>
          </a:bodyPr>
          <a:lstStyle>
            <a:lvl1pPr marL="0" indent="0">
              <a:lnSpc>
                <a:spcPct val="100000"/>
              </a:lnSpc>
              <a:buNone/>
              <a:defRPr sz="3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1728107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5" name="Picture 14" descr="Text&#10;&#10;Description automatically generated">
            <a:extLst>
              <a:ext uri="{FF2B5EF4-FFF2-40B4-BE49-F238E27FC236}">
                <a16:creationId xmlns:a16="http://schemas.microsoft.com/office/drawing/2014/main" id="{BF54AC58-42CE-A24D-BF72-E39076936076}"/>
              </a:ext>
            </a:extLst>
          </p:cNvPr>
          <p:cNvPicPr>
            <a:picLocks noChangeAspect="1"/>
          </p:cNvPicPr>
          <p:nvPr userDrawn="1"/>
        </p:nvPicPr>
        <p:blipFill>
          <a:blip r:embed="rId2"/>
          <a:stretch>
            <a:fillRect/>
          </a:stretch>
        </p:blipFill>
        <p:spPr>
          <a:xfrm>
            <a:off x="9709150" y="6004253"/>
            <a:ext cx="2377440" cy="730739"/>
          </a:xfrm>
          <a:prstGeom prst="rect">
            <a:avLst/>
          </a:prstGeom>
        </p:spPr>
      </p:pic>
      <p:sp>
        <p:nvSpPr>
          <p:cNvPr id="11" name="Title 1">
            <a:extLst>
              <a:ext uri="{FF2B5EF4-FFF2-40B4-BE49-F238E27FC236}">
                <a16:creationId xmlns:a16="http://schemas.microsoft.com/office/drawing/2014/main" id="{F945F5F9-5630-7147-86BE-87D7CC9718AE}"/>
              </a:ext>
            </a:extLst>
          </p:cNvPr>
          <p:cNvSpPr>
            <a:spLocks noGrp="1"/>
          </p:cNvSpPr>
          <p:nvPr>
            <p:ph type="title"/>
          </p:nvPr>
        </p:nvSpPr>
        <p:spPr>
          <a:xfrm>
            <a:off x="4149306" y="589977"/>
            <a:ext cx="6833715" cy="1325563"/>
          </a:xfrm>
        </p:spPr>
        <p:txBody>
          <a:bodyPr>
            <a:normAutofit/>
          </a:bodyPr>
          <a:lstStyle>
            <a:lvl1pPr>
              <a:defRPr sz="3600">
                <a:solidFill>
                  <a:srgbClr val="85152D"/>
                </a:solidFill>
                <a:latin typeface="Futura Md BT" panose="020B0602020204020303"/>
              </a:defRPr>
            </a:lvl1pPr>
          </a:lstStyle>
          <a:p>
            <a:r>
              <a:rPr lang="en-US" dirty="0"/>
              <a:t>Click to edit Master title style</a:t>
            </a:r>
          </a:p>
        </p:txBody>
      </p:sp>
      <p:sp>
        <p:nvSpPr>
          <p:cNvPr id="12" name="Content Placeholder 2">
            <a:extLst>
              <a:ext uri="{FF2B5EF4-FFF2-40B4-BE49-F238E27FC236}">
                <a16:creationId xmlns:a16="http://schemas.microsoft.com/office/drawing/2014/main" id="{F7F28ED9-5B5B-8F48-B563-B45CB0B56CC8}"/>
              </a:ext>
            </a:extLst>
          </p:cNvPr>
          <p:cNvSpPr>
            <a:spLocks noGrp="1"/>
          </p:cNvSpPr>
          <p:nvPr>
            <p:ph idx="1"/>
          </p:nvPr>
        </p:nvSpPr>
        <p:spPr>
          <a:xfrm>
            <a:off x="4149306" y="2050477"/>
            <a:ext cx="6833715" cy="4351338"/>
          </a:xfrm>
        </p:spPr>
        <p:txBody>
          <a:bodyPr/>
          <a:lstStyle>
            <a:lvl1pPr>
              <a:defRPr>
                <a:solidFill>
                  <a:schemeClr val="tx1"/>
                </a:solidFill>
                <a:latin typeface="Futura Md BT" panose="020B0602020204020303"/>
              </a:defRPr>
            </a:lvl1pPr>
            <a:lvl2pPr>
              <a:defRPr>
                <a:solidFill>
                  <a:schemeClr val="tx1"/>
                </a:solidFill>
                <a:latin typeface="Futura Md BT" panose="020B0602020204020303"/>
              </a:defRPr>
            </a:lvl2pPr>
            <a:lvl3pPr>
              <a:defRPr>
                <a:solidFill>
                  <a:schemeClr val="tx1"/>
                </a:solidFill>
                <a:latin typeface="Futura Md BT" panose="020B0602020204020303"/>
              </a:defRPr>
            </a:lvl3pPr>
            <a:lvl4pPr>
              <a:defRPr>
                <a:solidFill>
                  <a:schemeClr val="tx1"/>
                </a:solidFill>
                <a:latin typeface="Futura Md BT" panose="020B0602020204020303"/>
              </a:defRPr>
            </a:lvl4pPr>
            <a:lvl5pPr>
              <a:defRPr>
                <a:solidFill>
                  <a:schemeClr val="tx1"/>
                </a:solidFill>
                <a:latin typeface="Futura Md BT" panose="020B0602020204020303"/>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A picture containing clock&#10;&#10;Description automatically generated">
            <a:extLst>
              <a:ext uri="{FF2B5EF4-FFF2-40B4-BE49-F238E27FC236}">
                <a16:creationId xmlns:a16="http://schemas.microsoft.com/office/drawing/2014/main" id="{3ECBBCF2-D47A-45FA-87CE-02D51A341F07}"/>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2863"/>
          <a:stretch/>
        </p:blipFill>
        <p:spPr>
          <a:xfrm flipH="1">
            <a:off x="0" y="0"/>
            <a:ext cx="3536830" cy="6858000"/>
          </a:xfrm>
          <a:prstGeom prst="rect">
            <a:avLst/>
          </a:prstGeom>
        </p:spPr>
      </p:pic>
    </p:spTree>
    <p:extLst>
      <p:ext uri="{BB962C8B-B14F-4D97-AF65-F5344CB8AC3E}">
        <p14:creationId xmlns:p14="http://schemas.microsoft.com/office/powerpoint/2010/main" val="2344123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Picture 8" descr="Text&#10;&#10;Description automatically generated">
            <a:extLst>
              <a:ext uri="{FF2B5EF4-FFF2-40B4-BE49-F238E27FC236}">
                <a16:creationId xmlns:a16="http://schemas.microsoft.com/office/drawing/2014/main" id="{9DA22979-1A8E-6349-AF08-C3C474E4799D}"/>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10" name="Picture 9">
            <a:extLst>
              <a:ext uri="{FF2B5EF4-FFF2-40B4-BE49-F238E27FC236}">
                <a16:creationId xmlns:a16="http://schemas.microsoft.com/office/drawing/2014/main" id="{5592D1F7-DEEE-476A-92F4-3B1DA7E92C0D}"/>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3179" r="1"/>
          <a:stretch/>
        </p:blipFill>
        <p:spPr>
          <a:xfrm flipH="1">
            <a:off x="-2" y="0"/>
            <a:ext cx="3536831" cy="6840387"/>
          </a:xfrm>
          <a:prstGeom prst="rect">
            <a:avLst/>
          </a:prstGeom>
        </p:spPr>
      </p:pic>
      <p:sp>
        <p:nvSpPr>
          <p:cNvPr id="13" name="Title 1">
            <a:extLst>
              <a:ext uri="{FF2B5EF4-FFF2-40B4-BE49-F238E27FC236}">
                <a16:creationId xmlns:a16="http://schemas.microsoft.com/office/drawing/2014/main" id="{15BFE968-7A96-4E6C-AAC8-36DA7023170F}"/>
              </a:ext>
            </a:extLst>
          </p:cNvPr>
          <p:cNvSpPr>
            <a:spLocks noGrp="1"/>
          </p:cNvSpPr>
          <p:nvPr>
            <p:ph type="title"/>
          </p:nvPr>
        </p:nvSpPr>
        <p:spPr>
          <a:xfrm>
            <a:off x="4149306" y="589977"/>
            <a:ext cx="6833715" cy="1325563"/>
          </a:xfrm>
        </p:spPr>
        <p:txBody>
          <a:bodyPr>
            <a:normAutofit/>
          </a:bodyPr>
          <a:lstStyle>
            <a:lvl1pPr>
              <a:defRPr sz="3600">
                <a:solidFill>
                  <a:srgbClr val="85152D"/>
                </a:solidFill>
                <a:latin typeface="Futura Md BT" panose="020B0602020204020303"/>
              </a:defRPr>
            </a:lvl1pPr>
          </a:lstStyle>
          <a:p>
            <a:r>
              <a:rPr lang="en-US" dirty="0"/>
              <a:t>Click to edit Master title style</a:t>
            </a:r>
          </a:p>
        </p:txBody>
      </p:sp>
      <p:sp>
        <p:nvSpPr>
          <p:cNvPr id="14" name="Content Placeholder 2">
            <a:extLst>
              <a:ext uri="{FF2B5EF4-FFF2-40B4-BE49-F238E27FC236}">
                <a16:creationId xmlns:a16="http://schemas.microsoft.com/office/drawing/2014/main" id="{06BACF67-CC26-46A2-9344-3C1E5501F924}"/>
              </a:ext>
            </a:extLst>
          </p:cNvPr>
          <p:cNvSpPr>
            <a:spLocks noGrp="1"/>
          </p:cNvSpPr>
          <p:nvPr>
            <p:ph idx="1"/>
          </p:nvPr>
        </p:nvSpPr>
        <p:spPr>
          <a:xfrm>
            <a:off x="4149306" y="2050477"/>
            <a:ext cx="6833715" cy="4351338"/>
          </a:xfrm>
        </p:spPr>
        <p:txBody>
          <a:bodyPr/>
          <a:lstStyle>
            <a:lvl1pPr>
              <a:defRPr>
                <a:solidFill>
                  <a:schemeClr val="tx1"/>
                </a:solidFill>
                <a:latin typeface="Futura Md BT" panose="020B0602020204020303"/>
              </a:defRPr>
            </a:lvl1pPr>
            <a:lvl2pPr>
              <a:defRPr>
                <a:solidFill>
                  <a:schemeClr val="tx1"/>
                </a:solidFill>
                <a:latin typeface="Futura Md BT" panose="020B0602020204020303"/>
              </a:defRPr>
            </a:lvl2pPr>
            <a:lvl3pPr>
              <a:defRPr>
                <a:solidFill>
                  <a:schemeClr val="tx1"/>
                </a:solidFill>
                <a:latin typeface="Futura Md BT" panose="020B0602020204020303"/>
              </a:defRPr>
            </a:lvl3pPr>
            <a:lvl4pPr>
              <a:defRPr>
                <a:solidFill>
                  <a:schemeClr val="tx1"/>
                </a:solidFill>
                <a:latin typeface="Futura Md BT" panose="020B0602020204020303"/>
              </a:defRPr>
            </a:lvl4pPr>
            <a:lvl5pPr>
              <a:defRPr>
                <a:solidFill>
                  <a:schemeClr val="tx1"/>
                </a:solidFill>
                <a:latin typeface="Futura Md BT" panose="020B0602020204020303"/>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47666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12" name="Picture 11" descr="Text&#10;&#10;Description automatically generated">
            <a:extLst>
              <a:ext uri="{FF2B5EF4-FFF2-40B4-BE49-F238E27FC236}">
                <a16:creationId xmlns:a16="http://schemas.microsoft.com/office/drawing/2014/main" id="{24DD806C-4495-1046-8B36-F6FEC0A887F1}"/>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7" name="Picture 6">
            <a:extLst>
              <a:ext uri="{FF2B5EF4-FFF2-40B4-BE49-F238E27FC236}">
                <a16:creationId xmlns:a16="http://schemas.microsoft.com/office/drawing/2014/main" id="{C848947F-6037-4CD1-AE36-4D456D82E8B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5857" t="6176"/>
          <a:stretch/>
        </p:blipFill>
        <p:spPr>
          <a:xfrm flipH="1">
            <a:off x="-10574" y="-11602"/>
            <a:ext cx="3547404" cy="6878407"/>
          </a:xfrm>
          <a:prstGeom prst="rect">
            <a:avLst/>
          </a:prstGeom>
        </p:spPr>
      </p:pic>
      <p:sp>
        <p:nvSpPr>
          <p:cNvPr id="8" name="Title 1">
            <a:extLst>
              <a:ext uri="{FF2B5EF4-FFF2-40B4-BE49-F238E27FC236}">
                <a16:creationId xmlns:a16="http://schemas.microsoft.com/office/drawing/2014/main" id="{C0AEF51A-9282-4815-A9AF-1E063552BBB1}"/>
              </a:ext>
            </a:extLst>
          </p:cNvPr>
          <p:cNvSpPr>
            <a:spLocks noGrp="1"/>
          </p:cNvSpPr>
          <p:nvPr>
            <p:ph type="title"/>
          </p:nvPr>
        </p:nvSpPr>
        <p:spPr>
          <a:xfrm>
            <a:off x="4149306" y="589977"/>
            <a:ext cx="6833715" cy="1325563"/>
          </a:xfrm>
        </p:spPr>
        <p:txBody>
          <a:bodyPr>
            <a:normAutofit/>
          </a:bodyPr>
          <a:lstStyle>
            <a:lvl1pPr>
              <a:defRPr sz="3600">
                <a:solidFill>
                  <a:srgbClr val="85152D"/>
                </a:solidFill>
                <a:latin typeface="Futura Md BT" panose="020B0602020204020303"/>
              </a:defRPr>
            </a:lvl1pPr>
          </a:lstStyle>
          <a:p>
            <a:r>
              <a:rPr lang="en-US" dirty="0"/>
              <a:t>Click to edit Master title style</a:t>
            </a:r>
          </a:p>
        </p:txBody>
      </p:sp>
      <p:sp>
        <p:nvSpPr>
          <p:cNvPr id="9" name="Content Placeholder 2">
            <a:extLst>
              <a:ext uri="{FF2B5EF4-FFF2-40B4-BE49-F238E27FC236}">
                <a16:creationId xmlns:a16="http://schemas.microsoft.com/office/drawing/2014/main" id="{B49D134A-989C-4E37-BE4A-09ED2CF7EBF1}"/>
              </a:ext>
            </a:extLst>
          </p:cNvPr>
          <p:cNvSpPr>
            <a:spLocks noGrp="1"/>
          </p:cNvSpPr>
          <p:nvPr>
            <p:ph idx="1"/>
          </p:nvPr>
        </p:nvSpPr>
        <p:spPr>
          <a:xfrm>
            <a:off x="4149306" y="2050477"/>
            <a:ext cx="6833715" cy="4351338"/>
          </a:xfrm>
        </p:spPr>
        <p:txBody>
          <a:bodyPr/>
          <a:lstStyle>
            <a:lvl1pPr>
              <a:defRPr>
                <a:solidFill>
                  <a:schemeClr val="tx1"/>
                </a:solidFill>
                <a:latin typeface="Futura Md BT" panose="020B0602020204020303"/>
              </a:defRPr>
            </a:lvl1pPr>
            <a:lvl2pPr>
              <a:defRPr>
                <a:solidFill>
                  <a:schemeClr val="tx1"/>
                </a:solidFill>
                <a:latin typeface="Futura Md BT" panose="020B0602020204020303"/>
              </a:defRPr>
            </a:lvl2pPr>
            <a:lvl3pPr>
              <a:defRPr>
                <a:solidFill>
                  <a:schemeClr val="tx1"/>
                </a:solidFill>
                <a:latin typeface="Futura Md BT" panose="020B0602020204020303"/>
              </a:defRPr>
            </a:lvl3pPr>
            <a:lvl4pPr>
              <a:defRPr>
                <a:solidFill>
                  <a:schemeClr val="tx1"/>
                </a:solidFill>
                <a:latin typeface="Futura Md BT" panose="020B0602020204020303"/>
              </a:defRPr>
            </a:lvl4pPr>
            <a:lvl5pPr>
              <a:defRPr>
                <a:solidFill>
                  <a:schemeClr val="tx1"/>
                </a:solidFill>
                <a:latin typeface="Futura Md BT" panose="020B0602020204020303"/>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8129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8DE13AE3-3346-F543-8AFF-3AA1BC327641}"/>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1063552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4" name="Straight Connector 3">
            <a:extLst>
              <a:ext uri="{FF2B5EF4-FFF2-40B4-BE49-F238E27FC236}">
                <a16:creationId xmlns:a16="http://schemas.microsoft.com/office/drawing/2014/main" id="{268770AA-7D93-5B41-A6EE-713E506C47C4}"/>
              </a:ext>
            </a:extLst>
          </p:cNvPr>
          <p:cNvCxnSpPr/>
          <p:nvPr userDrawn="1"/>
        </p:nvCxnSpPr>
        <p:spPr>
          <a:xfrm>
            <a:off x="711929" y="914400"/>
            <a:ext cx="1051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A0F0B8C-9687-8F41-A302-0149477B4AE6}"/>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 Placeholder 2">
            <a:extLst>
              <a:ext uri="{FF2B5EF4-FFF2-40B4-BE49-F238E27FC236}">
                <a16:creationId xmlns:a16="http://schemas.microsoft.com/office/drawing/2014/main" id="{EEE6E6CA-A5F2-7549-8D34-C58A164F760D}"/>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3203450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6096000"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itle 1">
            <a:extLst>
              <a:ext uri="{FF2B5EF4-FFF2-40B4-BE49-F238E27FC236}">
                <a16:creationId xmlns:a16="http://schemas.microsoft.com/office/drawing/2014/main" id="{9B1C1BE7-90C6-9448-BD0B-1F67AC4A60DF}"/>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cxnSp>
        <p:nvCxnSpPr>
          <p:cNvPr id="11" name="Straight Connector 10">
            <a:extLst>
              <a:ext uri="{FF2B5EF4-FFF2-40B4-BE49-F238E27FC236}">
                <a16:creationId xmlns:a16="http://schemas.microsoft.com/office/drawing/2014/main" id="{AAC3B5A0-4B52-064F-9674-BD1D2C143C5F}"/>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248810AE-29EC-4746-B893-0EC3F6D7812B}"/>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3927689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4775200"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itle 1">
            <a:extLst>
              <a:ext uri="{FF2B5EF4-FFF2-40B4-BE49-F238E27FC236}">
                <a16:creationId xmlns:a16="http://schemas.microsoft.com/office/drawing/2014/main" id="{2A46B18E-B6AF-BD45-A0DB-B19AA21B27EA}"/>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cxnSp>
        <p:nvCxnSpPr>
          <p:cNvPr id="11" name="Straight Connector 10">
            <a:extLst>
              <a:ext uri="{FF2B5EF4-FFF2-40B4-BE49-F238E27FC236}">
                <a16:creationId xmlns:a16="http://schemas.microsoft.com/office/drawing/2014/main" id="{D5DC5295-1258-A048-BB61-14921DC5C547}"/>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CF2D8E8B-9995-0C49-8F7B-ABD63E7FFE6A}"/>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2169269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56181-A5EB-3540-AB14-99CF88D64F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3711E9-2DCA-F24F-BD08-CFE2B5B43D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C89FA1-7218-D845-861A-97DC4AAB41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6965C-165C-764D-B490-A5796C92088F}" type="datetimeFigureOut">
              <a:rPr lang="en-US" smtClean="0"/>
              <a:t>3/9/2023</a:t>
            </a:fld>
            <a:endParaRPr lang="en-US"/>
          </a:p>
        </p:txBody>
      </p:sp>
      <p:sp>
        <p:nvSpPr>
          <p:cNvPr id="5" name="Footer Placeholder 4">
            <a:extLst>
              <a:ext uri="{FF2B5EF4-FFF2-40B4-BE49-F238E27FC236}">
                <a16:creationId xmlns:a16="http://schemas.microsoft.com/office/drawing/2014/main" id="{6EFDF2A5-43F3-6441-A712-F46CC85A87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277481-3A1D-994D-92B3-85C661383C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A50B0-441B-AA41-BD39-845889539530}" type="slidenum">
              <a:rPr lang="en-US" smtClean="0"/>
              <a:t>‹#›</a:t>
            </a:fld>
            <a:endParaRPr lang="en-US"/>
          </a:p>
        </p:txBody>
      </p:sp>
    </p:spTree>
    <p:extLst>
      <p:ext uri="{BB962C8B-B14F-4D97-AF65-F5344CB8AC3E}">
        <p14:creationId xmlns:p14="http://schemas.microsoft.com/office/powerpoint/2010/main" val="3871284843"/>
      </p:ext>
    </p:extLst>
  </p:cSld>
  <p:clrMap bg1="lt1" tx1="dk1" bg2="lt2" tx2="dk2" accent1="accent1" accent2="accent2" accent3="accent3" accent4="accent4" accent5="accent5" accent6="accent6" hlink="hlink" folHlink="folHlink"/>
  <p:sldLayoutIdLst>
    <p:sldLayoutId id="2147483652" r:id="rId1"/>
    <p:sldLayoutId id="2147483661" r:id="rId2"/>
    <p:sldLayoutId id="2147483662" r:id="rId3"/>
    <p:sldLayoutId id="2147483649" r:id="rId4"/>
    <p:sldLayoutId id="2147483650" r:id="rId5"/>
    <p:sldLayoutId id="2147483660" r:id="rId6"/>
    <p:sldLayoutId id="2147483651" r:id="rId7"/>
    <p:sldLayoutId id="2147483671" r:id="rId8"/>
    <p:sldLayoutId id="2147483672" r:id="rId9"/>
    <p:sldLayoutId id="2147483673" r:id="rId10"/>
    <p:sldLayoutId id="2147483664" r:id="rId11"/>
    <p:sldLayoutId id="2147483670" r:id="rId12"/>
    <p:sldLayoutId id="2147483666" r:id="rId13"/>
    <p:sldLayoutId id="2147483667" r:id="rId14"/>
    <p:sldLayoutId id="2147483663" r:id="rId15"/>
    <p:sldLayoutId id="2147483665" r:id="rId16"/>
    <p:sldLayoutId id="2147483668" r:id="rId17"/>
    <p:sldLayoutId id="2147483669"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deepann/80000-steam-games-dataset"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store.steampowered.com/about/"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newsletter.gamediscover.co/p/how-that-game-sold-on-steam-using" TargetMode="External"/><Relationship Id="rId2" Type="http://schemas.openxmlformats.org/officeDocument/2006/relationships/hyperlink" Target="https://vginsights.com/insights/article/how-to-estimate-steam-video-game-sales"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hyperlink" Target="https://store.steampowered.com/app/945360/Among_Us/?snr=1_7_7_230_150_1" TargetMode="External"/><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3E2C9-3368-C84F-8395-DE14830C8966}"/>
              </a:ext>
            </a:extLst>
          </p:cNvPr>
          <p:cNvSpPr>
            <a:spLocks noGrp="1"/>
          </p:cNvSpPr>
          <p:nvPr>
            <p:ph type="title"/>
          </p:nvPr>
        </p:nvSpPr>
        <p:spPr/>
        <p:txBody>
          <a:bodyPr/>
          <a:lstStyle/>
          <a:p>
            <a:r>
              <a:rPr lang="en-US" dirty="0"/>
              <a:t>Machine Learning an Analysis of Steam video games</a:t>
            </a:r>
          </a:p>
        </p:txBody>
      </p:sp>
      <p:sp>
        <p:nvSpPr>
          <p:cNvPr id="3" name="Text Placeholder 2">
            <a:extLst>
              <a:ext uri="{FF2B5EF4-FFF2-40B4-BE49-F238E27FC236}">
                <a16:creationId xmlns:a16="http://schemas.microsoft.com/office/drawing/2014/main" id="{2E3C3A30-63C0-3849-96CD-D1F804055839}"/>
              </a:ext>
            </a:extLst>
          </p:cNvPr>
          <p:cNvSpPr>
            <a:spLocks noGrp="1"/>
          </p:cNvSpPr>
          <p:nvPr>
            <p:ph type="body" idx="11"/>
          </p:nvPr>
        </p:nvSpPr>
        <p:spPr/>
        <p:txBody>
          <a:bodyPr/>
          <a:lstStyle/>
          <a:p>
            <a:r>
              <a:rPr lang="en-US" dirty="0"/>
              <a:t>COMP 4448 Tools 2</a:t>
            </a:r>
          </a:p>
          <a:p>
            <a:r>
              <a:rPr lang="en-US" dirty="0"/>
              <a:t>Heather Lemon</a:t>
            </a:r>
          </a:p>
        </p:txBody>
      </p:sp>
    </p:spTree>
    <p:extLst>
      <p:ext uri="{BB962C8B-B14F-4D97-AF65-F5344CB8AC3E}">
        <p14:creationId xmlns:p14="http://schemas.microsoft.com/office/powerpoint/2010/main" val="2095312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75A4DC4-B69B-DC4C-A6FA-BC4335D7B9E5}"/>
              </a:ext>
            </a:extLst>
          </p:cNvPr>
          <p:cNvSpPr>
            <a:spLocks noGrp="1"/>
          </p:cNvSpPr>
          <p:nvPr>
            <p:ph type="title"/>
          </p:nvPr>
        </p:nvSpPr>
        <p:spPr>
          <a:xfrm>
            <a:off x="493552" y="2107101"/>
            <a:ext cx="3737183" cy="2387600"/>
          </a:xfrm>
        </p:spPr>
        <p:txBody>
          <a:bodyPr vert="horz" lIns="91440" tIns="45720" rIns="91440" bIns="45720" rtlCol="0" anchor="b">
            <a:normAutofit fontScale="90000"/>
          </a:bodyPr>
          <a:lstStyle/>
          <a:p>
            <a:r>
              <a:rPr lang="en-US" sz="5400" kern="1200" dirty="0">
                <a:solidFill>
                  <a:srgbClr val="FFFFFF"/>
                </a:solidFill>
                <a:latin typeface="+mj-lt"/>
              </a:rPr>
              <a:t>Average Units Sold vs Scaled Multiplier</a:t>
            </a:r>
          </a:p>
        </p:txBody>
      </p:sp>
      <p:pic>
        <p:nvPicPr>
          <p:cNvPr id="6" name="Picture 5">
            <a:extLst>
              <a:ext uri="{FF2B5EF4-FFF2-40B4-BE49-F238E27FC236}">
                <a16:creationId xmlns:a16="http://schemas.microsoft.com/office/drawing/2014/main" id="{965CF0DD-F3F8-50BF-6B57-4AE8AABF0414}"/>
              </a:ext>
            </a:extLst>
          </p:cNvPr>
          <p:cNvPicPr>
            <a:picLocks noChangeAspect="1"/>
          </p:cNvPicPr>
          <p:nvPr/>
        </p:nvPicPr>
        <p:blipFill>
          <a:blip r:embed="rId2"/>
          <a:stretch>
            <a:fillRect/>
          </a:stretch>
        </p:blipFill>
        <p:spPr>
          <a:xfrm>
            <a:off x="5320996" y="1154567"/>
            <a:ext cx="6274296" cy="4548865"/>
          </a:xfrm>
          <a:prstGeom prst="rect">
            <a:avLst/>
          </a:prstGeom>
        </p:spPr>
      </p:pic>
    </p:spTree>
    <p:extLst>
      <p:ext uri="{BB962C8B-B14F-4D97-AF65-F5344CB8AC3E}">
        <p14:creationId xmlns:p14="http://schemas.microsoft.com/office/powerpoint/2010/main" val="2054809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FF0AC-7669-E686-A1CF-94D0DAE4911B}"/>
              </a:ext>
            </a:extLst>
          </p:cNvPr>
          <p:cNvSpPr>
            <a:spLocks noGrp="1"/>
          </p:cNvSpPr>
          <p:nvPr>
            <p:ph type="title"/>
          </p:nvPr>
        </p:nvSpPr>
        <p:spPr/>
        <p:txBody>
          <a:bodyPr/>
          <a:lstStyle/>
          <a:p>
            <a:r>
              <a:rPr lang="en-US" dirty="0"/>
              <a:t>Target Distribution </a:t>
            </a:r>
          </a:p>
        </p:txBody>
      </p:sp>
      <p:pic>
        <p:nvPicPr>
          <p:cNvPr id="6" name="Picture 5" descr="Chart, histogram&#10;&#10;Description automatically generated">
            <a:extLst>
              <a:ext uri="{FF2B5EF4-FFF2-40B4-BE49-F238E27FC236}">
                <a16:creationId xmlns:a16="http://schemas.microsoft.com/office/drawing/2014/main" id="{F197787B-6084-D68F-83AF-B5262648BC62}"/>
              </a:ext>
            </a:extLst>
          </p:cNvPr>
          <p:cNvPicPr>
            <a:picLocks noChangeAspect="1"/>
          </p:cNvPicPr>
          <p:nvPr/>
        </p:nvPicPr>
        <p:blipFill>
          <a:blip r:embed="rId2"/>
          <a:stretch>
            <a:fillRect/>
          </a:stretch>
        </p:blipFill>
        <p:spPr>
          <a:xfrm>
            <a:off x="3004704" y="1795190"/>
            <a:ext cx="6182591" cy="4779351"/>
          </a:xfrm>
          <a:prstGeom prst="rect">
            <a:avLst/>
          </a:prstGeom>
        </p:spPr>
      </p:pic>
    </p:spTree>
    <p:extLst>
      <p:ext uri="{BB962C8B-B14F-4D97-AF65-F5344CB8AC3E}">
        <p14:creationId xmlns:p14="http://schemas.microsoft.com/office/powerpoint/2010/main" val="4129230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A722E-133A-C14E-B940-93B32C189F31}"/>
              </a:ext>
            </a:extLst>
          </p:cNvPr>
          <p:cNvSpPr>
            <a:spLocks noGrp="1"/>
          </p:cNvSpPr>
          <p:nvPr>
            <p:ph type="title"/>
          </p:nvPr>
        </p:nvSpPr>
        <p:spPr/>
        <p:txBody>
          <a:bodyPr/>
          <a:lstStyle/>
          <a:p>
            <a:r>
              <a:rPr lang="en-US" dirty="0"/>
              <a:t>Data Splitting</a:t>
            </a:r>
          </a:p>
        </p:txBody>
      </p:sp>
      <p:sp>
        <p:nvSpPr>
          <p:cNvPr id="4" name="Text Placeholder 3">
            <a:extLst>
              <a:ext uri="{FF2B5EF4-FFF2-40B4-BE49-F238E27FC236}">
                <a16:creationId xmlns:a16="http://schemas.microsoft.com/office/drawing/2014/main" id="{B93B651B-D999-344A-B24B-EB2EE32D3ADA}"/>
              </a:ext>
            </a:extLst>
          </p:cNvPr>
          <p:cNvSpPr>
            <a:spLocks noGrp="1"/>
          </p:cNvSpPr>
          <p:nvPr>
            <p:ph type="body" idx="10"/>
          </p:nvPr>
        </p:nvSpPr>
        <p:spPr>
          <a:xfrm>
            <a:off x="1095270" y="2070938"/>
            <a:ext cx="10132259" cy="4079696"/>
          </a:xfrm>
        </p:spPr>
        <p:txBody>
          <a:bodyPr/>
          <a:lstStyle/>
          <a:p>
            <a:r>
              <a:rPr lang="en-US" dirty="0">
                <a:solidFill>
                  <a:schemeClr val="tx2"/>
                </a:solidFill>
                <a:ea typeface="Verdana" panose="020B0604030504040204" pitchFamily="34" charset="0"/>
              </a:rPr>
              <a:t>We used a split of 80/20 with 80% in training and 20% in test. </a:t>
            </a:r>
          </a:p>
          <a:p>
            <a:r>
              <a:rPr lang="en-US" dirty="0">
                <a:solidFill>
                  <a:schemeClr val="tx2"/>
                </a:solidFill>
              </a:rPr>
              <a:t>(331, 3)</a:t>
            </a:r>
          </a:p>
          <a:p>
            <a:r>
              <a:rPr lang="en-US" dirty="0">
                <a:solidFill>
                  <a:schemeClr val="tx2"/>
                </a:solidFill>
              </a:rPr>
              <a:t>(83, 3)</a:t>
            </a:r>
          </a:p>
          <a:p>
            <a:r>
              <a:rPr lang="en-US" dirty="0">
                <a:solidFill>
                  <a:schemeClr val="tx2"/>
                </a:solidFill>
              </a:rPr>
              <a:t>(331,)</a:t>
            </a:r>
          </a:p>
          <a:p>
            <a:r>
              <a:rPr lang="en-US" dirty="0">
                <a:solidFill>
                  <a:schemeClr val="tx2"/>
                </a:solidFill>
              </a:rPr>
              <a:t>(83,)</a:t>
            </a:r>
          </a:p>
          <a:p>
            <a:r>
              <a:rPr lang="en-US" dirty="0">
                <a:solidFill>
                  <a:schemeClr val="tx2"/>
                </a:solidFill>
              </a:rPr>
              <a:t>After all of the data cleaning we ended with 414 observations and 3 columns.</a:t>
            </a:r>
          </a:p>
        </p:txBody>
      </p:sp>
    </p:spTree>
    <p:extLst>
      <p:ext uri="{BB962C8B-B14F-4D97-AF65-F5344CB8AC3E}">
        <p14:creationId xmlns:p14="http://schemas.microsoft.com/office/powerpoint/2010/main" val="3559523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51502-26B8-2141-A3C9-CD6BEAF631CE}"/>
              </a:ext>
            </a:extLst>
          </p:cNvPr>
          <p:cNvSpPr>
            <a:spLocks noGrp="1"/>
          </p:cNvSpPr>
          <p:nvPr>
            <p:ph type="title"/>
          </p:nvPr>
        </p:nvSpPr>
        <p:spPr/>
        <p:txBody>
          <a:bodyPr/>
          <a:lstStyle/>
          <a:p>
            <a:r>
              <a:rPr lang="en-US" dirty="0"/>
              <a:t>Model Building</a:t>
            </a:r>
          </a:p>
        </p:txBody>
      </p:sp>
      <p:pic>
        <p:nvPicPr>
          <p:cNvPr id="5" name="Picture 4" descr="Text&#10;&#10;Description automatically generated">
            <a:extLst>
              <a:ext uri="{FF2B5EF4-FFF2-40B4-BE49-F238E27FC236}">
                <a16:creationId xmlns:a16="http://schemas.microsoft.com/office/drawing/2014/main" id="{1A0FD5F5-25BA-719A-C8C4-A67A2BB441DD}"/>
              </a:ext>
            </a:extLst>
          </p:cNvPr>
          <p:cNvPicPr>
            <a:picLocks noChangeAspect="1"/>
          </p:cNvPicPr>
          <p:nvPr/>
        </p:nvPicPr>
        <p:blipFill>
          <a:blip r:embed="rId2"/>
          <a:stretch>
            <a:fillRect/>
          </a:stretch>
        </p:blipFill>
        <p:spPr>
          <a:xfrm>
            <a:off x="147930" y="1778557"/>
            <a:ext cx="5888788" cy="3725419"/>
          </a:xfrm>
          <a:prstGeom prst="rect">
            <a:avLst/>
          </a:prstGeom>
        </p:spPr>
      </p:pic>
      <p:pic>
        <p:nvPicPr>
          <p:cNvPr id="7" name="Picture 6" descr="Text&#10;&#10;Description automatically generated">
            <a:extLst>
              <a:ext uri="{FF2B5EF4-FFF2-40B4-BE49-F238E27FC236}">
                <a16:creationId xmlns:a16="http://schemas.microsoft.com/office/drawing/2014/main" id="{ED47A634-6C16-8EDA-0B78-F3D39FDFB717}"/>
              </a:ext>
            </a:extLst>
          </p:cNvPr>
          <p:cNvPicPr>
            <a:picLocks noChangeAspect="1"/>
          </p:cNvPicPr>
          <p:nvPr/>
        </p:nvPicPr>
        <p:blipFill>
          <a:blip r:embed="rId3"/>
          <a:stretch>
            <a:fillRect/>
          </a:stretch>
        </p:blipFill>
        <p:spPr>
          <a:xfrm>
            <a:off x="6096000" y="1979711"/>
            <a:ext cx="6022312" cy="2066410"/>
          </a:xfrm>
          <a:prstGeom prst="rect">
            <a:avLst/>
          </a:prstGeom>
        </p:spPr>
      </p:pic>
    </p:spTree>
    <p:extLst>
      <p:ext uri="{BB962C8B-B14F-4D97-AF65-F5344CB8AC3E}">
        <p14:creationId xmlns:p14="http://schemas.microsoft.com/office/powerpoint/2010/main" val="24590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DDC57-92EA-63A4-B5F6-C8C537672845}"/>
              </a:ext>
            </a:extLst>
          </p:cNvPr>
          <p:cNvSpPr>
            <a:spLocks noGrp="1"/>
          </p:cNvSpPr>
          <p:nvPr>
            <p:ph type="title"/>
          </p:nvPr>
        </p:nvSpPr>
        <p:spPr/>
        <p:txBody>
          <a:bodyPr/>
          <a:lstStyle/>
          <a:p>
            <a:r>
              <a:rPr lang="en-US" dirty="0"/>
              <a:t>Model Selection</a:t>
            </a:r>
          </a:p>
        </p:txBody>
      </p:sp>
      <p:sp>
        <p:nvSpPr>
          <p:cNvPr id="4" name="Text Placeholder 3">
            <a:extLst>
              <a:ext uri="{FF2B5EF4-FFF2-40B4-BE49-F238E27FC236}">
                <a16:creationId xmlns:a16="http://schemas.microsoft.com/office/drawing/2014/main" id="{121BDA51-D86B-B746-C6D7-78FF4A59BC18}"/>
              </a:ext>
            </a:extLst>
          </p:cNvPr>
          <p:cNvSpPr>
            <a:spLocks noGrp="1"/>
          </p:cNvSpPr>
          <p:nvPr>
            <p:ph type="body" idx="10"/>
          </p:nvPr>
        </p:nvSpPr>
        <p:spPr>
          <a:xfrm>
            <a:off x="711929" y="2070938"/>
            <a:ext cx="6452329" cy="1888113"/>
          </a:xfrm>
        </p:spPr>
        <p:txBody>
          <a:bodyPr/>
          <a:lstStyle/>
          <a:p>
            <a:r>
              <a:rPr lang="en-US" dirty="0">
                <a:solidFill>
                  <a:schemeClr val="tx2"/>
                </a:solidFill>
              </a:rPr>
              <a:t>The decision tree regressor was overfitting but also scored the highest, followed by the random forest and bagging regressor.</a:t>
            </a:r>
          </a:p>
        </p:txBody>
      </p:sp>
      <p:pic>
        <p:nvPicPr>
          <p:cNvPr id="6" name="Picture 5" descr="Graphical user interface, application&#10;&#10;Description automatically generated">
            <a:extLst>
              <a:ext uri="{FF2B5EF4-FFF2-40B4-BE49-F238E27FC236}">
                <a16:creationId xmlns:a16="http://schemas.microsoft.com/office/drawing/2014/main" id="{EE8360AD-ACAB-E13F-4C9E-14F6F58826F8}"/>
              </a:ext>
            </a:extLst>
          </p:cNvPr>
          <p:cNvPicPr>
            <a:picLocks noChangeAspect="1"/>
          </p:cNvPicPr>
          <p:nvPr/>
        </p:nvPicPr>
        <p:blipFill>
          <a:blip r:embed="rId2"/>
          <a:stretch>
            <a:fillRect/>
          </a:stretch>
        </p:blipFill>
        <p:spPr>
          <a:xfrm>
            <a:off x="7721840" y="2070938"/>
            <a:ext cx="3505689" cy="3286584"/>
          </a:xfrm>
          <a:prstGeom prst="rect">
            <a:avLst/>
          </a:prstGeom>
        </p:spPr>
      </p:pic>
    </p:spTree>
    <p:extLst>
      <p:ext uri="{BB962C8B-B14F-4D97-AF65-F5344CB8AC3E}">
        <p14:creationId xmlns:p14="http://schemas.microsoft.com/office/powerpoint/2010/main" val="2774683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9E3C3-06F2-6BC9-53D0-0EBD963C8322}"/>
              </a:ext>
            </a:extLst>
          </p:cNvPr>
          <p:cNvSpPr>
            <a:spLocks noGrp="1"/>
          </p:cNvSpPr>
          <p:nvPr>
            <p:ph type="title"/>
          </p:nvPr>
        </p:nvSpPr>
        <p:spPr/>
        <p:txBody>
          <a:bodyPr/>
          <a:lstStyle/>
          <a:p>
            <a:r>
              <a:rPr lang="en-US" dirty="0"/>
              <a:t>Model Evaluation</a:t>
            </a:r>
          </a:p>
        </p:txBody>
      </p:sp>
      <p:sp>
        <p:nvSpPr>
          <p:cNvPr id="4" name="Text Placeholder 3">
            <a:extLst>
              <a:ext uri="{FF2B5EF4-FFF2-40B4-BE49-F238E27FC236}">
                <a16:creationId xmlns:a16="http://schemas.microsoft.com/office/drawing/2014/main" id="{7FEBB9E5-8B5F-2268-93FD-56EEEE914340}"/>
              </a:ext>
            </a:extLst>
          </p:cNvPr>
          <p:cNvSpPr>
            <a:spLocks noGrp="1"/>
          </p:cNvSpPr>
          <p:nvPr>
            <p:ph type="body" idx="10"/>
          </p:nvPr>
        </p:nvSpPr>
        <p:spPr/>
        <p:txBody>
          <a:bodyPr/>
          <a:lstStyle/>
          <a:p>
            <a:r>
              <a:rPr lang="en-US" dirty="0">
                <a:solidFill>
                  <a:schemeClr val="tx2"/>
                </a:solidFill>
              </a:rPr>
              <a:t>Results of </a:t>
            </a:r>
            <a:r>
              <a:rPr lang="en-US" dirty="0" err="1">
                <a:solidFill>
                  <a:schemeClr val="tx2"/>
                </a:solidFill>
              </a:rPr>
              <a:t>cross_validation</a:t>
            </a:r>
            <a:r>
              <a:rPr lang="en-US" dirty="0">
                <a:solidFill>
                  <a:schemeClr val="tx2"/>
                </a:solidFill>
              </a:rPr>
              <a:t> score on the top three performing models</a:t>
            </a:r>
          </a:p>
        </p:txBody>
      </p:sp>
      <p:pic>
        <p:nvPicPr>
          <p:cNvPr id="6" name="Picture 5" descr="Text&#10;&#10;Description automatically generated">
            <a:extLst>
              <a:ext uri="{FF2B5EF4-FFF2-40B4-BE49-F238E27FC236}">
                <a16:creationId xmlns:a16="http://schemas.microsoft.com/office/drawing/2014/main" id="{689A9628-D4C8-AD7B-EDD5-D750391DC54D}"/>
              </a:ext>
            </a:extLst>
          </p:cNvPr>
          <p:cNvPicPr>
            <a:picLocks noChangeAspect="1"/>
          </p:cNvPicPr>
          <p:nvPr/>
        </p:nvPicPr>
        <p:blipFill>
          <a:blip r:embed="rId2"/>
          <a:stretch>
            <a:fillRect/>
          </a:stretch>
        </p:blipFill>
        <p:spPr>
          <a:xfrm>
            <a:off x="972660" y="3428999"/>
            <a:ext cx="10305802" cy="1444451"/>
          </a:xfrm>
          <a:prstGeom prst="rect">
            <a:avLst/>
          </a:prstGeom>
        </p:spPr>
      </p:pic>
    </p:spTree>
    <p:extLst>
      <p:ext uri="{BB962C8B-B14F-4D97-AF65-F5344CB8AC3E}">
        <p14:creationId xmlns:p14="http://schemas.microsoft.com/office/powerpoint/2010/main" val="1133016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841C3-5023-008F-B05C-5FCCD8EBC983}"/>
              </a:ext>
            </a:extLst>
          </p:cNvPr>
          <p:cNvSpPr>
            <a:spLocks noGrp="1"/>
          </p:cNvSpPr>
          <p:nvPr>
            <p:ph type="title"/>
          </p:nvPr>
        </p:nvSpPr>
        <p:spPr/>
        <p:txBody>
          <a:bodyPr/>
          <a:lstStyle/>
          <a:p>
            <a:r>
              <a:rPr lang="en-US" dirty="0"/>
              <a:t>Training Validation Scores</a:t>
            </a:r>
          </a:p>
        </p:txBody>
      </p:sp>
      <p:pic>
        <p:nvPicPr>
          <p:cNvPr id="6" name="Picture 5" descr="Text&#10;&#10;Description automatically generated">
            <a:extLst>
              <a:ext uri="{FF2B5EF4-FFF2-40B4-BE49-F238E27FC236}">
                <a16:creationId xmlns:a16="http://schemas.microsoft.com/office/drawing/2014/main" id="{A60720BB-D887-DB60-621E-C9D0F1C1B32D}"/>
              </a:ext>
            </a:extLst>
          </p:cNvPr>
          <p:cNvPicPr>
            <a:picLocks noChangeAspect="1"/>
          </p:cNvPicPr>
          <p:nvPr/>
        </p:nvPicPr>
        <p:blipFill>
          <a:blip r:embed="rId2"/>
          <a:stretch>
            <a:fillRect/>
          </a:stretch>
        </p:blipFill>
        <p:spPr>
          <a:xfrm>
            <a:off x="3183748" y="2099623"/>
            <a:ext cx="5382376" cy="3924848"/>
          </a:xfrm>
          <a:prstGeom prst="rect">
            <a:avLst/>
          </a:prstGeom>
        </p:spPr>
      </p:pic>
    </p:spTree>
    <p:extLst>
      <p:ext uri="{BB962C8B-B14F-4D97-AF65-F5344CB8AC3E}">
        <p14:creationId xmlns:p14="http://schemas.microsoft.com/office/powerpoint/2010/main" val="2261819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4EB2A-C637-822D-0A65-7FE9F46080B3}"/>
              </a:ext>
            </a:extLst>
          </p:cNvPr>
          <p:cNvSpPr>
            <a:spLocks noGrp="1"/>
          </p:cNvSpPr>
          <p:nvPr>
            <p:ph type="title"/>
          </p:nvPr>
        </p:nvSpPr>
        <p:spPr/>
        <p:txBody>
          <a:bodyPr/>
          <a:lstStyle/>
          <a:p>
            <a:r>
              <a:rPr lang="en-US" dirty="0"/>
              <a:t>Final Predictions</a:t>
            </a:r>
          </a:p>
        </p:txBody>
      </p:sp>
      <p:sp>
        <p:nvSpPr>
          <p:cNvPr id="3" name="Text Placeholder 2">
            <a:extLst>
              <a:ext uri="{FF2B5EF4-FFF2-40B4-BE49-F238E27FC236}">
                <a16:creationId xmlns:a16="http://schemas.microsoft.com/office/drawing/2014/main" id="{F8DECF72-8BE0-20E7-00DD-2754FC35D217}"/>
              </a:ext>
            </a:extLst>
          </p:cNvPr>
          <p:cNvSpPr>
            <a:spLocks noGrp="1"/>
          </p:cNvSpPr>
          <p:nvPr>
            <p:ph type="body" idx="1"/>
          </p:nvPr>
        </p:nvSpPr>
        <p:spPr/>
        <p:txBody>
          <a:bodyPr/>
          <a:lstStyle/>
          <a:p>
            <a:r>
              <a:rPr lang="pt-BR" dirty="0">
                <a:solidFill>
                  <a:schemeClr val="tx2"/>
                </a:solidFill>
              </a:rPr>
              <a:t>Final Scores:</a:t>
            </a:r>
          </a:p>
          <a:p>
            <a:r>
              <a:rPr lang="pt-BR" dirty="0">
                <a:solidFill>
                  <a:schemeClr val="tx2"/>
                </a:solidFill>
              </a:rPr>
              <a:t>R2 Score: -0.08</a:t>
            </a:r>
          </a:p>
          <a:p>
            <a:r>
              <a:rPr lang="pt-BR" dirty="0">
                <a:solidFill>
                  <a:schemeClr val="tx2"/>
                </a:solidFill>
              </a:rPr>
              <a:t>MSE: 267.41</a:t>
            </a:r>
          </a:p>
          <a:p>
            <a:r>
              <a:rPr lang="pt-BR" dirty="0">
                <a:solidFill>
                  <a:schemeClr val="tx2"/>
                </a:solidFill>
              </a:rPr>
              <a:t>RMSE: 16.35</a:t>
            </a:r>
            <a:endParaRPr lang="en-US" dirty="0">
              <a:solidFill>
                <a:schemeClr val="tx2"/>
              </a:solidFill>
            </a:endParaRPr>
          </a:p>
        </p:txBody>
      </p:sp>
      <p:sp>
        <p:nvSpPr>
          <p:cNvPr id="4" name="Text Placeholder 3">
            <a:extLst>
              <a:ext uri="{FF2B5EF4-FFF2-40B4-BE49-F238E27FC236}">
                <a16:creationId xmlns:a16="http://schemas.microsoft.com/office/drawing/2014/main" id="{5E31A2BD-A4B2-6946-7504-9C7D675E7B36}"/>
              </a:ext>
            </a:extLst>
          </p:cNvPr>
          <p:cNvSpPr>
            <a:spLocks noGrp="1"/>
          </p:cNvSpPr>
          <p:nvPr>
            <p:ph type="body" idx="10"/>
          </p:nvPr>
        </p:nvSpPr>
        <p:spPr/>
        <p:txBody>
          <a:bodyPr>
            <a:normAutofit lnSpcReduction="10000"/>
          </a:bodyPr>
          <a:lstStyle/>
          <a:p>
            <a:r>
              <a:rPr lang="en-US" dirty="0" err="1">
                <a:solidFill>
                  <a:schemeClr val="tx2"/>
                </a:solidFill>
              </a:rPr>
              <a:t>final_predictions</a:t>
            </a:r>
            <a:r>
              <a:rPr lang="en-US" dirty="0">
                <a:solidFill>
                  <a:schemeClr val="tx2"/>
                </a:solidFill>
              </a:rPr>
              <a:t> = </a:t>
            </a:r>
            <a:r>
              <a:rPr lang="en-US" dirty="0" err="1">
                <a:solidFill>
                  <a:schemeClr val="tx2"/>
                </a:solidFill>
              </a:rPr>
              <a:t>best_model.predict</a:t>
            </a:r>
            <a:r>
              <a:rPr lang="en-US" dirty="0">
                <a:solidFill>
                  <a:schemeClr val="tx2"/>
                </a:solidFill>
              </a:rPr>
              <a:t>(</a:t>
            </a:r>
            <a:r>
              <a:rPr lang="en-US" dirty="0" err="1">
                <a:solidFill>
                  <a:schemeClr val="tx2"/>
                </a:solidFill>
              </a:rPr>
              <a:t>x_test</a:t>
            </a:r>
            <a:r>
              <a:rPr lang="en-US" dirty="0">
                <a:solidFill>
                  <a:schemeClr val="tx2"/>
                </a:solidFill>
              </a:rPr>
              <a:t>)</a:t>
            </a:r>
          </a:p>
          <a:p>
            <a:r>
              <a:rPr lang="en-US" dirty="0" err="1">
                <a:solidFill>
                  <a:schemeClr val="tx2"/>
                </a:solidFill>
              </a:rPr>
              <a:t>np.around</a:t>
            </a:r>
            <a:r>
              <a:rPr lang="en-US" dirty="0">
                <a:solidFill>
                  <a:schemeClr val="tx2"/>
                </a:solidFill>
              </a:rPr>
              <a:t>(</a:t>
            </a:r>
            <a:r>
              <a:rPr lang="en-US" dirty="0" err="1">
                <a:solidFill>
                  <a:schemeClr val="tx2"/>
                </a:solidFill>
              </a:rPr>
              <a:t>final_predictions</a:t>
            </a:r>
            <a:r>
              <a:rPr lang="en-US" dirty="0">
                <a:solidFill>
                  <a:schemeClr val="tx2"/>
                </a:solidFill>
              </a:rPr>
              <a:t>[:5], 2)</a:t>
            </a:r>
          </a:p>
          <a:p>
            <a:endParaRPr lang="en-US" dirty="0">
              <a:solidFill>
                <a:schemeClr val="tx2"/>
              </a:solidFill>
            </a:endParaRPr>
          </a:p>
          <a:p>
            <a:r>
              <a:rPr lang="en-US" dirty="0">
                <a:solidFill>
                  <a:schemeClr val="tx2"/>
                </a:solidFill>
              </a:rPr>
              <a:t>array([22.56, 22.56, 22.56, 22.56, 22.56])</a:t>
            </a:r>
          </a:p>
          <a:p>
            <a:endParaRPr lang="en-US" dirty="0">
              <a:solidFill>
                <a:schemeClr val="tx2"/>
              </a:solidFill>
            </a:endParaRPr>
          </a:p>
          <a:p>
            <a:r>
              <a:rPr lang="en-US" dirty="0">
                <a:solidFill>
                  <a:schemeClr val="tx2"/>
                </a:solidFill>
              </a:rPr>
              <a:t># round down</a:t>
            </a:r>
          </a:p>
          <a:p>
            <a:r>
              <a:rPr lang="en-US" dirty="0">
                <a:solidFill>
                  <a:schemeClr val="tx2"/>
                </a:solidFill>
              </a:rPr>
              <a:t>print("Final Price Prediction: ", </a:t>
            </a:r>
            <a:r>
              <a:rPr lang="en-US" dirty="0" err="1">
                <a:solidFill>
                  <a:schemeClr val="tx2"/>
                </a:solidFill>
              </a:rPr>
              <a:t>math.floor</a:t>
            </a:r>
            <a:r>
              <a:rPr lang="en-US" dirty="0">
                <a:solidFill>
                  <a:schemeClr val="tx2"/>
                </a:solidFill>
              </a:rPr>
              <a:t>(</a:t>
            </a:r>
            <a:r>
              <a:rPr lang="en-US" dirty="0" err="1">
                <a:solidFill>
                  <a:schemeClr val="tx2"/>
                </a:solidFill>
              </a:rPr>
              <a:t>np.mean</a:t>
            </a:r>
            <a:r>
              <a:rPr lang="en-US" dirty="0">
                <a:solidFill>
                  <a:schemeClr val="tx2"/>
                </a:solidFill>
              </a:rPr>
              <a:t>(</a:t>
            </a:r>
            <a:r>
              <a:rPr lang="en-US" dirty="0" err="1">
                <a:solidFill>
                  <a:schemeClr val="tx2"/>
                </a:solidFill>
              </a:rPr>
              <a:t>final_predictions</a:t>
            </a:r>
            <a:r>
              <a:rPr lang="en-US" dirty="0">
                <a:solidFill>
                  <a:schemeClr val="tx2"/>
                </a:solidFill>
              </a:rPr>
              <a:t>)))</a:t>
            </a:r>
          </a:p>
          <a:p>
            <a:r>
              <a:rPr lang="en-US" dirty="0">
                <a:solidFill>
                  <a:schemeClr val="tx2"/>
                </a:solidFill>
              </a:rPr>
              <a:t>Final Price Prediction:  22</a:t>
            </a:r>
          </a:p>
        </p:txBody>
      </p:sp>
    </p:spTree>
    <p:extLst>
      <p:ext uri="{BB962C8B-B14F-4D97-AF65-F5344CB8AC3E}">
        <p14:creationId xmlns:p14="http://schemas.microsoft.com/office/powerpoint/2010/main" val="231588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39169-4C3E-4A48-8916-798010E1EE3D}"/>
              </a:ext>
            </a:extLst>
          </p:cNvPr>
          <p:cNvSpPr>
            <a:spLocks noGrp="1"/>
          </p:cNvSpPr>
          <p:nvPr>
            <p:ph type="title"/>
          </p:nvPr>
        </p:nvSpPr>
        <p:spPr/>
        <p:txBody>
          <a:bodyPr/>
          <a:lstStyle/>
          <a:p>
            <a:r>
              <a:rPr lang="en-US" dirty="0">
                <a:latin typeface="Verdana" panose="020B0604030504040204" pitchFamily="34" charset="0"/>
                <a:ea typeface="Verdana" panose="020B0604030504040204" pitchFamily="34" charset="0"/>
              </a:rPr>
              <a:t>Conclusion</a:t>
            </a:r>
          </a:p>
        </p:txBody>
      </p:sp>
      <p:sp>
        <p:nvSpPr>
          <p:cNvPr id="3" name="Content Placeholder 2">
            <a:extLst>
              <a:ext uri="{FF2B5EF4-FFF2-40B4-BE49-F238E27FC236}">
                <a16:creationId xmlns:a16="http://schemas.microsoft.com/office/drawing/2014/main" id="{81D24625-9C60-7C41-B88A-6C1F51A05DE2}"/>
              </a:ext>
            </a:extLst>
          </p:cNvPr>
          <p:cNvSpPr>
            <a:spLocks noGrp="1"/>
          </p:cNvSpPr>
          <p:nvPr>
            <p:ph idx="1"/>
          </p:nvPr>
        </p:nvSpPr>
        <p:spPr>
          <a:xfrm>
            <a:off x="4149306" y="2050477"/>
            <a:ext cx="6833715" cy="2891984"/>
          </a:xfrm>
        </p:spPr>
        <p:txBody>
          <a:bodyPr/>
          <a:lstStyle/>
          <a:p>
            <a:pPr marL="0" indent="0">
              <a:buNone/>
            </a:pPr>
            <a:r>
              <a:rPr lang="en-US" dirty="0">
                <a:solidFill>
                  <a:schemeClr val="tx2"/>
                </a:solidFill>
                <a:latin typeface="Verdana" panose="020B0604030504040204" pitchFamily="34" charset="0"/>
                <a:ea typeface="Verdana" panose="020B0604030504040204" pitchFamily="34" charset="0"/>
              </a:rPr>
              <a:t>Indie game developer Liquid Courage Studios should price their game for $22.00 on Steam.</a:t>
            </a:r>
          </a:p>
        </p:txBody>
      </p:sp>
    </p:spTree>
    <p:extLst>
      <p:ext uri="{BB962C8B-B14F-4D97-AF65-F5344CB8AC3E}">
        <p14:creationId xmlns:p14="http://schemas.microsoft.com/office/powerpoint/2010/main" val="1134512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EC3E6-3DFE-31DD-4F98-F9BB2DA8AB7E}"/>
              </a:ext>
            </a:extLst>
          </p:cNvPr>
          <p:cNvSpPr>
            <a:spLocks noGrp="1"/>
          </p:cNvSpPr>
          <p:nvPr>
            <p:ph type="title"/>
          </p:nvPr>
        </p:nvSpPr>
        <p:spPr/>
        <p:txBody>
          <a:bodyPr/>
          <a:lstStyle/>
          <a:p>
            <a:r>
              <a:rPr lang="en-US" dirty="0">
                <a:latin typeface="Verdana" panose="020B0604030504040204" pitchFamily="34" charset="0"/>
                <a:ea typeface="Verdana" panose="020B0604030504040204" pitchFamily="34" charset="0"/>
              </a:rPr>
              <a:t>Future Improvements</a:t>
            </a:r>
          </a:p>
        </p:txBody>
      </p:sp>
      <p:sp>
        <p:nvSpPr>
          <p:cNvPr id="3" name="Content Placeholder 2">
            <a:extLst>
              <a:ext uri="{FF2B5EF4-FFF2-40B4-BE49-F238E27FC236}">
                <a16:creationId xmlns:a16="http://schemas.microsoft.com/office/drawing/2014/main" id="{5E930BC9-E493-DE0B-F59D-545DC6332590}"/>
              </a:ext>
            </a:extLst>
          </p:cNvPr>
          <p:cNvSpPr>
            <a:spLocks noGrp="1"/>
          </p:cNvSpPr>
          <p:nvPr>
            <p:ph idx="1"/>
          </p:nvPr>
        </p:nvSpPr>
        <p:spPr>
          <a:xfrm>
            <a:off x="4149306" y="2050477"/>
            <a:ext cx="6833715" cy="3878050"/>
          </a:xfrm>
        </p:spPr>
        <p:txBody>
          <a:bodyPr/>
          <a:lstStyle/>
          <a:p>
            <a:r>
              <a:rPr lang="en-US" dirty="0">
                <a:solidFill>
                  <a:schemeClr val="tx2"/>
                </a:solidFill>
                <a:latin typeface="Verdana" panose="020B0604030504040204" pitchFamily="34" charset="0"/>
                <a:ea typeface="Verdana" panose="020B0604030504040204" pitchFamily="34" charset="0"/>
              </a:rPr>
              <a:t>It would have been nice to incorporate the categorical text data into the model building.</a:t>
            </a:r>
          </a:p>
          <a:p>
            <a:r>
              <a:rPr lang="en-US" dirty="0">
                <a:solidFill>
                  <a:schemeClr val="tx2"/>
                </a:solidFill>
                <a:latin typeface="Verdana" panose="020B0604030504040204" pitchFamily="34" charset="0"/>
                <a:ea typeface="Verdana" panose="020B0604030504040204" pitchFamily="34" charset="0"/>
              </a:rPr>
              <a:t>Future questions to ask </a:t>
            </a:r>
          </a:p>
          <a:p>
            <a:pPr lvl="1"/>
            <a:r>
              <a:rPr lang="en-US" sz="2800">
                <a:solidFill>
                  <a:schemeClr val="tx2"/>
                </a:solidFill>
                <a:latin typeface="Verdana" panose="020B0604030504040204" pitchFamily="34" charset="0"/>
                <a:ea typeface="Verdana" panose="020B0604030504040204" pitchFamily="34" charset="0"/>
              </a:rPr>
              <a:t>What </a:t>
            </a:r>
            <a:r>
              <a:rPr lang="en-US" sz="2800" dirty="0">
                <a:solidFill>
                  <a:schemeClr val="tx2"/>
                </a:solidFill>
                <a:latin typeface="Verdana" panose="020B0604030504040204" pitchFamily="34" charset="0"/>
                <a:ea typeface="Verdana" panose="020B0604030504040204" pitchFamily="34" charset="0"/>
              </a:rPr>
              <a:t>categorical games are popular right now? </a:t>
            </a:r>
          </a:p>
          <a:p>
            <a:pPr lvl="1"/>
            <a:r>
              <a:rPr lang="en-US" sz="2800" dirty="0">
                <a:solidFill>
                  <a:schemeClr val="tx2"/>
                </a:solidFill>
                <a:latin typeface="Verdana" panose="020B0604030504040204" pitchFamily="34" charset="0"/>
                <a:ea typeface="Verdana" panose="020B0604030504040204" pitchFamily="34" charset="0"/>
              </a:rPr>
              <a:t>Which titles had the most estimated game sales?</a:t>
            </a:r>
          </a:p>
          <a:p>
            <a:endParaRPr lang="en-US" dirty="0">
              <a:solidFill>
                <a:schemeClr val="tx2"/>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505252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EFB03-CC8A-814D-8761-9017403CE779}"/>
              </a:ext>
            </a:extLst>
          </p:cNvPr>
          <p:cNvSpPr>
            <a:spLocks noGrp="1"/>
          </p:cNvSpPr>
          <p:nvPr>
            <p:ph type="title"/>
          </p:nvPr>
        </p:nvSpPr>
        <p:spPr>
          <a:xfrm>
            <a:off x="4149306" y="589978"/>
            <a:ext cx="6833715" cy="645970"/>
          </a:xfrm>
        </p:spPr>
        <p:txBody>
          <a:bodyPr/>
          <a:lstStyle/>
          <a:p>
            <a:r>
              <a:rPr lang="en-US" dirty="0"/>
              <a:t>Research Question</a:t>
            </a:r>
          </a:p>
        </p:txBody>
      </p:sp>
      <p:sp>
        <p:nvSpPr>
          <p:cNvPr id="3" name="Content Placeholder 2">
            <a:extLst>
              <a:ext uri="{FF2B5EF4-FFF2-40B4-BE49-F238E27FC236}">
                <a16:creationId xmlns:a16="http://schemas.microsoft.com/office/drawing/2014/main" id="{7FC01864-CAAF-2A47-B7A1-3AD1ADECB22C}"/>
              </a:ext>
            </a:extLst>
          </p:cNvPr>
          <p:cNvSpPr>
            <a:spLocks noGrp="1"/>
          </p:cNvSpPr>
          <p:nvPr>
            <p:ph idx="1"/>
          </p:nvPr>
        </p:nvSpPr>
        <p:spPr>
          <a:xfrm>
            <a:off x="4149306" y="1404507"/>
            <a:ext cx="6833715" cy="2139686"/>
          </a:xfrm>
        </p:spPr>
        <p:txBody>
          <a:bodyPr/>
          <a:lstStyle/>
          <a:p>
            <a:pPr marL="0" indent="0">
              <a:buNone/>
            </a:pPr>
            <a:r>
              <a:rPr lang="en-US" b="0" dirty="0">
                <a:solidFill>
                  <a:schemeClr val="tx2"/>
                </a:solidFill>
                <a:effectLst/>
                <a:latin typeface="Verdana" panose="020B0604030504040204" pitchFamily="34" charset="0"/>
                <a:ea typeface="Verdana" panose="020B0604030504040204" pitchFamily="34" charset="0"/>
              </a:rPr>
              <a:t>Indie game developer Liquid Courage Studios wants to publish a new game called Ace Vendetta and wants to know how much to sell their game for on Steam? </a:t>
            </a:r>
          </a:p>
          <a:p>
            <a:endParaRPr lang="en-US" dirty="0"/>
          </a:p>
        </p:txBody>
      </p:sp>
      <p:sp>
        <p:nvSpPr>
          <p:cNvPr id="4" name="Title 1">
            <a:extLst>
              <a:ext uri="{FF2B5EF4-FFF2-40B4-BE49-F238E27FC236}">
                <a16:creationId xmlns:a16="http://schemas.microsoft.com/office/drawing/2014/main" id="{AD47D142-FD1A-A932-EB30-7B5143763B45}"/>
              </a:ext>
            </a:extLst>
          </p:cNvPr>
          <p:cNvSpPr txBox="1">
            <a:spLocks/>
          </p:cNvSpPr>
          <p:nvPr/>
        </p:nvSpPr>
        <p:spPr>
          <a:xfrm>
            <a:off x="4149305" y="3544193"/>
            <a:ext cx="6833715" cy="6459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rgbClr val="85152D"/>
                </a:solidFill>
                <a:latin typeface="Futura Md BT" panose="020B0602020204020303"/>
                <a:ea typeface="+mj-ea"/>
                <a:cs typeface="+mj-cs"/>
              </a:defRPr>
            </a:lvl1pPr>
          </a:lstStyle>
          <a:p>
            <a:r>
              <a:rPr lang="en-US" dirty="0"/>
              <a:t>Purpose of Analysis</a:t>
            </a:r>
          </a:p>
        </p:txBody>
      </p:sp>
      <p:sp>
        <p:nvSpPr>
          <p:cNvPr id="5" name="Content Placeholder 2">
            <a:extLst>
              <a:ext uri="{FF2B5EF4-FFF2-40B4-BE49-F238E27FC236}">
                <a16:creationId xmlns:a16="http://schemas.microsoft.com/office/drawing/2014/main" id="{4EC75D31-FD91-EAAD-DEB1-B5D5E6ACDB7D}"/>
              </a:ext>
            </a:extLst>
          </p:cNvPr>
          <p:cNvSpPr txBox="1">
            <a:spLocks/>
          </p:cNvSpPr>
          <p:nvPr/>
        </p:nvSpPr>
        <p:spPr>
          <a:xfrm>
            <a:off x="4149304" y="4229769"/>
            <a:ext cx="6833715" cy="21396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utura Md BT" panose="020B0602020204020303"/>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utura Md BT" panose="020B0602020204020303"/>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utura Md BT" panose="020B0602020204020303"/>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Md BT" panose="020B0602020204020303"/>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Md BT" panose="020B0602020204020303"/>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Content Placeholder 2">
            <a:extLst>
              <a:ext uri="{FF2B5EF4-FFF2-40B4-BE49-F238E27FC236}">
                <a16:creationId xmlns:a16="http://schemas.microsoft.com/office/drawing/2014/main" id="{4D458609-E07E-BE92-2E66-2F1D07ED64BA}"/>
              </a:ext>
            </a:extLst>
          </p:cNvPr>
          <p:cNvSpPr txBox="1">
            <a:spLocks/>
          </p:cNvSpPr>
          <p:nvPr/>
        </p:nvSpPr>
        <p:spPr>
          <a:xfrm>
            <a:off x="4149306" y="4157281"/>
            <a:ext cx="6833715" cy="18214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utura Md BT" panose="020B0602020204020303"/>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utura Md BT" panose="020B0602020204020303"/>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utura Md BT" panose="020B0602020204020303"/>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Md BT" panose="020B0602020204020303"/>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Md BT" panose="020B0602020204020303"/>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2"/>
                </a:solidFill>
                <a:effectLst/>
                <a:latin typeface="Verdana" panose="020B0604030504040204" pitchFamily="34" charset="0"/>
                <a:ea typeface="Verdana" panose="020B0604030504040204" pitchFamily="34" charset="0"/>
                <a:cs typeface="Times New Roman" panose="02020603050405020304" pitchFamily="18" charset="0"/>
              </a:rPr>
              <a:t>Adding a structural decision based on data analysis of similar cases helps game developers improve </a:t>
            </a:r>
            <a:r>
              <a:rPr lang="en-US">
                <a:solidFill>
                  <a:schemeClr val="tx2"/>
                </a:solidFill>
                <a:effectLst/>
                <a:latin typeface="Verdana" panose="020B0604030504040204" pitchFamily="34" charset="0"/>
                <a:ea typeface="Verdana" panose="020B0604030504040204" pitchFamily="34" charset="0"/>
                <a:cs typeface="Times New Roman" panose="02020603050405020304" pitchFamily="18" charset="0"/>
              </a:rPr>
              <a:t>sales strategies.</a:t>
            </a:r>
            <a:endParaRPr lang="en-US" dirty="0">
              <a:solidFill>
                <a:schemeClr val="tx2"/>
              </a:solidFill>
              <a:effectLst/>
              <a:latin typeface="Verdana" panose="020B0604030504040204" pitchFamily="34" charset="0"/>
              <a:ea typeface="Verdana" panose="020B0604030504040204" pitchFamily="34" charset="0"/>
              <a:cs typeface="Times New Roman" panose="02020603050405020304" pitchFamily="18" charset="0"/>
            </a:endParaRP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065694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7210-F469-734F-93FB-24E14DA88CD3}"/>
              </a:ext>
            </a:extLst>
          </p:cNvPr>
          <p:cNvSpPr>
            <a:spLocks noGrp="1"/>
          </p:cNvSpPr>
          <p:nvPr>
            <p:ph type="title"/>
          </p:nvPr>
        </p:nvSpPr>
        <p:spPr/>
        <p:txBody>
          <a:bodyPr>
            <a:normAutofit fontScale="90000"/>
          </a:bodyPr>
          <a:lstStyle/>
          <a:p>
            <a:r>
              <a:rPr lang="en-US" dirty="0"/>
              <a:t>Description of Dataset &amp; Source</a:t>
            </a:r>
          </a:p>
        </p:txBody>
      </p:sp>
      <p:sp>
        <p:nvSpPr>
          <p:cNvPr id="3" name="Text Placeholder 2">
            <a:extLst>
              <a:ext uri="{FF2B5EF4-FFF2-40B4-BE49-F238E27FC236}">
                <a16:creationId xmlns:a16="http://schemas.microsoft.com/office/drawing/2014/main" id="{5A28A840-6E00-CB42-929F-47504AC07C21}"/>
              </a:ext>
            </a:extLst>
          </p:cNvPr>
          <p:cNvSpPr>
            <a:spLocks noGrp="1"/>
          </p:cNvSpPr>
          <p:nvPr>
            <p:ph type="body" idx="1"/>
          </p:nvPr>
        </p:nvSpPr>
        <p:spPr>
          <a:xfrm>
            <a:off x="452177" y="1989574"/>
            <a:ext cx="10895274" cy="4487584"/>
          </a:xfrm>
        </p:spPr>
        <p:txBody>
          <a:bodyPr>
            <a:normAutofit fontScale="92500" lnSpcReduction="20000"/>
          </a:bodyPr>
          <a:lstStyle/>
          <a:p>
            <a:r>
              <a:rPr lang="en-US" dirty="0">
                <a:solidFill>
                  <a:schemeClr val="tx2"/>
                </a:solidFill>
                <a:ea typeface="Verdana" panose="020B0604030504040204" pitchFamily="34" charset="0"/>
              </a:rPr>
              <a:t>The dataset comes from Kaggle </a:t>
            </a:r>
            <a:r>
              <a:rPr lang="en-US" dirty="0">
                <a:ea typeface="Verdana" panose="020B0604030504040204" pitchFamily="34" charset="0"/>
                <a:hlinkClick r:id="rId2"/>
              </a:rPr>
              <a:t>https://www.kaggle.com/datasets/deepann/80000-steam-games-dataset</a:t>
            </a:r>
            <a:r>
              <a:rPr lang="en-US" dirty="0">
                <a:ea typeface="Verdana" panose="020B0604030504040204" pitchFamily="34" charset="0"/>
              </a:rPr>
              <a:t> </a:t>
            </a:r>
          </a:p>
          <a:p>
            <a:endParaRPr lang="en-US" dirty="0"/>
          </a:p>
          <a:p>
            <a:r>
              <a:rPr lang="en-US" dirty="0">
                <a:solidFill>
                  <a:schemeClr val="tx2"/>
                </a:solidFill>
                <a:ea typeface="Verdana" panose="020B0604030504040204" pitchFamily="34" charset="0"/>
              </a:rPr>
              <a:t>The dataset contains 81048 rows and 12 columns. With a mixture of numerical and categorical data including price, name, tagged categories, genre, date of game published, and number of reviews. </a:t>
            </a:r>
          </a:p>
          <a:p>
            <a:endParaRPr lang="en-US" dirty="0"/>
          </a:p>
          <a:p>
            <a:pPr>
              <a:lnSpc>
                <a:spcPct val="120000"/>
              </a:lnSpc>
            </a:pPr>
            <a:r>
              <a:rPr lang="en-US" b="0" dirty="0">
                <a:solidFill>
                  <a:schemeClr val="tx2"/>
                </a:solidFill>
                <a:effectLst/>
                <a:ea typeface="Verdana" panose="020B0604030504040204" pitchFamily="34" charset="0"/>
              </a:rPr>
              <a:t>One very important aspect to keep in mind is the time and price that this data was collected which was two years ago. The metrics and analysis we will perform are from data collected two years ago and will be different that what maybe be currently presented in Steam today. Games could have been removed, sales could have been happening that are no longer available, or the game could be free now. </a:t>
            </a:r>
          </a:p>
          <a:p>
            <a:endParaRPr lang="en-US" dirty="0"/>
          </a:p>
        </p:txBody>
      </p:sp>
    </p:spTree>
    <p:extLst>
      <p:ext uri="{BB962C8B-B14F-4D97-AF65-F5344CB8AC3E}">
        <p14:creationId xmlns:p14="http://schemas.microsoft.com/office/powerpoint/2010/main" val="106627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CFA61C-A3A5-6C49-8B97-554C0781BA39}"/>
              </a:ext>
            </a:extLst>
          </p:cNvPr>
          <p:cNvSpPr>
            <a:spLocks noGrp="1"/>
          </p:cNvSpPr>
          <p:nvPr>
            <p:ph type="body" idx="1"/>
          </p:nvPr>
        </p:nvSpPr>
        <p:spPr>
          <a:xfrm>
            <a:off x="711929" y="2070938"/>
            <a:ext cx="10702998" cy="3656622"/>
          </a:xfrm>
        </p:spPr>
        <p:txBody>
          <a:bodyPr/>
          <a:lstStyle/>
          <a:p>
            <a:r>
              <a:rPr lang="en-US" b="1" dirty="0">
                <a:solidFill>
                  <a:schemeClr val="tx2"/>
                </a:solidFill>
                <a:effectLst/>
                <a:ea typeface="Verdana" panose="020B0604030504040204" pitchFamily="34" charset="0"/>
              </a:rPr>
              <a:t>Steam</a:t>
            </a:r>
            <a:r>
              <a:rPr lang="en-US" b="0" dirty="0">
                <a:solidFill>
                  <a:schemeClr val="tx2"/>
                </a:solidFill>
                <a:effectLst/>
                <a:ea typeface="Verdana" panose="020B0604030504040204" pitchFamily="34" charset="0"/>
              </a:rPr>
              <a:t> is a widely popular video game distribution platform. Currently there are over 50,000 different games available for purchase. It was launched as a software client in September 2003 as a way for Valve to provide automatic updates for their games and expanded to distributing and offering third-party game publishers' titles in late 2005. Steam unit sales data is not publicly available, but we can use the number of reviews as an estimated guess of how many units were sold.</a:t>
            </a:r>
          </a:p>
        </p:txBody>
      </p:sp>
      <p:sp>
        <p:nvSpPr>
          <p:cNvPr id="4" name="Title 3">
            <a:extLst>
              <a:ext uri="{FF2B5EF4-FFF2-40B4-BE49-F238E27FC236}">
                <a16:creationId xmlns:a16="http://schemas.microsoft.com/office/drawing/2014/main" id="{D5C31181-9F71-124A-A616-B52278965590}"/>
              </a:ext>
            </a:extLst>
          </p:cNvPr>
          <p:cNvSpPr>
            <a:spLocks noGrp="1"/>
          </p:cNvSpPr>
          <p:nvPr>
            <p:ph type="title"/>
          </p:nvPr>
        </p:nvSpPr>
        <p:spPr/>
        <p:txBody>
          <a:bodyPr>
            <a:normAutofit fontScale="90000"/>
          </a:bodyPr>
          <a:lstStyle/>
          <a:p>
            <a:r>
              <a:rPr lang="en-US" dirty="0"/>
              <a:t>What is Steam?</a:t>
            </a:r>
          </a:p>
        </p:txBody>
      </p:sp>
      <p:sp>
        <p:nvSpPr>
          <p:cNvPr id="5" name="Text Placeholder 4">
            <a:extLst>
              <a:ext uri="{FF2B5EF4-FFF2-40B4-BE49-F238E27FC236}">
                <a16:creationId xmlns:a16="http://schemas.microsoft.com/office/drawing/2014/main" id="{71F61833-26BF-DD42-B0D6-1248ED05A257}"/>
              </a:ext>
            </a:extLst>
          </p:cNvPr>
          <p:cNvSpPr>
            <a:spLocks noGrp="1"/>
          </p:cNvSpPr>
          <p:nvPr>
            <p:ph type="body" idx="11"/>
          </p:nvPr>
        </p:nvSpPr>
        <p:spPr/>
        <p:txBody>
          <a:bodyPr/>
          <a:lstStyle/>
          <a:p>
            <a:r>
              <a:rPr lang="en-US" dirty="0">
                <a:solidFill>
                  <a:schemeClr val="tx2"/>
                </a:solidFill>
                <a:hlinkClick r:id="rId2">
                  <a:extLst>
                    <a:ext uri="{A12FA001-AC4F-418D-AE19-62706E023703}">
                      <ahyp:hlinkClr xmlns:ahyp="http://schemas.microsoft.com/office/drawing/2018/hyperlinkcolor" val="tx"/>
                    </a:ext>
                  </a:extLst>
                </a:hlinkClick>
              </a:rPr>
              <a:t>https://store.steampowered.com/about/</a:t>
            </a:r>
            <a:r>
              <a:rPr lang="en-US" dirty="0">
                <a:solidFill>
                  <a:schemeClr val="tx2"/>
                </a:solidFill>
              </a:rPr>
              <a:t> </a:t>
            </a:r>
          </a:p>
        </p:txBody>
      </p:sp>
    </p:spTree>
    <p:extLst>
      <p:ext uri="{BB962C8B-B14F-4D97-AF65-F5344CB8AC3E}">
        <p14:creationId xmlns:p14="http://schemas.microsoft.com/office/powerpoint/2010/main" val="1542365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34923D-2A2B-B7F4-6203-7074F3EF7DB8}"/>
              </a:ext>
            </a:extLst>
          </p:cNvPr>
          <p:cNvSpPr>
            <a:spLocks noGrp="1"/>
          </p:cNvSpPr>
          <p:nvPr>
            <p:ph type="body" idx="1"/>
          </p:nvPr>
        </p:nvSpPr>
        <p:spPr>
          <a:xfrm>
            <a:off x="711929" y="2070938"/>
            <a:ext cx="9125407" cy="4079696"/>
          </a:xfrm>
        </p:spPr>
        <p:txBody>
          <a:bodyPr>
            <a:normAutofit/>
          </a:bodyPr>
          <a:lstStyle/>
          <a:p>
            <a:r>
              <a:rPr lang="en-US" b="0" dirty="0">
                <a:solidFill>
                  <a:schemeClr val="tx2"/>
                </a:solidFill>
                <a:effectLst/>
                <a:ea typeface="Verdana" panose="020B0604030504040204" pitchFamily="34" charset="0"/>
              </a:rPr>
              <a:t>Steam sales data is not publicly available, but we can use the number of reviews as a good estimate for units sold this is called the </a:t>
            </a:r>
            <a:r>
              <a:rPr lang="en-US" b="0" dirty="0" err="1">
                <a:solidFill>
                  <a:schemeClr val="tx2"/>
                </a:solidFill>
                <a:effectLst/>
                <a:ea typeface="Verdana" panose="020B0604030504040204" pitchFamily="34" charset="0"/>
              </a:rPr>
              <a:t>Boxleiter</a:t>
            </a:r>
            <a:r>
              <a:rPr lang="en-US" b="0" dirty="0">
                <a:solidFill>
                  <a:schemeClr val="tx2"/>
                </a:solidFill>
                <a:effectLst/>
                <a:ea typeface="Verdana" panose="020B0604030504040204" pitchFamily="34" charset="0"/>
              </a:rPr>
              <a:t> or New </a:t>
            </a:r>
            <a:r>
              <a:rPr lang="en-US" b="0" dirty="0" err="1">
                <a:solidFill>
                  <a:schemeClr val="tx2"/>
                </a:solidFill>
                <a:effectLst/>
                <a:ea typeface="Verdana" panose="020B0604030504040204" pitchFamily="34" charset="0"/>
              </a:rPr>
              <a:t>Boxleiter</a:t>
            </a:r>
            <a:r>
              <a:rPr lang="en-US" b="0" dirty="0">
                <a:solidFill>
                  <a:schemeClr val="tx2"/>
                </a:solidFill>
                <a:effectLst/>
                <a:ea typeface="Verdana" panose="020B0604030504040204" pitchFamily="34" charset="0"/>
              </a:rPr>
              <a:t> number method, estimating the number of Steam game unit sold based on the number of reviews they got.</a:t>
            </a:r>
          </a:p>
          <a:p>
            <a:endParaRPr lang="en-US" dirty="0"/>
          </a:p>
          <a:p>
            <a:r>
              <a:rPr lang="en-US" b="0" dirty="0">
                <a:solidFill>
                  <a:schemeClr val="tx2"/>
                </a:solidFill>
                <a:effectLst/>
                <a:ea typeface="Verdana" panose="020B0604030504040204" pitchFamily="34" charset="0"/>
                <a:hlinkClick r:id="rId2"/>
              </a:rPr>
              <a:t>https://vginsights.com/insights/article/how-to-estimate-steam-video-game-sales</a:t>
            </a:r>
            <a:r>
              <a:rPr lang="en-US" b="0" dirty="0">
                <a:solidFill>
                  <a:schemeClr val="tx2"/>
                </a:solidFill>
                <a:effectLst/>
                <a:ea typeface="Verdana" panose="020B0604030504040204" pitchFamily="34" charset="0"/>
              </a:rPr>
              <a:t>  </a:t>
            </a:r>
          </a:p>
          <a:p>
            <a:r>
              <a:rPr lang="en-US" b="0" dirty="0">
                <a:solidFill>
                  <a:schemeClr val="tx2"/>
                </a:solidFill>
                <a:effectLst/>
                <a:ea typeface="Verdana" panose="020B0604030504040204" pitchFamily="34" charset="0"/>
                <a:hlinkClick r:id="rId3"/>
              </a:rPr>
              <a:t>https://newsletter.gamediscover.co/p/how-that-game-sold-on-steam-using</a:t>
            </a:r>
            <a:r>
              <a:rPr lang="en-US" b="0" dirty="0">
                <a:solidFill>
                  <a:schemeClr val="tx2"/>
                </a:solidFill>
                <a:effectLst/>
                <a:ea typeface="Verdana" panose="020B0604030504040204" pitchFamily="34" charset="0"/>
              </a:rPr>
              <a:t> </a:t>
            </a:r>
          </a:p>
          <a:p>
            <a:endParaRPr lang="en-US" dirty="0"/>
          </a:p>
        </p:txBody>
      </p:sp>
      <p:sp>
        <p:nvSpPr>
          <p:cNvPr id="4" name="Title 3">
            <a:extLst>
              <a:ext uri="{FF2B5EF4-FFF2-40B4-BE49-F238E27FC236}">
                <a16:creationId xmlns:a16="http://schemas.microsoft.com/office/drawing/2014/main" id="{C24AED7E-03C0-96CA-E9BB-B109F3CB6955}"/>
              </a:ext>
            </a:extLst>
          </p:cNvPr>
          <p:cNvSpPr>
            <a:spLocks noGrp="1"/>
          </p:cNvSpPr>
          <p:nvPr>
            <p:ph type="title"/>
          </p:nvPr>
        </p:nvSpPr>
        <p:spPr/>
        <p:txBody>
          <a:bodyPr>
            <a:normAutofit fontScale="90000"/>
          </a:bodyPr>
          <a:lstStyle/>
          <a:p>
            <a:r>
              <a:rPr lang="en-US" dirty="0" err="1"/>
              <a:t>Boxleiter</a:t>
            </a:r>
            <a:r>
              <a:rPr lang="en-US" dirty="0"/>
              <a:t> Method </a:t>
            </a:r>
          </a:p>
        </p:txBody>
      </p:sp>
    </p:spTree>
    <p:extLst>
      <p:ext uri="{BB962C8B-B14F-4D97-AF65-F5344CB8AC3E}">
        <p14:creationId xmlns:p14="http://schemas.microsoft.com/office/powerpoint/2010/main" val="1830667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2C08C-C650-D141-8F4D-5C9B8A4C6CF0}"/>
              </a:ext>
            </a:extLst>
          </p:cNvPr>
          <p:cNvSpPr>
            <a:spLocks noGrp="1"/>
          </p:cNvSpPr>
          <p:nvPr>
            <p:ph type="body" idx="1"/>
          </p:nvPr>
        </p:nvSpPr>
        <p:spPr>
          <a:xfrm>
            <a:off x="711929" y="2070937"/>
            <a:ext cx="3783871" cy="4641361"/>
          </a:xfrm>
        </p:spPr>
        <p:txBody>
          <a:bodyPr>
            <a:normAutofit lnSpcReduction="10000"/>
          </a:bodyPr>
          <a:lstStyle/>
          <a:p>
            <a:r>
              <a:rPr lang="en-US" dirty="0">
                <a:solidFill>
                  <a:schemeClr val="tx2"/>
                </a:solidFill>
                <a:ea typeface="Verdana" panose="020B0604030504040204" pitchFamily="34" charset="0"/>
              </a:rPr>
              <a:t>Input</a:t>
            </a:r>
          </a:p>
          <a:p>
            <a:pPr marL="342900" indent="-342900">
              <a:buFont typeface="Arial" panose="020B0604020202020204" pitchFamily="34" charset="0"/>
              <a:buChar char="•"/>
            </a:pPr>
            <a:r>
              <a:rPr lang="en-US" dirty="0">
                <a:solidFill>
                  <a:schemeClr val="tx2"/>
                </a:solidFill>
                <a:ea typeface="Verdana" panose="020B0604030504040204" pitchFamily="34" charset="0"/>
              </a:rPr>
              <a:t>Datetime stamp, developer, publisher, description of game, popular tags, game name, id of game, price of game, number of recent user reviews, total number of all reviews,  predicted number of units sold per video game based on the scaling factor.</a:t>
            </a:r>
          </a:p>
        </p:txBody>
      </p:sp>
      <p:sp>
        <p:nvSpPr>
          <p:cNvPr id="4" name="Title 3">
            <a:extLst>
              <a:ext uri="{FF2B5EF4-FFF2-40B4-BE49-F238E27FC236}">
                <a16:creationId xmlns:a16="http://schemas.microsoft.com/office/drawing/2014/main" id="{98885857-55A3-B84A-9645-0D6CA4FAC082}"/>
              </a:ext>
            </a:extLst>
          </p:cNvPr>
          <p:cNvSpPr>
            <a:spLocks noGrp="1"/>
          </p:cNvSpPr>
          <p:nvPr>
            <p:ph type="title"/>
          </p:nvPr>
        </p:nvSpPr>
        <p:spPr/>
        <p:txBody>
          <a:bodyPr>
            <a:normAutofit fontScale="90000"/>
          </a:bodyPr>
          <a:lstStyle/>
          <a:p>
            <a:r>
              <a:rPr lang="en-US" dirty="0"/>
              <a:t>Description of Input/Output variables</a:t>
            </a:r>
          </a:p>
        </p:txBody>
      </p:sp>
      <p:sp>
        <p:nvSpPr>
          <p:cNvPr id="6" name="Text Placeholder 1">
            <a:extLst>
              <a:ext uri="{FF2B5EF4-FFF2-40B4-BE49-F238E27FC236}">
                <a16:creationId xmlns:a16="http://schemas.microsoft.com/office/drawing/2014/main" id="{EC437202-0751-E117-D48D-90DD33F84A5F}"/>
              </a:ext>
            </a:extLst>
          </p:cNvPr>
          <p:cNvSpPr txBox="1">
            <a:spLocks/>
          </p:cNvSpPr>
          <p:nvPr/>
        </p:nvSpPr>
        <p:spPr>
          <a:xfrm>
            <a:off x="6096000" y="2083639"/>
            <a:ext cx="3783871" cy="407969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Futura Md BT" panose="020B0602020204020303"/>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solidFill>
                  <a:schemeClr val="tx2"/>
                </a:solidFill>
                <a:ea typeface="Verdana" panose="020B0604030504040204" pitchFamily="34" charset="0"/>
              </a:rPr>
              <a:t>Output</a:t>
            </a:r>
          </a:p>
          <a:p>
            <a:pPr marL="342900" indent="-342900">
              <a:buFont typeface="Arial" panose="020B0604020202020204" pitchFamily="34" charset="0"/>
              <a:buChar char="•"/>
            </a:pPr>
            <a:r>
              <a:rPr lang="en-US" dirty="0">
                <a:solidFill>
                  <a:schemeClr val="tx2"/>
                </a:solidFill>
                <a:ea typeface="Verdana" panose="020B0604030504040204" pitchFamily="34" charset="0"/>
              </a:rPr>
              <a:t>The predicted price of a video game on steam</a:t>
            </a:r>
          </a:p>
          <a:p>
            <a:pPr marL="342900" indent="-342900">
              <a:buFont typeface="Arial" panose="020B0604020202020204" pitchFamily="34" charset="0"/>
              <a:buChar char="•"/>
            </a:pPr>
            <a:r>
              <a:rPr lang="en-US" dirty="0">
                <a:solidFill>
                  <a:schemeClr val="tx2"/>
                </a:solidFill>
                <a:ea typeface="Verdana" panose="020B0604030504040204" pitchFamily="34" charset="0"/>
              </a:rPr>
              <a:t>a predicted single discrete value of how much money in USD should the indie game developer sell their video game for on Steam. </a:t>
            </a:r>
          </a:p>
        </p:txBody>
      </p:sp>
    </p:spTree>
    <p:extLst>
      <p:ext uri="{BB962C8B-B14F-4D97-AF65-F5344CB8AC3E}">
        <p14:creationId xmlns:p14="http://schemas.microsoft.com/office/powerpoint/2010/main" val="3065850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043EEA-6C9E-D640-AC6F-0839D574211C}"/>
              </a:ext>
            </a:extLst>
          </p:cNvPr>
          <p:cNvSpPr>
            <a:spLocks noGrp="1"/>
          </p:cNvSpPr>
          <p:nvPr>
            <p:ph type="body" idx="1"/>
          </p:nvPr>
        </p:nvSpPr>
        <p:spPr>
          <a:xfrm>
            <a:off x="7164258" y="1989572"/>
            <a:ext cx="4748342" cy="3989197"/>
          </a:xfrm>
        </p:spPr>
        <p:txBody>
          <a:bodyPr>
            <a:normAutofit/>
          </a:bodyPr>
          <a:lstStyle/>
          <a:p>
            <a:pPr marL="342900" indent="-342900">
              <a:buFont typeface="Arial" panose="020B0604020202020204" pitchFamily="34" charset="0"/>
              <a:buChar char="•"/>
            </a:pPr>
            <a:r>
              <a:rPr lang="en-US" dirty="0">
                <a:solidFill>
                  <a:schemeClr val="tx2"/>
                </a:solidFill>
                <a:ea typeface="Verdana" panose="020B0604030504040204" pitchFamily="34" charset="0"/>
              </a:rPr>
              <a:t>Overwhelmingly Positive(151,281)- 96% of the 151,281 user reviews in the last 30 days are positive.</a:t>
            </a:r>
          </a:p>
          <a:p>
            <a:pPr marL="342900" indent="-342900">
              <a:buFont typeface="Arial" panose="020B0604020202020204" pitchFamily="34" charset="0"/>
              <a:buChar char="•"/>
            </a:pPr>
            <a:r>
              <a:rPr lang="en-US" dirty="0">
                <a:solidFill>
                  <a:schemeClr val="tx2"/>
                </a:solidFill>
                <a:ea typeface="Verdana" panose="020B0604030504040204" pitchFamily="34" charset="0"/>
              </a:rPr>
              <a:t>Overwhelmingly Positive(224,878)- 95% of the 224,878 user reviews for this game are positive.</a:t>
            </a:r>
          </a:p>
          <a:p>
            <a:pPr marL="342900" indent="-342900">
              <a:buFont typeface="Arial" panose="020B0604020202020204" pitchFamily="34" charset="0"/>
              <a:buChar char="•"/>
            </a:pPr>
            <a:r>
              <a:rPr lang="en-US" dirty="0">
                <a:solidFill>
                  <a:schemeClr val="tx2"/>
                </a:solidFill>
                <a:ea typeface="Verdana" panose="020B0604030504040204" pitchFamily="34" charset="0"/>
              </a:rPr>
              <a:t>*used regex for most of this</a:t>
            </a:r>
          </a:p>
        </p:txBody>
      </p:sp>
      <p:sp>
        <p:nvSpPr>
          <p:cNvPr id="3" name="Text Placeholder 2">
            <a:extLst>
              <a:ext uri="{FF2B5EF4-FFF2-40B4-BE49-F238E27FC236}">
                <a16:creationId xmlns:a16="http://schemas.microsoft.com/office/drawing/2014/main" id="{6605EA6C-7F0D-844B-A2FB-53C8999EA361}"/>
              </a:ext>
            </a:extLst>
          </p:cNvPr>
          <p:cNvSpPr>
            <a:spLocks noGrp="1"/>
          </p:cNvSpPr>
          <p:nvPr>
            <p:ph type="body" idx="10"/>
          </p:nvPr>
        </p:nvSpPr>
        <p:spPr/>
        <p:txBody>
          <a:bodyPr>
            <a:normAutofit lnSpcReduction="10000"/>
          </a:bodyPr>
          <a:lstStyle/>
          <a:p>
            <a:pPr marL="342900" indent="-342900">
              <a:buFont typeface="Arial" panose="020B0604020202020204" pitchFamily="34" charset="0"/>
              <a:buChar char="•"/>
            </a:pPr>
            <a:r>
              <a:rPr lang="en-US" dirty="0">
                <a:solidFill>
                  <a:schemeClr val="tx2"/>
                </a:solidFill>
                <a:ea typeface="Verdana" panose="020B0604030504040204" pitchFamily="34" charset="0"/>
              </a:rPr>
              <a:t>Extract </a:t>
            </a:r>
            <a:r>
              <a:rPr lang="en-US" dirty="0" err="1">
                <a:solidFill>
                  <a:schemeClr val="tx2"/>
                </a:solidFill>
                <a:ea typeface="Verdana" panose="020B0604030504040204" pitchFamily="34" charset="0"/>
              </a:rPr>
              <a:t>uuid</a:t>
            </a:r>
            <a:r>
              <a:rPr lang="en-US" dirty="0">
                <a:solidFill>
                  <a:schemeClr val="tx2"/>
                </a:solidFill>
                <a:ea typeface="Verdana" panose="020B0604030504040204" pitchFamily="34" charset="0"/>
              </a:rPr>
              <a:t> from </a:t>
            </a:r>
            <a:r>
              <a:rPr lang="en-US" dirty="0" err="1">
                <a:solidFill>
                  <a:schemeClr val="tx2"/>
                </a:solidFill>
                <a:ea typeface="Verdana" panose="020B0604030504040204" pitchFamily="34" charset="0"/>
              </a:rPr>
              <a:t>url</a:t>
            </a:r>
            <a:r>
              <a:rPr lang="en-US" dirty="0">
                <a:solidFill>
                  <a:schemeClr val="tx2"/>
                </a:solidFill>
                <a:ea typeface="Verdana" panose="020B0604030504040204" pitchFamily="34" charset="0"/>
              </a:rPr>
              <a:t> in link</a:t>
            </a:r>
          </a:p>
          <a:p>
            <a:pPr marL="342900" indent="-342900">
              <a:buFont typeface="Arial" panose="020B0604020202020204" pitchFamily="34" charset="0"/>
              <a:buChar char="•"/>
            </a:pPr>
            <a:r>
              <a:rPr lang="en-US" dirty="0">
                <a:solidFill>
                  <a:schemeClr val="tx2"/>
                </a:solidFill>
                <a:ea typeface="Verdana" panose="020B0604030504040204" pitchFamily="34" charset="0"/>
              </a:rPr>
              <a:t>Extract the number of reviews from both review columns </a:t>
            </a:r>
          </a:p>
          <a:p>
            <a:pPr marL="342900" indent="-342900">
              <a:buFont typeface="Arial" panose="020B0604020202020204" pitchFamily="34" charset="0"/>
              <a:buChar char="•"/>
            </a:pPr>
            <a:r>
              <a:rPr lang="en-US" dirty="0">
                <a:solidFill>
                  <a:schemeClr val="tx2"/>
                </a:solidFill>
                <a:ea typeface="Verdana" panose="020B0604030504040204" pitchFamily="34" charset="0"/>
              </a:rPr>
              <a:t>Extract the price</a:t>
            </a:r>
          </a:p>
          <a:p>
            <a:pPr marL="342900" indent="-342900">
              <a:buFont typeface="Arial" panose="020B0604020202020204" pitchFamily="34" charset="0"/>
              <a:buChar char="•"/>
            </a:pPr>
            <a:r>
              <a:rPr lang="en-US" dirty="0">
                <a:solidFill>
                  <a:schemeClr val="tx2"/>
                </a:solidFill>
                <a:ea typeface="Verdana" panose="020B0604030504040204" pitchFamily="34" charset="0"/>
              </a:rPr>
              <a:t>Clean up datetime stamp</a:t>
            </a:r>
          </a:p>
          <a:p>
            <a:pPr marL="342900" indent="-342900">
              <a:buFont typeface="Arial" panose="020B0604020202020204" pitchFamily="34" charset="0"/>
              <a:buChar char="•"/>
            </a:pPr>
            <a:r>
              <a:rPr lang="en-US" dirty="0">
                <a:hlinkClick r:id="rId3"/>
              </a:rPr>
              <a:t>https://store.steampowered.com/app/945360/Among_Us/?snr=1_7_7_230_150_1</a:t>
            </a:r>
            <a:endParaRPr lang="en-US" dirty="0"/>
          </a:p>
          <a:p>
            <a:pPr marL="342900" indent="-342900">
              <a:buFont typeface="Arial" panose="020B0604020202020204" pitchFamily="34" charset="0"/>
              <a:buChar char="•"/>
            </a:pPr>
            <a:r>
              <a:rPr lang="en-US" dirty="0">
                <a:solidFill>
                  <a:schemeClr val="tx2"/>
                </a:solidFill>
                <a:ea typeface="Verdana" panose="020B0604030504040204" pitchFamily="34" charset="0"/>
              </a:rPr>
              <a:t>Nov 16, 2018 </a:t>
            </a:r>
          </a:p>
          <a:p>
            <a:pPr marL="342900" indent="-342900">
              <a:buFont typeface="Arial" panose="020B0604020202020204" pitchFamily="34" charset="0"/>
              <a:buChar char="•"/>
            </a:pPr>
            <a:r>
              <a:rPr lang="en-US" dirty="0">
                <a:solidFill>
                  <a:schemeClr val="tx2"/>
                </a:solidFill>
                <a:ea typeface="Verdana" panose="020B0604030504040204" pitchFamily="34" charset="0"/>
              </a:rPr>
              <a:t>Buy Among Us$4.99Add to Cart</a:t>
            </a:r>
          </a:p>
          <a:p>
            <a:pPr marL="342900" indent="-342900">
              <a:buFont typeface="Arial" panose="020B0604020202020204" pitchFamily="34" charset="0"/>
              <a:buChar char="•"/>
            </a:pPr>
            <a:endParaRPr lang="en-US" dirty="0"/>
          </a:p>
        </p:txBody>
      </p:sp>
      <p:sp>
        <p:nvSpPr>
          <p:cNvPr id="4" name="Title 3">
            <a:extLst>
              <a:ext uri="{FF2B5EF4-FFF2-40B4-BE49-F238E27FC236}">
                <a16:creationId xmlns:a16="http://schemas.microsoft.com/office/drawing/2014/main" id="{9AD34FDC-870F-1F44-9337-AB3170DCD07C}"/>
              </a:ext>
            </a:extLst>
          </p:cNvPr>
          <p:cNvSpPr>
            <a:spLocks noGrp="1"/>
          </p:cNvSpPr>
          <p:nvPr>
            <p:ph type="title"/>
          </p:nvPr>
        </p:nvSpPr>
        <p:spPr/>
        <p:txBody>
          <a:bodyPr>
            <a:normAutofit fontScale="90000"/>
          </a:bodyPr>
          <a:lstStyle/>
          <a:p>
            <a:r>
              <a:rPr lang="en-US" dirty="0"/>
              <a:t>Data Preprocessing</a:t>
            </a:r>
          </a:p>
        </p:txBody>
      </p:sp>
    </p:spTree>
    <p:extLst>
      <p:ext uri="{BB962C8B-B14F-4D97-AF65-F5344CB8AC3E}">
        <p14:creationId xmlns:p14="http://schemas.microsoft.com/office/powerpoint/2010/main" val="2540176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C8D95-52D6-3241-A734-32083BDDE7AF}"/>
              </a:ext>
            </a:extLst>
          </p:cNvPr>
          <p:cNvSpPr>
            <a:spLocks noGrp="1"/>
          </p:cNvSpPr>
          <p:nvPr>
            <p:ph type="title"/>
          </p:nvPr>
        </p:nvSpPr>
        <p:spPr/>
        <p:txBody>
          <a:bodyPr/>
          <a:lstStyle/>
          <a:p>
            <a:r>
              <a:rPr lang="en-US" dirty="0"/>
              <a:t>EDA/Descriptive Statistics</a:t>
            </a:r>
          </a:p>
        </p:txBody>
      </p:sp>
      <p:sp>
        <p:nvSpPr>
          <p:cNvPr id="3" name="Text Placeholder 2">
            <a:extLst>
              <a:ext uri="{FF2B5EF4-FFF2-40B4-BE49-F238E27FC236}">
                <a16:creationId xmlns:a16="http://schemas.microsoft.com/office/drawing/2014/main" id="{42C7C238-DDC8-1448-908F-6FD33432D210}"/>
              </a:ext>
            </a:extLst>
          </p:cNvPr>
          <p:cNvSpPr>
            <a:spLocks noGrp="1"/>
          </p:cNvSpPr>
          <p:nvPr>
            <p:ph type="body" idx="1"/>
          </p:nvPr>
        </p:nvSpPr>
        <p:spPr/>
        <p:txBody>
          <a:bodyPr/>
          <a:lstStyle/>
          <a:p>
            <a:r>
              <a:rPr lang="en-US" b="0" dirty="0">
                <a:solidFill>
                  <a:schemeClr val="tx2"/>
                </a:solidFill>
                <a:effectLst/>
                <a:ea typeface="Verdana" panose="020B0604030504040204" pitchFamily="34" charset="0"/>
              </a:rPr>
              <a:t>What is the average price of a steam game?</a:t>
            </a:r>
          </a:p>
          <a:p>
            <a:r>
              <a:rPr lang="en-US" b="0" i="0" dirty="0">
                <a:solidFill>
                  <a:schemeClr val="tx2"/>
                </a:solidFill>
                <a:effectLst/>
                <a:ea typeface="Verdana" panose="020B0604030504040204" pitchFamily="34" charset="0"/>
              </a:rPr>
              <a:t>10.99</a:t>
            </a:r>
          </a:p>
          <a:p>
            <a:endParaRPr lang="en-US" dirty="0">
              <a:solidFill>
                <a:schemeClr val="tx2"/>
              </a:solidFill>
              <a:ea typeface="Verdana" panose="020B0604030504040204" pitchFamily="34" charset="0"/>
            </a:endParaRPr>
          </a:p>
          <a:p>
            <a:r>
              <a:rPr lang="en-US" b="0" dirty="0">
                <a:solidFill>
                  <a:schemeClr val="tx2"/>
                </a:solidFill>
                <a:effectLst/>
                <a:ea typeface="Verdana" panose="020B0604030504040204" pitchFamily="34" charset="0"/>
              </a:rPr>
              <a:t>Average price without free to play games?</a:t>
            </a:r>
          </a:p>
          <a:p>
            <a:r>
              <a:rPr lang="en-US" b="0" i="0" dirty="0">
                <a:solidFill>
                  <a:schemeClr val="tx2"/>
                </a:solidFill>
                <a:effectLst/>
                <a:ea typeface="Verdana" panose="020B0604030504040204" pitchFamily="34" charset="0"/>
              </a:rPr>
              <a:t>11.16</a:t>
            </a:r>
          </a:p>
          <a:p>
            <a:endParaRPr lang="en-US" dirty="0">
              <a:solidFill>
                <a:srgbClr val="D4D4D4"/>
              </a:solidFill>
            </a:endParaRPr>
          </a:p>
          <a:p>
            <a:endParaRPr lang="en-US" dirty="0"/>
          </a:p>
        </p:txBody>
      </p:sp>
    </p:spTree>
    <p:extLst>
      <p:ext uri="{BB962C8B-B14F-4D97-AF65-F5344CB8AC3E}">
        <p14:creationId xmlns:p14="http://schemas.microsoft.com/office/powerpoint/2010/main" val="327785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EB2BFA2-271A-1329-6776-DA314A8C5C22}"/>
              </a:ext>
            </a:extLst>
          </p:cNvPr>
          <p:cNvSpPr>
            <a:spLocks noGrp="1"/>
          </p:cNvSpPr>
          <p:nvPr>
            <p:ph type="title"/>
          </p:nvPr>
        </p:nvSpPr>
        <p:spPr>
          <a:xfrm>
            <a:off x="804672" y="1122363"/>
            <a:ext cx="3308130" cy="2387600"/>
          </a:xfrm>
        </p:spPr>
        <p:txBody>
          <a:bodyPr vert="horz" lIns="91440" tIns="45720" rIns="91440" bIns="45720" rtlCol="0" anchor="b">
            <a:normAutofit/>
          </a:bodyPr>
          <a:lstStyle/>
          <a:p>
            <a:r>
              <a:rPr lang="en-US" sz="5400" kern="1200" dirty="0">
                <a:solidFill>
                  <a:srgbClr val="FFFFFF"/>
                </a:solidFill>
                <a:latin typeface="+mj-lt"/>
                <a:ea typeface="+mj-ea"/>
                <a:cs typeface="+mj-cs"/>
              </a:rPr>
              <a:t>Average Yearly Price of Game</a:t>
            </a:r>
          </a:p>
        </p:txBody>
      </p:sp>
      <p:pic>
        <p:nvPicPr>
          <p:cNvPr id="5" name="Picture 4" descr="Chart, bar chart, histogram&#10;&#10;Description automatically generated">
            <a:extLst>
              <a:ext uri="{FF2B5EF4-FFF2-40B4-BE49-F238E27FC236}">
                <a16:creationId xmlns:a16="http://schemas.microsoft.com/office/drawing/2014/main" id="{020567DB-3367-2B7E-4D8B-793245AC13D5}"/>
              </a:ext>
            </a:extLst>
          </p:cNvPr>
          <p:cNvPicPr>
            <a:picLocks noChangeAspect="1"/>
          </p:cNvPicPr>
          <p:nvPr/>
        </p:nvPicPr>
        <p:blipFill>
          <a:blip r:embed="rId2"/>
          <a:stretch>
            <a:fillRect/>
          </a:stretch>
        </p:blipFill>
        <p:spPr>
          <a:xfrm>
            <a:off x="5466708" y="295015"/>
            <a:ext cx="6189379" cy="6065592"/>
          </a:xfrm>
          <a:prstGeom prst="rect">
            <a:avLst/>
          </a:prstGeom>
        </p:spPr>
      </p:pic>
    </p:spTree>
    <p:extLst>
      <p:ext uri="{BB962C8B-B14F-4D97-AF65-F5344CB8AC3E}">
        <p14:creationId xmlns:p14="http://schemas.microsoft.com/office/powerpoint/2010/main" val="1310826062"/>
      </p:ext>
    </p:extLst>
  </p:cSld>
  <p:clrMapOvr>
    <a:masterClrMapping/>
  </p:clrMapOvr>
</p:sld>
</file>

<file path=ppt/theme/theme1.xml><?xml version="1.0" encoding="utf-8"?>
<a:theme xmlns:a="http://schemas.openxmlformats.org/drawingml/2006/main" name="Office Theme">
  <a:themeElements>
    <a:clrScheme name="DU Daniels">
      <a:dk1>
        <a:srgbClr val="58595B"/>
      </a:dk1>
      <a:lt1>
        <a:sysClr val="window" lastClr="FFFFFF"/>
      </a:lt1>
      <a:dk2>
        <a:srgbClr val="000000"/>
      </a:dk2>
      <a:lt2>
        <a:srgbClr val="CCCCCC"/>
      </a:lt2>
      <a:accent1>
        <a:srgbClr val="8B2332"/>
      </a:accent1>
      <a:accent2>
        <a:srgbClr val="B5A574"/>
      </a:accent2>
      <a:accent3>
        <a:srgbClr val="03687F"/>
      </a:accent3>
      <a:accent4>
        <a:srgbClr val="DF5E1F"/>
      </a:accent4>
      <a:accent5>
        <a:srgbClr val="214186"/>
      </a:accent5>
      <a:accent6>
        <a:srgbClr val="058753"/>
      </a:accent6>
      <a:hlink>
        <a:srgbClr val="88220E"/>
      </a:hlink>
      <a:folHlink>
        <a:srgbClr val="B5A57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6015</TotalTime>
  <Words>852</Words>
  <Application>Microsoft Office PowerPoint</Application>
  <PresentationFormat>Widescreen</PresentationFormat>
  <Paragraphs>82</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Futura Md BT</vt:lpstr>
      <vt:lpstr>Verdana</vt:lpstr>
      <vt:lpstr>Office Theme</vt:lpstr>
      <vt:lpstr>Machine Learning an Analysis of Steam video games</vt:lpstr>
      <vt:lpstr>Research Question</vt:lpstr>
      <vt:lpstr>Description of Dataset &amp; Source</vt:lpstr>
      <vt:lpstr>What is Steam?</vt:lpstr>
      <vt:lpstr>Boxleiter Method </vt:lpstr>
      <vt:lpstr>Description of Input/Output variables</vt:lpstr>
      <vt:lpstr>Data Preprocessing</vt:lpstr>
      <vt:lpstr>EDA/Descriptive Statistics</vt:lpstr>
      <vt:lpstr>Average Yearly Price of Game</vt:lpstr>
      <vt:lpstr>Average Units Sold vs Scaled Multiplier</vt:lpstr>
      <vt:lpstr>Target Distribution </vt:lpstr>
      <vt:lpstr>Data Splitting</vt:lpstr>
      <vt:lpstr>Model Building</vt:lpstr>
      <vt:lpstr>Model Selection</vt:lpstr>
      <vt:lpstr>Model Evaluation</vt:lpstr>
      <vt:lpstr>Training Validation Scores</vt:lpstr>
      <vt:lpstr>Final Predictions</vt:lpstr>
      <vt:lpstr>Conclusion</vt:lpstr>
      <vt:lpstr>Future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Madeline Hanssler</dc:creator>
  <cp:lastModifiedBy>Heather Lemon</cp:lastModifiedBy>
  <cp:revision>126</cp:revision>
  <dcterms:created xsi:type="dcterms:W3CDTF">2018-10-30T16:41:44Z</dcterms:created>
  <dcterms:modified xsi:type="dcterms:W3CDTF">2023-03-09T22:52:07Z</dcterms:modified>
</cp:coreProperties>
</file>