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5" r:id="rId12"/>
    <p:sldId id="274" r:id="rId13"/>
    <p:sldId id="270" r:id="rId14"/>
    <p:sldId id="271" r:id="rId15"/>
    <p:sldId id="273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52D"/>
    <a:srgbClr val="000000"/>
    <a:srgbClr val="A09469"/>
    <a:srgbClr val="6D1226"/>
    <a:srgbClr val="005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/>
    <p:restoredTop sz="87619"/>
  </p:normalViewPr>
  <p:slideViewPr>
    <p:cSldViewPr snapToGrid="0" snapToObjects="1">
      <p:cViewPr varScale="1">
        <p:scale>
          <a:sx n="95" d="100"/>
          <a:sy n="95" d="100"/>
        </p:scale>
        <p:origin x="10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9C1D7-0031-1541-AA63-7FAEC1216BB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70A4-E417-1544-8D83-51C2B4F7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C37B5-7AC4-F44D-A217-0871F48961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33D963-15D9-4543-A581-389B05FF6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F5154A-9044-DF4B-B8FF-1C5D302E3ED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6009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816581-7862-284C-963A-CF2F4F4A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43913A-74E9-7F4A-921F-3E1C939042CC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0C581C-A8E3-8A44-BECC-20F4ABC1FC9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43534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515600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7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750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71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34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4B94B8-50CE-5748-A280-92E0EB948C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23000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953000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5700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8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DBC174-C5E7-B143-BBA6-585D85F426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62C598-84C1-1A42-BBA8-D969BE51B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DDF048-556E-C743-A4C4-D61CAC27E26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57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4ED9AA-29C2-4142-901F-E889308087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812B43-F6FC-494D-B237-4FF0DFAE1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CEBC00-305F-E14C-BF15-289C865726E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281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F54AC58-42CE-A24D-BF72-E390769360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945F5F9-5630-7147-86BE-87D7CC97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F28ED9-5B5B-8F48-B563-B45CB0B5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3ECBBCF2-D47A-45FA-87CE-02D51A341F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3"/>
          <a:stretch/>
        </p:blipFill>
        <p:spPr>
          <a:xfrm flipH="1">
            <a:off x="0" y="0"/>
            <a:ext cx="3536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DA22979-1A8E-6349-AF08-C3C474E47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2D1F7-DEEE-476A-92F4-3B1DA7E92C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9" r="1"/>
          <a:stretch/>
        </p:blipFill>
        <p:spPr>
          <a:xfrm flipH="1">
            <a:off x="-2" y="0"/>
            <a:ext cx="3536831" cy="684038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5BFE968-7A96-4E6C-AAC8-36DA7023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BACF67-CC26-46A2-9344-3C1E5501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6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4DD806C-4495-1046-8B36-F6FEC0A887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8947F-6037-4CD1-AE36-4D456D82E8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7" t="6176"/>
          <a:stretch/>
        </p:blipFill>
        <p:spPr>
          <a:xfrm flipH="1">
            <a:off x="-10574" y="-11602"/>
            <a:ext cx="3547404" cy="68784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AEF51A-9282-4815-A9AF-1E063552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9D134A-989C-4E37-BE4A-09ED2CF7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12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DE13AE3-3346-F543-8AFF-3AA1BC327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8770AA-7D93-5B41-A6EE-713E506C47C4}"/>
              </a:ext>
            </a:extLst>
          </p:cNvPr>
          <p:cNvCxnSpPr/>
          <p:nvPr userDrawn="1"/>
        </p:nvCxnSpPr>
        <p:spPr>
          <a:xfrm>
            <a:off x="711929" y="9144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0F0B8C-9687-8F41-A302-0149477B4AE6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EE6E6CA-A5F2-7549-8D34-C58A164F760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2034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1C1BE7-90C6-9448-BD0B-1F67AC4A6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3B5A0-4B52-064F-9674-BD1D2C143C5F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48810AE-29EC-4746-B893-0EC3F6D7812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9276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46B18E-B6AF-BD45-A0DB-B19AA21B2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DC5295-1258-A048-BB61-14921DC5C547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2D8E8B-9995-0C49-8F7B-ABD63E7FFE6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692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56181-A5EB-3540-AB14-99CF88D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11E9-2DCA-F24F-BD08-CFE2B5B4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9FA1-7218-D845-861A-97DC4AAB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965C-165C-764D-B490-A5796C9208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F2A5-43F3-6441-A712-F46CC85A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7481-3A1D-994D-92B3-85C661383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50B0-441B-AA41-BD39-84588953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62" r:id="rId3"/>
    <p:sldLayoutId id="2147483649" r:id="rId4"/>
    <p:sldLayoutId id="2147483650" r:id="rId5"/>
    <p:sldLayoutId id="2147483660" r:id="rId6"/>
    <p:sldLayoutId id="2147483651" r:id="rId7"/>
    <p:sldLayoutId id="2147483671" r:id="rId8"/>
    <p:sldLayoutId id="2147483672" r:id="rId9"/>
    <p:sldLayoutId id="2147483673" r:id="rId10"/>
    <p:sldLayoutId id="2147483664" r:id="rId11"/>
    <p:sldLayoutId id="2147483670" r:id="rId12"/>
    <p:sldLayoutId id="2147483666" r:id="rId13"/>
    <p:sldLayoutId id="2147483667" r:id="rId14"/>
    <p:sldLayoutId id="2147483663" r:id="rId15"/>
    <p:sldLayoutId id="2147483665" r:id="rId16"/>
    <p:sldLayoutId id="2147483668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E2C9-3368-C84F-8395-DE14830C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Heather Lemon 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C3A30-63C0-3849-96CD-D1F80405583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COMP 4449 – Midterm </a:t>
            </a:r>
          </a:p>
          <a:p>
            <a:r>
              <a:rPr lang="en-US" dirty="0"/>
              <a:t>Spotify </a:t>
            </a:r>
          </a:p>
        </p:txBody>
      </p:sp>
    </p:spTree>
    <p:extLst>
      <p:ext uri="{BB962C8B-B14F-4D97-AF65-F5344CB8AC3E}">
        <p14:creationId xmlns:p14="http://schemas.microsoft.com/office/powerpoint/2010/main" val="209531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1502-26B8-2141-A3C9-CD6BEAF6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Explainable AI with </a:t>
            </a:r>
            <a:r>
              <a:rPr lang="en-US" dirty="0" err="1"/>
              <a:t>shap</a:t>
            </a:r>
            <a:r>
              <a:rPr lang="en-US" dirty="0"/>
              <a:t> package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CC31AC4-AC8A-F745-0804-9983C589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866" y="1609219"/>
            <a:ext cx="4793235" cy="497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722E-133A-C14E-B940-93B32C18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4" name="Picture 3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493F5431-B979-DA84-82A6-D721A5686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872" y="2086439"/>
            <a:ext cx="4260584" cy="37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8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69EC-F1B5-22B8-6ABB-0865454D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BFA18-D94A-37F5-EE77-E17015F9F15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Cross Validated Mean Accuracy Score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BCA9F02E-2554-ECC9-0844-89DBE016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70" y="2280976"/>
            <a:ext cx="6942770" cy="17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8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C0BE-0683-B140-97D0-062BB48C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Prediction of Position Target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ACD2B-9887-0A4F-A947-A39F3A46A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Final Scores: R2 Score: 0.98 MSE: 0.02 RMSE: 0.13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348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4E65-9272-6945-9928-8DDC1F33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94" y="648041"/>
            <a:ext cx="10635521" cy="102413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Surprise! Explainable machine learning with </a:t>
            </a:r>
            <a:r>
              <a:rPr lang="en-US" b="1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explainerdashboard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DA5DB-DC22-ED42-B003-05BA467F9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9446955" cy="4079696"/>
          </a:xfrm>
        </p:spPr>
        <p:txBody>
          <a:bodyPr/>
          <a:lstStyle/>
          <a:p>
            <a:r>
              <a:rPr lang="en-US" dirty="0"/>
              <a:t>See browser tab</a:t>
            </a:r>
          </a:p>
        </p:txBody>
      </p:sp>
    </p:spTree>
    <p:extLst>
      <p:ext uri="{BB962C8B-B14F-4D97-AF65-F5344CB8AC3E}">
        <p14:creationId xmlns:p14="http://schemas.microsoft.com/office/powerpoint/2010/main" val="416022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BEA6-6A0D-C64A-BD71-FFD27AA5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A9A4C-FCFA-754C-9375-C8E7F863AB6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 conclusion with the results from the model including what </a:t>
            </a:r>
            <a:r>
              <a:rPr lang="en-US" dirty="0" err="1">
                <a:solidFill>
                  <a:schemeClr val="tx2"/>
                </a:solidFill>
              </a:rPr>
              <a:t>explainerdashboard</a:t>
            </a:r>
            <a:r>
              <a:rPr lang="en-US" dirty="0">
                <a:solidFill>
                  <a:schemeClr val="tx2"/>
                </a:solidFill>
              </a:rPr>
              <a:t> provides the number of Streams is by far the most important factor in determining if a song is popular. The other important features include month the song came out and energy levels. </a:t>
            </a:r>
          </a:p>
        </p:txBody>
      </p:sp>
    </p:spTree>
    <p:extLst>
      <p:ext uri="{BB962C8B-B14F-4D97-AF65-F5344CB8AC3E}">
        <p14:creationId xmlns:p14="http://schemas.microsoft.com/office/powerpoint/2010/main" val="405124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0741-9744-095D-32F9-214E27F4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F65B6-5178-59A7-7E45-9CC2126F461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8" y="1672180"/>
            <a:ext cx="6603272" cy="3070642"/>
          </a:xfrm>
        </p:spPr>
        <p:txBody>
          <a:bodyPr/>
          <a:lstStyle/>
          <a:p>
            <a:r>
              <a:rPr lang="en-US" dirty="0"/>
              <a:t>Thank You! 👍 </a:t>
            </a:r>
          </a:p>
        </p:txBody>
      </p:sp>
    </p:spTree>
    <p:extLst>
      <p:ext uri="{BB962C8B-B14F-4D97-AF65-F5344CB8AC3E}">
        <p14:creationId xmlns:p14="http://schemas.microsoft.com/office/powerpoint/2010/main" val="293618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FB03-CC8A-814D-8761-9017403C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 which features about a song make it popular?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5DF1D3-9AE4-6B60-D9B8-098F75C6D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3061" y="2090057"/>
            <a:ext cx="5587200" cy="3145710"/>
          </a:xfrm>
        </p:spPr>
      </p:pic>
    </p:spTree>
    <p:extLst>
      <p:ext uri="{BB962C8B-B14F-4D97-AF65-F5344CB8AC3E}">
        <p14:creationId xmlns:p14="http://schemas.microsoft.com/office/powerpoint/2010/main" val="206569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Description &amp; Ingest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A840-6E00-CB42-929F-47504AC07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given 2 files. The first file is a </a:t>
            </a:r>
            <a:r>
              <a:rPr lang="en-US" dirty="0" err="1"/>
              <a:t>features_df</a:t>
            </a:r>
            <a:r>
              <a:rPr lang="en-US" dirty="0"/>
              <a:t> csv file that contains details about popular songs (</a:t>
            </a:r>
            <a:r>
              <a:rPr lang="en-US" dirty="0" err="1"/>
              <a:t>speechiness</a:t>
            </a:r>
            <a:r>
              <a:rPr lang="en-US" dirty="0"/>
              <a:t>, tempo, song name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The second file contains a list of 2+ million songs collected over the year 2017. It also contains Position, number of streams, date, and region.</a:t>
            </a:r>
          </a:p>
          <a:p>
            <a:endParaRPr lang="en-US" dirty="0"/>
          </a:p>
          <a:p>
            <a:r>
              <a:rPr lang="en-US" dirty="0"/>
              <a:t>These files contain both numerical and categorical data. </a:t>
            </a:r>
          </a:p>
          <a:p>
            <a:endParaRPr lang="en-US" dirty="0"/>
          </a:p>
          <a:p>
            <a:r>
              <a:rPr lang="en-US" dirty="0"/>
              <a:t>For this project we only use region: USA and Year: 2017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CFA61C-A3A5-6C49-8B97-554C0781B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1215464" cy="319439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 milliseconds into minutes/seconds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 key signature into original symbol (0,1,2 into C#, Ab)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Type checking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Null Checks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Drop columns that we don’t need such as 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C31181-9F71-124A-A616-B522789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54236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885857-55A3-B84A-9645-0D6CA4FA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E9434-BDE7-5744-9B9E-91861EB439A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Feature Histogram Distribution Graphs</a:t>
            </a:r>
          </a:p>
        </p:txBody>
      </p:sp>
      <p:pic>
        <p:nvPicPr>
          <p:cNvPr id="7" name="Picture 6" descr="Graphical user interface, Word&#10;&#10;Description automatically generated">
            <a:extLst>
              <a:ext uri="{FF2B5EF4-FFF2-40B4-BE49-F238E27FC236}">
                <a16:creationId xmlns:a16="http://schemas.microsoft.com/office/drawing/2014/main" id="{B760CE28-9670-9E36-8850-A0A4D89A7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13" y="1738735"/>
            <a:ext cx="6401772" cy="486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5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4EA986-99FE-3BAB-D0AF-1B566438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Plot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62E861-6D6E-A7EA-01A0-E7AA0DA9952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8FABDE-4207-1C0B-AA86-FB9CA1E7C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76" y="1778558"/>
            <a:ext cx="5575800" cy="496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7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8D95-52D6-3241-A734-32083BDD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Scaling &amp; Splitting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47FE713-1748-9383-E2F2-24089050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9" y="1759280"/>
            <a:ext cx="10212225" cy="1771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713D44-8845-3719-F567-B6CA9093058D}"/>
              </a:ext>
            </a:extLst>
          </p:cNvPr>
          <p:cNvSpPr txBox="1"/>
          <p:nvPr/>
        </p:nvSpPr>
        <p:spPr>
          <a:xfrm>
            <a:off x="926960" y="4364392"/>
            <a:ext cx="8840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US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scaled_data</a:t>
            </a:r>
            <a:r>
              <a:rPr lang="en-US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y, </a:t>
            </a:r>
            <a:r>
              <a:rPr lang="en-US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en-US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=.20, </a:t>
            </a:r>
            <a:r>
              <a:rPr lang="en-US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327785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99C7E-22E8-E643-AEFF-FD88DD2D9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* Linear Regression</a:t>
            </a:r>
          </a:p>
          <a:p>
            <a:r>
              <a:rPr lang="en-U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* Decision Tree Regressor</a:t>
            </a:r>
          </a:p>
          <a:p>
            <a:r>
              <a:rPr lang="en-U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* Random Forest Regressor</a:t>
            </a:r>
          </a:p>
          <a:p>
            <a:r>
              <a:rPr lang="en-U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* SVM-R</a:t>
            </a:r>
          </a:p>
          <a:p>
            <a:r>
              <a:rPr lang="en-U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* Bagging Regressor</a:t>
            </a:r>
          </a:p>
          <a:p>
            <a:r>
              <a:rPr lang="en-U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* Lasso Regressor</a:t>
            </a:r>
          </a:p>
          <a:p>
            <a:r>
              <a:rPr lang="en-U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* Ridge Regressor</a:t>
            </a:r>
          </a:p>
          <a:p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B609E7D-6DB4-D67B-616E-B52C58294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819" y="3846857"/>
            <a:ext cx="6677957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0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722E-133A-C14E-B940-93B32C18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Summary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560371E-4894-75D1-F490-424A047DD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173" y="1409813"/>
            <a:ext cx="5991112" cy="517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 Daniels">
      <a:dk1>
        <a:srgbClr val="58595B"/>
      </a:dk1>
      <a:lt1>
        <a:sysClr val="window" lastClr="FFFFFF"/>
      </a:lt1>
      <a:dk2>
        <a:srgbClr val="000000"/>
      </a:dk2>
      <a:lt2>
        <a:srgbClr val="CCCCCC"/>
      </a:lt2>
      <a:accent1>
        <a:srgbClr val="8B2332"/>
      </a:accent1>
      <a:accent2>
        <a:srgbClr val="B5A574"/>
      </a:accent2>
      <a:accent3>
        <a:srgbClr val="03687F"/>
      </a:accent3>
      <a:accent4>
        <a:srgbClr val="DF5E1F"/>
      </a:accent4>
      <a:accent5>
        <a:srgbClr val="214186"/>
      </a:accent5>
      <a:accent6>
        <a:srgbClr val="058753"/>
      </a:accent6>
      <a:hlink>
        <a:srgbClr val="88220E"/>
      </a:hlink>
      <a:folHlink>
        <a:srgbClr val="B5A5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5968</TotalTime>
  <Words>300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Futura Md BT</vt:lpstr>
      <vt:lpstr>Office Theme</vt:lpstr>
      <vt:lpstr>Heather Lemon  </vt:lpstr>
      <vt:lpstr>Understand which features about a song make it popular?</vt:lpstr>
      <vt:lpstr>Data Description &amp; Ingest</vt:lpstr>
      <vt:lpstr>Feature Engineering</vt:lpstr>
      <vt:lpstr>Exploratory Data Analysis</vt:lpstr>
      <vt:lpstr>Correlation Plot</vt:lpstr>
      <vt:lpstr>Data Scaling &amp; Splitting</vt:lpstr>
      <vt:lpstr>Model Selection</vt:lpstr>
      <vt:lpstr>OLS Summary</vt:lpstr>
      <vt:lpstr>Explainable AI with shap package</vt:lpstr>
      <vt:lpstr>Model Selection</vt:lpstr>
      <vt:lpstr>Model Evaluation</vt:lpstr>
      <vt:lpstr>Final Prediction of Position Target</vt:lpstr>
      <vt:lpstr> Surprise! Explainable machine learning with explainerdashboard 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Hanssler</dc:creator>
  <cp:lastModifiedBy>Heather Lemon</cp:lastModifiedBy>
  <cp:revision>102</cp:revision>
  <dcterms:created xsi:type="dcterms:W3CDTF">2018-10-30T16:41:44Z</dcterms:created>
  <dcterms:modified xsi:type="dcterms:W3CDTF">2023-03-31T21:14:11Z</dcterms:modified>
</cp:coreProperties>
</file>