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61" r:id="rId3"/>
    <p:sldId id="262" r:id="rId4"/>
    <p:sldId id="263" r:id="rId5"/>
    <p:sldId id="264" r:id="rId6"/>
    <p:sldId id="265" r:id="rId7"/>
    <p:sldId id="266" r:id="rId8"/>
    <p:sldId id="275" r:id="rId9"/>
    <p:sldId id="277" r:id="rId10"/>
    <p:sldId id="274" r:id="rId11"/>
    <p:sldId id="278" r:id="rId12"/>
    <p:sldId id="270" r:id="rId13"/>
    <p:sldId id="273" r:id="rId14"/>
    <p:sldId id="276"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87619"/>
  </p:normalViewPr>
  <p:slideViewPr>
    <p:cSldViewPr snapToGrid="0" snapToObjects="1">
      <p:cViewPr varScale="1">
        <p:scale>
          <a:sx n="95" d="100"/>
          <a:sy n="95" d="100"/>
        </p:scale>
        <p:origin x="1032"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the </a:t>
            </a:r>
            <a:r>
              <a:rPr lang="en-US" dirty="0" err="1"/>
              <a:t>spotify</a:t>
            </a:r>
            <a:r>
              <a:rPr lang="en-US" dirty="0"/>
              <a:t> dataset because I am currently learning how to play the cello and it would be interesting to learn more about the music space.</a:t>
            </a:r>
          </a:p>
        </p:txBody>
      </p:sp>
      <p:sp>
        <p:nvSpPr>
          <p:cNvPr id="4" name="Slide Number Placeholder 3"/>
          <p:cNvSpPr>
            <a:spLocks noGrp="1"/>
          </p:cNvSpPr>
          <p:nvPr>
            <p:ph type="sldNum" sz="quarter" idx="5"/>
          </p:nvPr>
        </p:nvSpPr>
        <p:spPr/>
        <p:txBody>
          <a:bodyPr/>
          <a:lstStyle/>
          <a:p>
            <a:fld id="{5CD270A4-E417-1544-8D83-51C2B4F7CE0F}" type="slidenum">
              <a:rPr lang="en-US" smtClean="0"/>
              <a:t>2</a:t>
            </a:fld>
            <a:endParaRPr lang="en-US"/>
          </a:p>
        </p:txBody>
      </p:sp>
    </p:spTree>
    <p:extLst>
      <p:ext uri="{BB962C8B-B14F-4D97-AF65-F5344CB8AC3E}">
        <p14:creationId xmlns:p14="http://schemas.microsoft.com/office/powerpoint/2010/main" val="182759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3</a:t>
            </a:fld>
            <a:endParaRPr lang="en-US"/>
          </a:p>
        </p:txBody>
      </p:sp>
    </p:spTree>
    <p:extLst>
      <p:ext uri="{BB962C8B-B14F-4D97-AF65-F5344CB8AC3E}">
        <p14:creationId xmlns:p14="http://schemas.microsoft.com/office/powerpoint/2010/main" val="391098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initially wanted to do a pair plot but with 14 features it was taking too long to generate so I did the histogram instead</a:t>
            </a:r>
          </a:p>
        </p:txBody>
      </p:sp>
      <p:sp>
        <p:nvSpPr>
          <p:cNvPr id="4" name="Slide Number Placeholder 3"/>
          <p:cNvSpPr>
            <a:spLocks noGrp="1"/>
          </p:cNvSpPr>
          <p:nvPr>
            <p:ph type="sldNum" sz="quarter" idx="5"/>
          </p:nvPr>
        </p:nvSpPr>
        <p:spPr/>
        <p:txBody>
          <a:bodyPr/>
          <a:lstStyle/>
          <a:p>
            <a:fld id="{5CD270A4-E417-1544-8D83-51C2B4F7CE0F}" type="slidenum">
              <a:rPr lang="en-US" smtClean="0"/>
              <a:t>5</a:t>
            </a:fld>
            <a:endParaRPr lang="en-US"/>
          </a:p>
        </p:txBody>
      </p:sp>
    </p:spTree>
    <p:extLst>
      <p:ext uri="{BB962C8B-B14F-4D97-AF65-F5344CB8AC3E}">
        <p14:creationId xmlns:p14="http://schemas.microsoft.com/office/powerpoint/2010/main" val="235263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We can see immediately that energy and loudness have a strong positive correlation. </a:t>
            </a:r>
          </a:p>
          <a:p>
            <a:r>
              <a:rPr lang="en-US" b="0" dirty="0">
                <a:solidFill>
                  <a:srgbClr val="D4D4D4"/>
                </a:solidFill>
                <a:effectLst/>
                <a:latin typeface="Consolas" panose="020B0609020204030204" pitchFamily="49" charset="0"/>
              </a:rPr>
              <a:t>Valance and danceability, energy and loudness all have a positive correlation. </a:t>
            </a:r>
          </a:p>
          <a:p>
            <a:r>
              <a:rPr lang="en-US" b="0" dirty="0">
                <a:solidFill>
                  <a:srgbClr val="D4D4D4"/>
                </a:solidFill>
                <a:effectLst/>
                <a:latin typeface="Consolas" panose="020B0609020204030204" pitchFamily="49" charset="0"/>
              </a:rPr>
              <a:t>Loudness and speechiness have a stronger negative correlation, which makes sense if a song is very loud you likely cannot hear the person singing in the background unless you're talking about death metal :) Surprising note - I expected danceability to have a stronger correlation with loudness, but there can be songs to be used to dance formally like a waltz or tango.</a:t>
            </a:r>
          </a:p>
          <a:p>
            <a:r>
              <a:rPr lang="en-US" b="0" dirty="0">
                <a:solidFill>
                  <a:srgbClr val="D4D4D4"/>
                </a:solidFill>
                <a:effectLst/>
                <a:latin typeface="Consolas" panose="020B0609020204030204" pitchFamily="49" charset="0"/>
              </a:rPr>
              <a:t>This was one of six EDAs graphs I did. </a:t>
            </a:r>
          </a:p>
        </p:txBody>
      </p:sp>
      <p:sp>
        <p:nvSpPr>
          <p:cNvPr id="4" name="Slide Number Placeholder 3"/>
          <p:cNvSpPr>
            <a:spLocks noGrp="1"/>
          </p:cNvSpPr>
          <p:nvPr>
            <p:ph type="sldNum" sz="quarter" idx="5"/>
          </p:nvPr>
        </p:nvSpPr>
        <p:spPr/>
        <p:txBody>
          <a:bodyPr/>
          <a:lstStyle/>
          <a:p>
            <a:fld id="{5CD270A4-E417-1544-8D83-51C2B4F7CE0F}" type="slidenum">
              <a:rPr lang="en-US" smtClean="0"/>
              <a:t>6</a:t>
            </a:fld>
            <a:endParaRPr lang="en-US"/>
          </a:p>
        </p:txBody>
      </p:sp>
    </p:spTree>
    <p:extLst>
      <p:ext uri="{BB962C8B-B14F-4D97-AF65-F5344CB8AC3E}">
        <p14:creationId xmlns:p14="http://schemas.microsoft.com/office/powerpoint/2010/main" val="347218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Generic 80/20 split with a standard scalar. </a:t>
            </a:r>
            <a:r>
              <a:rPr lang="en-US" b="0" dirty="0">
                <a:solidFill>
                  <a:srgbClr val="D4D4D4"/>
                </a:solidFill>
                <a:effectLst/>
                <a:latin typeface="Consolas" panose="020B0609020204030204" pitchFamily="49" charset="0"/>
              </a:rPr>
              <a:t>We scale the data because the features all have different relational values </a:t>
            </a:r>
            <a:r>
              <a:rPr lang="en-US" b="0" dirty="0" err="1">
                <a:solidFill>
                  <a:srgbClr val="D4D4D4"/>
                </a:solidFill>
                <a:effectLst/>
                <a:latin typeface="Consolas" panose="020B0609020204030204" pitchFamily="49" charset="0"/>
              </a:rPr>
              <a:t>ie</a:t>
            </a:r>
            <a:r>
              <a:rPr lang="en-US" b="0" dirty="0">
                <a:solidFill>
                  <a:srgbClr val="D4D4D4"/>
                </a:solidFill>
                <a:effectLst/>
                <a:latin typeface="Consolas" panose="020B0609020204030204" pitchFamily="49" charset="0"/>
              </a:rPr>
              <a:t>. energy is not on the same scale as minutes.</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398403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model there is an accuracy score, the song attribute it thought was most important and it’s importance score</a:t>
            </a:r>
          </a:p>
        </p:txBody>
      </p:sp>
      <p:sp>
        <p:nvSpPr>
          <p:cNvPr id="4" name="Slide Number Placeholder 3"/>
          <p:cNvSpPr>
            <a:spLocks noGrp="1"/>
          </p:cNvSpPr>
          <p:nvPr>
            <p:ph type="sldNum" sz="quarter" idx="5"/>
          </p:nvPr>
        </p:nvSpPr>
        <p:spPr/>
        <p:txBody>
          <a:bodyPr/>
          <a:lstStyle/>
          <a:p>
            <a:fld id="{5CD270A4-E417-1544-8D83-51C2B4F7CE0F}" type="slidenum">
              <a:rPr lang="en-US" smtClean="0"/>
              <a:t>8</a:t>
            </a:fld>
            <a:endParaRPr lang="en-US"/>
          </a:p>
        </p:txBody>
      </p:sp>
    </p:spTree>
    <p:extLst>
      <p:ext uri="{BB962C8B-B14F-4D97-AF65-F5344CB8AC3E}">
        <p14:creationId xmlns:p14="http://schemas.microsoft.com/office/powerpoint/2010/main" val="267333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main reasons to see the results we saw. </a:t>
            </a:r>
          </a:p>
          <a:p>
            <a:r>
              <a:rPr lang="en-US" dirty="0"/>
              <a:t>1. I chose the target position from the list, </a:t>
            </a:r>
            <a:r>
              <a:rPr lang="en-US" dirty="0" err="1"/>
              <a:t>i</a:t>
            </a:r>
            <a:r>
              <a:rPr lang="en-US" dirty="0"/>
              <a:t> could have chosen streams as the target, both are strong indicators of what it means </a:t>
            </a:r>
          </a:p>
          <a:p>
            <a:r>
              <a:rPr lang="en-US" dirty="0"/>
              <a:t>to be a popular song. Spotify has a </a:t>
            </a:r>
            <a:r>
              <a:rPr lang="en-US" dirty="0" err="1"/>
              <a:t>popuarity</a:t>
            </a:r>
            <a:r>
              <a:rPr lang="en-US" dirty="0"/>
              <a:t> score feature that could be added and </a:t>
            </a:r>
            <a:r>
              <a:rPr lang="en-US" dirty="0" err="1"/>
              <a:t>im</a:t>
            </a:r>
            <a:r>
              <a:rPr lang="en-US" dirty="0"/>
              <a:t> sure the accuracies would improve </a:t>
            </a:r>
          </a:p>
          <a:p>
            <a:r>
              <a:rPr lang="en-US" dirty="0"/>
              <a:t>The accuracy scores should not be surprising - as the target definition was </a:t>
            </a:r>
            <a:r>
              <a:rPr lang="en-US" dirty="0" err="1"/>
              <a:t>vauge</a:t>
            </a:r>
            <a:r>
              <a:rPr lang="en-US" dirty="0"/>
              <a:t>. What does it mean to be popular, there could be a threshold that </a:t>
            </a:r>
          </a:p>
          <a:p>
            <a:r>
              <a:rPr lang="en-US" dirty="0"/>
              <a:t>can be added to say only the top 10 songs instead of 200.</a:t>
            </a:r>
          </a:p>
          <a:p>
            <a:r>
              <a:rPr lang="en-US" dirty="0"/>
              <a:t>we are no better at guessing than using the model if its less than 50%</a:t>
            </a:r>
          </a:p>
          <a:p>
            <a:r>
              <a:rPr lang="en-US" dirty="0"/>
              <a:t>To solve the underfitting problem, I initially used a sample size of 100 and saw 99% accuracy scores which means we are overfitting, </a:t>
            </a:r>
          </a:p>
          <a:p>
            <a:r>
              <a:rPr lang="en-US" dirty="0"/>
              <a:t>but the real problem is the target, its continuous and </a:t>
            </a:r>
            <a:r>
              <a:rPr lang="en-US" dirty="0" err="1"/>
              <a:t>doesnt</a:t>
            </a:r>
            <a:r>
              <a:rPr lang="en-US" dirty="0"/>
              <a:t> have a normal distribution which is a problem when using models like linear regression.</a:t>
            </a:r>
          </a:p>
        </p:txBody>
      </p:sp>
      <p:sp>
        <p:nvSpPr>
          <p:cNvPr id="4" name="Slide Number Placeholder 3"/>
          <p:cNvSpPr>
            <a:spLocks noGrp="1"/>
          </p:cNvSpPr>
          <p:nvPr>
            <p:ph type="sldNum" sz="quarter" idx="5"/>
          </p:nvPr>
        </p:nvSpPr>
        <p:spPr/>
        <p:txBody>
          <a:bodyPr/>
          <a:lstStyle/>
          <a:p>
            <a:fld id="{5CD270A4-E417-1544-8D83-51C2B4F7CE0F}" type="slidenum">
              <a:rPr lang="en-US" smtClean="0"/>
              <a:t>13</a:t>
            </a:fld>
            <a:endParaRPr lang="en-US"/>
          </a:p>
        </p:txBody>
      </p:sp>
    </p:spTree>
    <p:extLst>
      <p:ext uri="{BB962C8B-B14F-4D97-AF65-F5344CB8AC3E}">
        <p14:creationId xmlns:p14="http://schemas.microsoft.com/office/powerpoint/2010/main" val="295163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on the project</a:t>
            </a:r>
          </a:p>
        </p:txBody>
      </p:sp>
      <p:sp>
        <p:nvSpPr>
          <p:cNvPr id="4" name="Slide Number Placeholder 3"/>
          <p:cNvSpPr>
            <a:spLocks noGrp="1"/>
          </p:cNvSpPr>
          <p:nvPr>
            <p:ph type="sldNum" sz="quarter" idx="5"/>
          </p:nvPr>
        </p:nvSpPr>
        <p:spPr/>
        <p:txBody>
          <a:bodyPr/>
          <a:lstStyle/>
          <a:p>
            <a:fld id="{5CD270A4-E417-1544-8D83-51C2B4F7CE0F}" type="slidenum">
              <a:rPr lang="en-US" smtClean="0"/>
              <a:t>14</a:t>
            </a:fld>
            <a:endParaRPr lang="en-US"/>
          </a:p>
        </p:txBody>
      </p:sp>
    </p:spTree>
    <p:extLst>
      <p:ext uri="{BB962C8B-B14F-4D97-AF65-F5344CB8AC3E}">
        <p14:creationId xmlns:p14="http://schemas.microsoft.com/office/powerpoint/2010/main" val="2711975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4/19/2023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Heather Lemon 	</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COMP 4449 – Midterm </a:t>
            </a:r>
          </a:p>
          <a:p>
            <a:r>
              <a:rPr lang="en-US" dirty="0"/>
              <a:t>Spotify </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69EC-F1B5-22B8-6ABB-0865454D2CCD}"/>
              </a:ext>
            </a:extLst>
          </p:cNvPr>
          <p:cNvSpPr>
            <a:spLocks noGrp="1"/>
          </p:cNvSpPr>
          <p:nvPr>
            <p:ph type="title"/>
          </p:nvPr>
        </p:nvSpPr>
        <p:spPr/>
        <p:txBody>
          <a:bodyPr>
            <a:normAutofit fontScale="90000"/>
          </a:bodyPr>
          <a:lstStyle/>
          <a:p>
            <a:r>
              <a:rPr lang="en-US" dirty="0"/>
              <a:t>Model Evaluation</a:t>
            </a:r>
          </a:p>
        </p:txBody>
      </p:sp>
      <p:sp>
        <p:nvSpPr>
          <p:cNvPr id="4" name="Text Placeholder 3">
            <a:extLst>
              <a:ext uri="{FF2B5EF4-FFF2-40B4-BE49-F238E27FC236}">
                <a16:creationId xmlns:a16="http://schemas.microsoft.com/office/drawing/2014/main" id="{920BFA18-D94A-37F5-EE77-E17015F9F15B}"/>
              </a:ext>
            </a:extLst>
          </p:cNvPr>
          <p:cNvSpPr>
            <a:spLocks noGrp="1"/>
          </p:cNvSpPr>
          <p:nvPr>
            <p:ph type="body" idx="11"/>
          </p:nvPr>
        </p:nvSpPr>
        <p:spPr/>
        <p:txBody>
          <a:bodyPr/>
          <a:lstStyle/>
          <a:p>
            <a:r>
              <a:rPr lang="en-US" dirty="0"/>
              <a:t>Cross Validated Mean Accuracy Score</a:t>
            </a:r>
          </a:p>
        </p:txBody>
      </p:sp>
      <p:pic>
        <p:nvPicPr>
          <p:cNvPr id="5" name="Picture 4" descr="Graphical user interface&#10;&#10;Description automatically generated">
            <a:extLst>
              <a:ext uri="{FF2B5EF4-FFF2-40B4-BE49-F238E27FC236}">
                <a16:creationId xmlns:a16="http://schemas.microsoft.com/office/drawing/2014/main" id="{03C18BCE-7EA3-661B-D419-DD68FCEA2D9E}"/>
              </a:ext>
            </a:extLst>
          </p:cNvPr>
          <p:cNvPicPr>
            <a:picLocks noChangeAspect="1"/>
          </p:cNvPicPr>
          <p:nvPr/>
        </p:nvPicPr>
        <p:blipFill>
          <a:blip r:embed="rId2"/>
          <a:stretch>
            <a:fillRect/>
          </a:stretch>
        </p:blipFill>
        <p:spPr>
          <a:xfrm>
            <a:off x="3400230" y="3662557"/>
            <a:ext cx="4753638" cy="1286054"/>
          </a:xfrm>
          <a:prstGeom prst="rect">
            <a:avLst/>
          </a:prstGeom>
        </p:spPr>
      </p:pic>
      <p:sp>
        <p:nvSpPr>
          <p:cNvPr id="7" name="Text Placeholder 2">
            <a:extLst>
              <a:ext uri="{FF2B5EF4-FFF2-40B4-BE49-F238E27FC236}">
                <a16:creationId xmlns:a16="http://schemas.microsoft.com/office/drawing/2014/main" id="{D68AA1D5-6C2C-5A64-3172-D3D7A80C37F5}"/>
              </a:ext>
            </a:extLst>
          </p:cNvPr>
          <p:cNvSpPr>
            <a:spLocks noGrp="1"/>
          </p:cNvSpPr>
          <p:nvPr>
            <p:ph type="body" idx="1"/>
          </p:nvPr>
        </p:nvSpPr>
        <p:spPr>
          <a:xfrm>
            <a:off x="711929" y="1672180"/>
            <a:ext cx="10130241" cy="1905033"/>
          </a:xfrm>
        </p:spPr>
        <p:txBody>
          <a:bodyPr/>
          <a:lstStyle/>
          <a:p>
            <a:pPr>
              <a:lnSpc>
                <a:spcPct val="100000"/>
              </a:lnSpc>
            </a:pPr>
            <a:r>
              <a:rPr lang="en-US" dirty="0"/>
              <a:t>Select the top three performing models via accuracy and </a:t>
            </a:r>
          </a:p>
          <a:p>
            <a:pPr>
              <a:lnSpc>
                <a:spcPct val="100000"/>
              </a:lnSpc>
            </a:pPr>
            <a:r>
              <a:rPr lang="en-US" dirty="0"/>
              <a:t>Run a cross validated mean accuracy score. The result is the same for all three models. </a:t>
            </a:r>
          </a:p>
        </p:txBody>
      </p:sp>
    </p:spTree>
    <p:extLst>
      <p:ext uri="{BB962C8B-B14F-4D97-AF65-F5344CB8AC3E}">
        <p14:creationId xmlns:p14="http://schemas.microsoft.com/office/powerpoint/2010/main" val="397818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46F8-E18D-52FB-58B3-D03D86D3B758}"/>
              </a:ext>
            </a:extLst>
          </p:cNvPr>
          <p:cNvSpPr>
            <a:spLocks noGrp="1"/>
          </p:cNvSpPr>
          <p:nvPr>
            <p:ph type="title"/>
          </p:nvPr>
        </p:nvSpPr>
        <p:spPr/>
        <p:txBody>
          <a:bodyPr>
            <a:normAutofit fontScale="90000"/>
          </a:bodyPr>
          <a:lstStyle/>
          <a:p>
            <a:r>
              <a:rPr lang="en-US" dirty="0" err="1"/>
              <a:t>HyperParameter</a:t>
            </a:r>
            <a:r>
              <a:rPr lang="en-US" dirty="0"/>
              <a:t> Tuning</a:t>
            </a:r>
          </a:p>
        </p:txBody>
      </p:sp>
      <p:sp>
        <p:nvSpPr>
          <p:cNvPr id="3" name="Text Placeholder 2">
            <a:extLst>
              <a:ext uri="{FF2B5EF4-FFF2-40B4-BE49-F238E27FC236}">
                <a16:creationId xmlns:a16="http://schemas.microsoft.com/office/drawing/2014/main" id="{9D953DAE-FB0D-410E-2261-447D3E04B4BB}"/>
              </a:ext>
            </a:extLst>
          </p:cNvPr>
          <p:cNvSpPr>
            <a:spLocks noGrp="1"/>
          </p:cNvSpPr>
          <p:nvPr>
            <p:ph type="body" idx="1"/>
          </p:nvPr>
        </p:nvSpPr>
        <p:spPr/>
        <p:txBody>
          <a:bodyPr/>
          <a:lstStyle/>
          <a:p>
            <a:r>
              <a:rPr lang="en-US" dirty="0"/>
              <a:t>I selected the top two models, Decision Tree Regressor and Random Forest Regressor model, ran </a:t>
            </a:r>
            <a:r>
              <a:rPr lang="en-US" dirty="0" err="1"/>
              <a:t>GridSearchCV</a:t>
            </a:r>
            <a:r>
              <a:rPr lang="en-US" dirty="0"/>
              <a:t> and found no performance gains when running the training set data with optimal parameter settings. </a:t>
            </a:r>
          </a:p>
        </p:txBody>
      </p:sp>
      <p:sp>
        <p:nvSpPr>
          <p:cNvPr id="4" name="Text Placeholder 3">
            <a:extLst>
              <a:ext uri="{FF2B5EF4-FFF2-40B4-BE49-F238E27FC236}">
                <a16:creationId xmlns:a16="http://schemas.microsoft.com/office/drawing/2014/main" id="{C5F33880-A866-D823-FF29-4CEEAC8C1A3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45024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Final Prediction of Position Target</a:t>
            </a:r>
          </a:p>
        </p:txBody>
      </p:sp>
      <p:sp>
        <p:nvSpPr>
          <p:cNvPr id="3" name="Text Placeholder 2">
            <a:extLst>
              <a:ext uri="{FF2B5EF4-FFF2-40B4-BE49-F238E27FC236}">
                <a16:creationId xmlns:a16="http://schemas.microsoft.com/office/drawing/2014/main" id="{5C1ACD2B-9887-0A4F-A947-A39F3A46A771}"/>
              </a:ext>
            </a:extLst>
          </p:cNvPr>
          <p:cNvSpPr>
            <a:spLocks noGrp="1"/>
          </p:cNvSpPr>
          <p:nvPr>
            <p:ph type="body" idx="1"/>
          </p:nvPr>
        </p:nvSpPr>
        <p:spPr>
          <a:xfrm>
            <a:off x="711929" y="1672180"/>
            <a:ext cx="6884625" cy="1955275"/>
          </a:xfrm>
        </p:spPr>
        <p:txBody>
          <a:bodyPr/>
          <a:lstStyle/>
          <a:p>
            <a:r>
              <a:rPr lang="en-US" dirty="0">
                <a:solidFill>
                  <a:schemeClr val="tx2"/>
                </a:solidFill>
              </a:rPr>
              <a:t>Acousticness was the top predictor in determining a songs popularity which also follows the outputs we got from the training data.</a:t>
            </a:r>
          </a:p>
        </p:txBody>
      </p:sp>
      <p:pic>
        <p:nvPicPr>
          <p:cNvPr id="5" name="Picture 4" descr="Graphical user interface, application&#10;&#10;Description automatically generated">
            <a:extLst>
              <a:ext uri="{FF2B5EF4-FFF2-40B4-BE49-F238E27FC236}">
                <a16:creationId xmlns:a16="http://schemas.microsoft.com/office/drawing/2014/main" id="{92041B07-8E25-430A-94F9-1054B8910087}"/>
              </a:ext>
            </a:extLst>
          </p:cNvPr>
          <p:cNvPicPr>
            <a:picLocks noChangeAspect="1"/>
          </p:cNvPicPr>
          <p:nvPr/>
        </p:nvPicPr>
        <p:blipFill>
          <a:blip r:embed="rId2"/>
          <a:stretch>
            <a:fillRect/>
          </a:stretch>
        </p:blipFill>
        <p:spPr>
          <a:xfrm>
            <a:off x="8324128" y="1740078"/>
            <a:ext cx="2838846" cy="3943900"/>
          </a:xfrm>
          <a:prstGeom prst="rect">
            <a:avLst/>
          </a:prstGeom>
        </p:spPr>
      </p:pic>
    </p:spTree>
    <p:extLst>
      <p:ext uri="{BB962C8B-B14F-4D97-AF65-F5344CB8AC3E}">
        <p14:creationId xmlns:p14="http://schemas.microsoft.com/office/powerpoint/2010/main" val="240934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BEA6-6A0D-C64A-BD71-FFD27AA560FE}"/>
              </a:ext>
            </a:extLst>
          </p:cNvPr>
          <p:cNvSpPr>
            <a:spLocks noGrp="1"/>
          </p:cNvSpPr>
          <p:nvPr>
            <p:ph type="title"/>
          </p:nvPr>
        </p:nvSpPr>
        <p:spPr/>
        <p:txBody>
          <a:bodyPr/>
          <a:lstStyle/>
          <a:p>
            <a:r>
              <a:rPr lang="en-US" dirty="0"/>
              <a:t>Conclusion</a:t>
            </a:r>
          </a:p>
        </p:txBody>
      </p:sp>
      <p:sp>
        <p:nvSpPr>
          <p:cNvPr id="4" name="Text Placeholder 3">
            <a:extLst>
              <a:ext uri="{FF2B5EF4-FFF2-40B4-BE49-F238E27FC236}">
                <a16:creationId xmlns:a16="http://schemas.microsoft.com/office/drawing/2014/main" id="{F40A9A4C-FCFA-754C-9375-C8E7F863AB67}"/>
              </a:ext>
            </a:extLst>
          </p:cNvPr>
          <p:cNvSpPr>
            <a:spLocks noGrp="1"/>
          </p:cNvSpPr>
          <p:nvPr>
            <p:ph type="body" idx="10"/>
          </p:nvPr>
        </p:nvSpPr>
        <p:spPr>
          <a:xfrm>
            <a:off x="1667951" y="1389152"/>
            <a:ext cx="8723474" cy="4079696"/>
          </a:xfrm>
        </p:spPr>
        <p:txBody>
          <a:bodyPr/>
          <a:lstStyle/>
          <a:p>
            <a:r>
              <a:rPr lang="en-US" dirty="0">
                <a:solidFill>
                  <a:schemeClr val="tx2"/>
                </a:solidFill>
              </a:rPr>
              <a:t>In conclusion with the results from the modeling we don’t have strong evidence to suggest that the features listed from a song play an important factor when a song is chosen for its popularity, we are no better than guessing and it’s mostly likely due to underfitting where we cannot capture the complex relationship properly between the inputs and outputs accurately. If we were to include the popularity field from Spotify as our target, the results would have been better. It was interesting to see what models predicted its own feature importance.</a:t>
            </a:r>
          </a:p>
        </p:txBody>
      </p:sp>
    </p:spTree>
    <p:extLst>
      <p:ext uri="{BB962C8B-B14F-4D97-AF65-F5344CB8AC3E}">
        <p14:creationId xmlns:p14="http://schemas.microsoft.com/office/powerpoint/2010/main" val="4051248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741-9744-095D-32F9-214E27F4B461}"/>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0D8F65B6-5178-59A7-7E45-9CC2126F4619}"/>
              </a:ext>
            </a:extLst>
          </p:cNvPr>
          <p:cNvSpPr>
            <a:spLocks noGrp="1"/>
          </p:cNvSpPr>
          <p:nvPr>
            <p:ph type="body" idx="10"/>
          </p:nvPr>
        </p:nvSpPr>
        <p:spPr>
          <a:xfrm>
            <a:off x="711928" y="1475367"/>
            <a:ext cx="6603272" cy="3070642"/>
          </a:xfrm>
        </p:spPr>
        <p:txBody>
          <a:bodyPr/>
          <a:lstStyle/>
          <a:p>
            <a:r>
              <a:rPr lang="en-US" dirty="0"/>
              <a:t>Thank You! 👍 </a:t>
            </a:r>
          </a:p>
        </p:txBody>
      </p:sp>
    </p:spTree>
    <p:extLst>
      <p:ext uri="{BB962C8B-B14F-4D97-AF65-F5344CB8AC3E}">
        <p14:creationId xmlns:p14="http://schemas.microsoft.com/office/powerpoint/2010/main" val="293618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r>
              <a:rPr lang="en-US" dirty="0"/>
              <a:t>Explainable AI with </a:t>
            </a:r>
            <a:r>
              <a:rPr lang="en-US" dirty="0" err="1"/>
              <a:t>shap</a:t>
            </a:r>
            <a:r>
              <a:rPr lang="en-US" dirty="0"/>
              <a:t> package</a:t>
            </a:r>
          </a:p>
        </p:txBody>
      </p:sp>
      <p:pic>
        <p:nvPicPr>
          <p:cNvPr id="6" name="Picture 5" descr="Chart&#10;&#10;Description automatically generated">
            <a:extLst>
              <a:ext uri="{FF2B5EF4-FFF2-40B4-BE49-F238E27FC236}">
                <a16:creationId xmlns:a16="http://schemas.microsoft.com/office/drawing/2014/main" id="{1CC31AC4-AC8A-F745-0804-9983C589CE36}"/>
              </a:ext>
            </a:extLst>
          </p:cNvPr>
          <p:cNvPicPr>
            <a:picLocks noChangeAspect="1"/>
          </p:cNvPicPr>
          <p:nvPr/>
        </p:nvPicPr>
        <p:blipFill>
          <a:blip r:embed="rId2"/>
          <a:stretch>
            <a:fillRect/>
          </a:stretch>
        </p:blipFill>
        <p:spPr>
          <a:xfrm>
            <a:off x="3124866" y="1609219"/>
            <a:ext cx="4793235" cy="4978958"/>
          </a:xfrm>
          <a:prstGeom prst="rect">
            <a:avLst/>
          </a:prstGeom>
        </p:spPr>
      </p:pic>
    </p:spTree>
    <p:extLst>
      <p:ext uri="{BB962C8B-B14F-4D97-AF65-F5344CB8AC3E}">
        <p14:creationId xmlns:p14="http://schemas.microsoft.com/office/powerpoint/2010/main" val="2459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4E65-9272-6945-9928-8DDC1F33474D}"/>
              </a:ext>
            </a:extLst>
          </p:cNvPr>
          <p:cNvSpPr>
            <a:spLocks noGrp="1"/>
          </p:cNvSpPr>
          <p:nvPr>
            <p:ph type="title"/>
          </p:nvPr>
        </p:nvSpPr>
        <p:spPr>
          <a:xfrm>
            <a:off x="1224394" y="648041"/>
            <a:ext cx="10635521" cy="1024139"/>
          </a:xfrm>
        </p:spPr>
        <p:txBody>
          <a:bodyPr>
            <a:normAutofit fontScale="90000"/>
          </a:bodyPr>
          <a:lstStyle/>
          <a:p>
            <a:r>
              <a:rPr lang="en-US" b="1" dirty="0">
                <a:solidFill>
                  <a:srgbClr val="569CD6"/>
                </a:solidFill>
                <a:effectLst/>
                <a:latin typeface="Consolas" panose="020B0609020204030204" pitchFamily="49" charset="0"/>
              </a:rPr>
              <a:t> </a:t>
            </a:r>
            <a:r>
              <a:rPr lang="en-US" b="1" dirty="0">
                <a:solidFill>
                  <a:schemeClr val="tx2"/>
                </a:solidFill>
                <a:effectLst/>
                <a:latin typeface="Futura Md BT" panose="020B0602020204020303"/>
              </a:rPr>
              <a:t>Surprise! Explainable machine learning with </a:t>
            </a:r>
            <a:r>
              <a:rPr lang="en-US" b="1" dirty="0" err="1">
                <a:solidFill>
                  <a:schemeClr val="tx2"/>
                </a:solidFill>
                <a:effectLst/>
                <a:latin typeface="Futura Md BT" panose="020B0602020204020303"/>
              </a:rPr>
              <a:t>explainerdashboard</a:t>
            </a:r>
            <a:br>
              <a:rPr lang="en-US" b="0" dirty="0">
                <a:solidFill>
                  <a:srgbClr val="D4D4D4"/>
                </a:solidFill>
                <a:effectLst/>
                <a:latin typeface="Consolas" panose="020B0609020204030204" pitchFamily="49" charset="0"/>
              </a:rPr>
            </a:br>
            <a:endParaRPr lang="en-US" dirty="0"/>
          </a:p>
        </p:txBody>
      </p:sp>
      <p:sp>
        <p:nvSpPr>
          <p:cNvPr id="3" name="Text Placeholder 2">
            <a:extLst>
              <a:ext uri="{FF2B5EF4-FFF2-40B4-BE49-F238E27FC236}">
                <a16:creationId xmlns:a16="http://schemas.microsoft.com/office/drawing/2014/main" id="{916DA5DB-DC22-ED42-B003-05BA467F9C00}"/>
              </a:ext>
            </a:extLst>
          </p:cNvPr>
          <p:cNvSpPr>
            <a:spLocks noGrp="1"/>
          </p:cNvSpPr>
          <p:nvPr>
            <p:ph type="body" idx="1"/>
          </p:nvPr>
        </p:nvSpPr>
        <p:spPr>
          <a:xfrm>
            <a:off x="711929" y="1672180"/>
            <a:ext cx="9446955" cy="4079696"/>
          </a:xfrm>
        </p:spPr>
        <p:txBody>
          <a:bodyPr/>
          <a:lstStyle/>
          <a:p>
            <a:r>
              <a:rPr lang="en-US" dirty="0"/>
              <a:t>See browser tab</a:t>
            </a:r>
          </a:p>
        </p:txBody>
      </p:sp>
    </p:spTree>
    <p:extLst>
      <p:ext uri="{BB962C8B-B14F-4D97-AF65-F5344CB8AC3E}">
        <p14:creationId xmlns:p14="http://schemas.microsoft.com/office/powerpoint/2010/main" val="416022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p:txBody>
          <a:bodyPr>
            <a:normAutofit fontScale="90000"/>
          </a:bodyPr>
          <a:lstStyle/>
          <a:p>
            <a:r>
              <a:rPr lang="en-US" dirty="0"/>
              <a:t>Understand which features about a song make it popular?</a:t>
            </a:r>
          </a:p>
        </p:txBody>
      </p:sp>
      <p:pic>
        <p:nvPicPr>
          <p:cNvPr id="5" name="Content Placeholder 4">
            <a:extLst>
              <a:ext uri="{FF2B5EF4-FFF2-40B4-BE49-F238E27FC236}">
                <a16:creationId xmlns:a16="http://schemas.microsoft.com/office/drawing/2014/main" id="{7E5DF1D3-9AE4-6B60-D9B8-098F75C6D73A}"/>
              </a:ext>
            </a:extLst>
          </p:cNvPr>
          <p:cNvPicPr>
            <a:picLocks noGrp="1" noChangeAspect="1"/>
          </p:cNvPicPr>
          <p:nvPr>
            <p:ph idx="1"/>
          </p:nvPr>
        </p:nvPicPr>
        <p:blipFill>
          <a:blip r:embed="rId3"/>
          <a:stretch>
            <a:fillRect/>
          </a:stretch>
        </p:blipFill>
        <p:spPr>
          <a:xfrm>
            <a:off x="4843061" y="2090057"/>
            <a:ext cx="5587200" cy="3145710"/>
          </a:xfrm>
        </p:spPr>
      </p:pic>
    </p:spTree>
    <p:extLst>
      <p:ext uri="{BB962C8B-B14F-4D97-AF65-F5344CB8AC3E}">
        <p14:creationId xmlns:p14="http://schemas.microsoft.com/office/powerpoint/2010/main" val="206569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Data Description &amp; Ingest</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r>
              <a:rPr lang="en-US" dirty="0"/>
              <a:t>We are given 2 files. The first file is a </a:t>
            </a:r>
            <a:r>
              <a:rPr lang="en-US" dirty="0" err="1"/>
              <a:t>features_df</a:t>
            </a:r>
            <a:r>
              <a:rPr lang="en-US" dirty="0"/>
              <a:t> csv file that contains details about popular songs (speechiness, tempo, song name </a:t>
            </a:r>
            <a:r>
              <a:rPr lang="en-US" dirty="0" err="1"/>
              <a:t>etc</a:t>
            </a:r>
            <a:r>
              <a:rPr lang="en-US" dirty="0"/>
              <a:t>) (100 rows &amp; 14 columns)</a:t>
            </a:r>
          </a:p>
          <a:p>
            <a:r>
              <a:rPr lang="en-US" dirty="0"/>
              <a:t>The second file contains a list of 2+ million songs collected over the year 2017 &amp; 2018. It also contains Position, number of streams, date, and region. (72400 &amp; 7 columns)</a:t>
            </a:r>
          </a:p>
          <a:p>
            <a:endParaRPr lang="en-US" dirty="0"/>
          </a:p>
          <a:p>
            <a:r>
              <a:rPr lang="en-US" dirty="0"/>
              <a:t>These files contain both numerical and categorical data. </a:t>
            </a:r>
          </a:p>
          <a:p>
            <a:endParaRPr lang="en-US" dirty="0"/>
          </a:p>
          <a:p>
            <a:r>
              <a:rPr lang="en-US" dirty="0"/>
              <a:t>For this project we only use region: USA and Year: 2017</a:t>
            </a:r>
          </a:p>
        </p:txBody>
      </p:sp>
    </p:spTree>
    <p:extLst>
      <p:ext uri="{BB962C8B-B14F-4D97-AF65-F5344CB8AC3E}">
        <p14:creationId xmlns:p14="http://schemas.microsoft.com/office/powerpoint/2010/main" val="1066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FA61C-A3A5-6C49-8B97-554C0781BA39}"/>
              </a:ext>
            </a:extLst>
          </p:cNvPr>
          <p:cNvSpPr>
            <a:spLocks noGrp="1"/>
          </p:cNvSpPr>
          <p:nvPr>
            <p:ph type="body" idx="1"/>
          </p:nvPr>
        </p:nvSpPr>
        <p:spPr>
          <a:xfrm>
            <a:off x="711929" y="2070938"/>
            <a:ext cx="11215464" cy="3194398"/>
          </a:xfrm>
        </p:spPr>
        <p:txBody>
          <a:bodyPr/>
          <a:lstStyle/>
          <a:p>
            <a:pPr marL="342900" indent="-342900">
              <a:buFont typeface="Arial" panose="020B0604020202020204" pitchFamily="34" charset="0"/>
              <a:buChar char="•"/>
            </a:pPr>
            <a:r>
              <a:rPr lang="en-US" dirty="0"/>
              <a:t>Convert milliseconds into minutes/seconds</a:t>
            </a:r>
          </a:p>
          <a:p>
            <a:pPr marL="342900" indent="-342900">
              <a:buFont typeface="Arial" panose="020B0604020202020204" pitchFamily="34" charset="0"/>
              <a:buChar char="•"/>
            </a:pPr>
            <a:r>
              <a:rPr lang="en-US" dirty="0"/>
              <a:t>Convert key signature into original symbol (0,1,2 into C#, Ab)</a:t>
            </a:r>
          </a:p>
          <a:p>
            <a:pPr marL="342900" indent="-342900">
              <a:buFont typeface="Arial" panose="020B0604020202020204" pitchFamily="34" charset="0"/>
              <a:buChar char="•"/>
            </a:pPr>
            <a:r>
              <a:rPr lang="en-US" dirty="0"/>
              <a:t>Data Type checking </a:t>
            </a:r>
          </a:p>
          <a:p>
            <a:pPr marL="342900" indent="-342900">
              <a:buFont typeface="Arial" panose="020B0604020202020204" pitchFamily="34" charset="0"/>
              <a:buChar char="•"/>
            </a:pPr>
            <a:r>
              <a:rPr lang="en-US" dirty="0"/>
              <a:t>Null Checks </a:t>
            </a:r>
          </a:p>
          <a:p>
            <a:pPr marL="342900" indent="-342900">
              <a:buFont typeface="Arial" panose="020B0604020202020204" pitchFamily="34" charset="0"/>
              <a:buChar char="•"/>
            </a:pPr>
            <a:r>
              <a:rPr lang="en-US" dirty="0"/>
              <a:t>Drop columns that we don’t need such as URL</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Feature Engineering</a:t>
            </a:r>
          </a:p>
        </p:txBody>
      </p:sp>
    </p:spTree>
    <p:extLst>
      <p:ext uri="{BB962C8B-B14F-4D97-AF65-F5344CB8AC3E}">
        <p14:creationId xmlns:p14="http://schemas.microsoft.com/office/powerpoint/2010/main" val="1542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Exploratory Data Analysis</a:t>
            </a:r>
          </a:p>
        </p:txBody>
      </p:sp>
      <p:sp>
        <p:nvSpPr>
          <p:cNvPr id="5" name="Text Placeholder 4">
            <a:extLst>
              <a:ext uri="{FF2B5EF4-FFF2-40B4-BE49-F238E27FC236}">
                <a16:creationId xmlns:a16="http://schemas.microsoft.com/office/drawing/2014/main" id="{AFAE9434-BDE7-5744-9B9E-91861EB439A9}"/>
              </a:ext>
            </a:extLst>
          </p:cNvPr>
          <p:cNvSpPr>
            <a:spLocks noGrp="1"/>
          </p:cNvSpPr>
          <p:nvPr>
            <p:ph type="body" idx="11"/>
          </p:nvPr>
        </p:nvSpPr>
        <p:spPr/>
        <p:txBody>
          <a:bodyPr/>
          <a:lstStyle/>
          <a:p>
            <a:r>
              <a:rPr lang="en-US" dirty="0"/>
              <a:t>Feature Histogram Distribution Graphs</a:t>
            </a:r>
          </a:p>
        </p:txBody>
      </p:sp>
      <p:pic>
        <p:nvPicPr>
          <p:cNvPr id="7" name="Picture 6" descr="Graphical user interface, Word&#10;&#10;Description automatically generated">
            <a:extLst>
              <a:ext uri="{FF2B5EF4-FFF2-40B4-BE49-F238E27FC236}">
                <a16:creationId xmlns:a16="http://schemas.microsoft.com/office/drawing/2014/main" id="{B760CE28-9670-9E36-8850-A0A4D89A783F}"/>
              </a:ext>
            </a:extLst>
          </p:cNvPr>
          <p:cNvPicPr>
            <a:picLocks noChangeAspect="1"/>
          </p:cNvPicPr>
          <p:nvPr/>
        </p:nvPicPr>
        <p:blipFill>
          <a:blip r:embed="rId3"/>
          <a:stretch>
            <a:fillRect/>
          </a:stretch>
        </p:blipFill>
        <p:spPr>
          <a:xfrm>
            <a:off x="1013913" y="1738735"/>
            <a:ext cx="6401772" cy="4868056"/>
          </a:xfrm>
          <a:prstGeom prst="rect">
            <a:avLst/>
          </a:prstGeom>
        </p:spPr>
      </p:pic>
    </p:spTree>
    <p:extLst>
      <p:ext uri="{BB962C8B-B14F-4D97-AF65-F5344CB8AC3E}">
        <p14:creationId xmlns:p14="http://schemas.microsoft.com/office/powerpoint/2010/main" val="306585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14EA986-99FE-3BAB-D0AF-1B566438BC1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Correlation Plot</a:t>
            </a:r>
          </a:p>
        </p:txBody>
      </p:sp>
      <p:pic>
        <p:nvPicPr>
          <p:cNvPr id="3" name="Picture 2">
            <a:extLst>
              <a:ext uri="{FF2B5EF4-FFF2-40B4-BE49-F238E27FC236}">
                <a16:creationId xmlns:a16="http://schemas.microsoft.com/office/drawing/2014/main" id="{7F867B7B-9774-7340-3FF3-61382F53A248}"/>
              </a:ext>
            </a:extLst>
          </p:cNvPr>
          <p:cNvPicPr>
            <a:picLocks noChangeAspect="1"/>
          </p:cNvPicPr>
          <p:nvPr/>
        </p:nvPicPr>
        <p:blipFill>
          <a:blip r:embed="rId3"/>
          <a:stretch>
            <a:fillRect/>
          </a:stretch>
        </p:blipFill>
        <p:spPr>
          <a:xfrm>
            <a:off x="4783016" y="258859"/>
            <a:ext cx="7264958" cy="6465813"/>
          </a:xfrm>
          <a:prstGeom prst="rect">
            <a:avLst/>
          </a:prstGeom>
        </p:spPr>
      </p:pic>
    </p:spTree>
    <p:extLst>
      <p:ext uri="{BB962C8B-B14F-4D97-AF65-F5344CB8AC3E}">
        <p14:creationId xmlns:p14="http://schemas.microsoft.com/office/powerpoint/2010/main" val="254017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Data Scaling &amp; Splitting</a:t>
            </a:r>
          </a:p>
        </p:txBody>
      </p:sp>
      <p:sp>
        <p:nvSpPr>
          <p:cNvPr id="7" name="TextBox 6">
            <a:extLst>
              <a:ext uri="{FF2B5EF4-FFF2-40B4-BE49-F238E27FC236}">
                <a16:creationId xmlns:a16="http://schemas.microsoft.com/office/drawing/2014/main" id="{28713D44-8845-3719-F567-B6CA9093058D}"/>
              </a:ext>
            </a:extLst>
          </p:cNvPr>
          <p:cNvSpPr txBox="1"/>
          <p:nvPr/>
        </p:nvSpPr>
        <p:spPr>
          <a:xfrm>
            <a:off x="926960" y="4364392"/>
            <a:ext cx="8840038" cy="1200329"/>
          </a:xfrm>
          <a:prstGeom prst="rect">
            <a:avLst/>
          </a:prstGeom>
          <a:noFill/>
        </p:spPr>
        <p:txBody>
          <a:bodyPr wrap="square">
            <a:spAutoFit/>
          </a:bodyPr>
          <a:lstStyle/>
          <a:p>
            <a:r>
              <a:rPr lang="en-US" dirty="0" err="1">
                <a:solidFill>
                  <a:schemeClr val="tx2"/>
                </a:solidFill>
                <a:effectLst/>
                <a:latin typeface="Consolas" panose="020B0609020204030204" pitchFamily="49" charset="0"/>
              </a:rPr>
              <a:t>train_test_split</a:t>
            </a:r>
            <a:r>
              <a:rPr lang="en-US" dirty="0">
                <a:solidFill>
                  <a:schemeClr val="tx2"/>
                </a:solidFill>
                <a:effectLst/>
                <a:latin typeface="Consolas" panose="020B0609020204030204" pitchFamily="49" charset="0"/>
              </a:rPr>
              <a:t>(</a:t>
            </a:r>
            <a:r>
              <a:rPr lang="en-US" dirty="0" err="1">
                <a:solidFill>
                  <a:schemeClr val="tx2"/>
                </a:solidFill>
                <a:effectLst/>
                <a:latin typeface="Consolas" panose="020B0609020204030204" pitchFamily="49" charset="0"/>
              </a:rPr>
              <a:t>scaled_data</a:t>
            </a:r>
            <a:r>
              <a:rPr lang="en-US" dirty="0">
                <a:solidFill>
                  <a:schemeClr val="tx2"/>
                </a:solidFill>
                <a:effectLst/>
                <a:latin typeface="Consolas" panose="020B0609020204030204" pitchFamily="49" charset="0"/>
              </a:rPr>
              <a:t>, y, </a:t>
            </a:r>
            <a:r>
              <a:rPr lang="en-US" dirty="0" err="1">
                <a:solidFill>
                  <a:schemeClr val="tx2"/>
                </a:solidFill>
                <a:effectLst/>
                <a:latin typeface="Consolas" panose="020B0609020204030204" pitchFamily="49" charset="0"/>
              </a:rPr>
              <a:t>test_size</a:t>
            </a:r>
            <a:r>
              <a:rPr lang="en-US" dirty="0">
                <a:solidFill>
                  <a:schemeClr val="tx2"/>
                </a:solidFill>
                <a:effectLst/>
                <a:latin typeface="Consolas" panose="020B0609020204030204" pitchFamily="49" charset="0"/>
              </a:rPr>
              <a:t>=.20, </a:t>
            </a:r>
            <a:r>
              <a:rPr lang="en-US" dirty="0" err="1">
                <a:solidFill>
                  <a:schemeClr val="tx2"/>
                </a:solidFill>
                <a:effectLst/>
                <a:latin typeface="Consolas" panose="020B0609020204030204" pitchFamily="49" charset="0"/>
              </a:rPr>
              <a:t>random_state</a:t>
            </a:r>
            <a:r>
              <a:rPr lang="en-US" dirty="0">
                <a:solidFill>
                  <a:schemeClr val="tx2"/>
                </a:solidFill>
                <a:effectLst/>
                <a:latin typeface="Consolas" panose="020B0609020204030204" pitchFamily="49" charset="0"/>
              </a:rPr>
              <a:t>=0)</a:t>
            </a:r>
          </a:p>
          <a:p>
            <a:endParaRPr lang="en-US" dirty="0">
              <a:solidFill>
                <a:schemeClr val="tx2"/>
              </a:solidFill>
              <a:latin typeface="Consolas" panose="020B0609020204030204" pitchFamily="49" charset="0"/>
            </a:endParaRPr>
          </a:p>
          <a:p>
            <a:r>
              <a:rPr lang="en-US" dirty="0">
                <a:solidFill>
                  <a:schemeClr val="tx2"/>
                </a:solidFill>
                <a:effectLst/>
                <a:latin typeface="Consolas" panose="020B0609020204030204" pitchFamily="49" charset="0"/>
              </a:rPr>
              <a:t>Break out time percentages for data cleaning and EDA was 50% and the other 50% was model building, evaluation, and results/conclusions. </a:t>
            </a:r>
          </a:p>
        </p:txBody>
      </p:sp>
      <p:pic>
        <p:nvPicPr>
          <p:cNvPr id="4" name="Picture 3" descr="Graphical user interface&#10;&#10;Description automatically generated with medium confidence">
            <a:extLst>
              <a:ext uri="{FF2B5EF4-FFF2-40B4-BE49-F238E27FC236}">
                <a16:creationId xmlns:a16="http://schemas.microsoft.com/office/drawing/2014/main" id="{B34F3334-0BDE-A790-7495-FA3660D015F3}"/>
              </a:ext>
            </a:extLst>
          </p:cNvPr>
          <p:cNvPicPr>
            <a:picLocks noChangeAspect="1"/>
          </p:cNvPicPr>
          <p:nvPr/>
        </p:nvPicPr>
        <p:blipFill>
          <a:blip r:embed="rId3"/>
          <a:stretch>
            <a:fillRect/>
          </a:stretch>
        </p:blipFill>
        <p:spPr>
          <a:xfrm>
            <a:off x="371736" y="2321169"/>
            <a:ext cx="10887336" cy="1398511"/>
          </a:xfrm>
          <a:prstGeom prst="rect">
            <a:avLst/>
          </a:prstGeom>
        </p:spPr>
      </p:pic>
    </p:spTree>
    <p:extLst>
      <p:ext uri="{BB962C8B-B14F-4D97-AF65-F5344CB8AC3E}">
        <p14:creationId xmlns:p14="http://schemas.microsoft.com/office/powerpoint/2010/main" val="327785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Model Selection</a:t>
            </a:r>
          </a:p>
        </p:txBody>
      </p:sp>
      <p:pic>
        <p:nvPicPr>
          <p:cNvPr id="5" name="Picture 4" descr="Graphical user interface, application&#10;&#10;Description automatically generated">
            <a:extLst>
              <a:ext uri="{FF2B5EF4-FFF2-40B4-BE49-F238E27FC236}">
                <a16:creationId xmlns:a16="http://schemas.microsoft.com/office/drawing/2014/main" id="{88B329F6-A034-3128-52AB-F6E4E0A70503}"/>
              </a:ext>
            </a:extLst>
          </p:cNvPr>
          <p:cNvPicPr>
            <a:picLocks noChangeAspect="1"/>
          </p:cNvPicPr>
          <p:nvPr/>
        </p:nvPicPr>
        <p:blipFill>
          <a:blip r:embed="rId3"/>
          <a:stretch>
            <a:fillRect/>
          </a:stretch>
        </p:blipFill>
        <p:spPr>
          <a:xfrm>
            <a:off x="6645468" y="2143734"/>
            <a:ext cx="3000794" cy="4182059"/>
          </a:xfrm>
          <a:prstGeom prst="rect">
            <a:avLst/>
          </a:prstGeom>
        </p:spPr>
      </p:pic>
      <p:sp>
        <p:nvSpPr>
          <p:cNvPr id="6" name="TextBox 5">
            <a:extLst>
              <a:ext uri="{FF2B5EF4-FFF2-40B4-BE49-F238E27FC236}">
                <a16:creationId xmlns:a16="http://schemas.microsoft.com/office/drawing/2014/main" id="{C845E63C-3703-1D7C-4A11-4A093487635E}"/>
              </a:ext>
            </a:extLst>
          </p:cNvPr>
          <p:cNvSpPr txBox="1"/>
          <p:nvPr/>
        </p:nvSpPr>
        <p:spPr>
          <a:xfrm>
            <a:off x="541107" y="1879041"/>
            <a:ext cx="4412730" cy="1938992"/>
          </a:xfrm>
          <a:prstGeom prst="rect">
            <a:avLst/>
          </a:prstGeom>
          <a:noFill/>
        </p:spPr>
        <p:txBody>
          <a:bodyPr wrap="square" rtlCol="0">
            <a:spAutoFit/>
          </a:bodyPr>
          <a:lstStyle/>
          <a:p>
            <a:r>
              <a:rPr lang="en-US" sz="2400" dirty="0">
                <a:latin typeface="Futura Md BT" panose="020B0602020204020303"/>
              </a:rPr>
              <a:t>For every model listed, a dataframe of feature importance with a bar graph and table entry is shown</a:t>
            </a:r>
          </a:p>
        </p:txBody>
      </p:sp>
      <p:pic>
        <p:nvPicPr>
          <p:cNvPr id="8" name="Picture 7" descr="Graphical user interface, application&#10;&#10;Description automatically generated">
            <a:extLst>
              <a:ext uri="{FF2B5EF4-FFF2-40B4-BE49-F238E27FC236}">
                <a16:creationId xmlns:a16="http://schemas.microsoft.com/office/drawing/2014/main" id="{FD035326-5433-CDC2-40B5-3F981CB478E8}"/>
              </a:ext>
            </a:extLst>
          </p:cNvPr>
          <p:cNvPicPr>
            <a:picLocks noChangeAspect="1"/>
          </p:cNvPicPr>
          <p:nvPr/>
        </p:nvPicPr>
        <p:blipFill>
          <a:blip r:embed="rId4"/>
          <a:stretch>
            <a:fillRect/>
          </a:stretch>
        </p:blipFill>
        <p:spPr>
          <a:xfrm>
            <a:off x="218255" y="4501911"/>
            <a:ext cx="5877745" cy="2086266"/>
          </a:xfrm>
          <a:prstGeom prst="rect">
            <a:avLst/>
          </a:prstGeom>
        </p:spPr>
      </p:pic>
      <p:sp>
        <p:nvSpPr>
          <p:cNvPr id="4" name="TextBox 3">
            <a:extLst>
              <a:ext uri="{FF2B5EF4-FFF2-40B4-BE49-F238E27FC236}">
                <a16:creationId xmlns:a16="http://schemas.microsoft.com/office/drawing/2014/main" id="{57D4698B-F6DA-9709-68B5-FD261EC5B1BD}"/>
              </a:ext>
            </a:extLst>
          </p:cNvPr>
          <p:cNvSpPr txBox="1"/>
          <p:nvPr/>
        </p:nvSpPr>
        <p:spPr>
          <a:xfrm>
            <a:off x="1958004" y="4063271"/>
            <a:ext cx="2081433" cy="461665"/>
          </a:xfrm>
          <a:prstGeom prst="rect">
            <a:avLst/>
          </a:prstGeom>
          <a:noFill/>
        </p:spPr>
        <p:txBody>
          <a:bodyPr wrap="square" rtlCol="0">
            <a:spAutoFit/>
          </a:bodyPr>
          <a:lstStyle/>
          <a:p>
            <a:r>
              <a:rPr lang="en-US" sz="2400" dirty="0">
                <a:latin typeface="Futura Md BT" panose="020B0602020204020303"/>
              </a:rPr>
              <a:t>Final Results</a:t>
            </a:r>
          </a:p>
        </p:txBody>
      </p:sp>
      <p:sp>
        <p:nvSpPr>
          <p:cNvPr id="7" name="TextBox 6">
            <a:extLst>
              <a:ext uri="{FF2B5EF4-FFF2-40B4-BE49-F238E27FC236}">
                <a16:creationId xmlns:a16="http://schemas.microsoft.com/office/drawing/2014/main" id="{72669763-C55B-29DD-EDAE-52EEB5412DE4}"/>
              </a:ext>
            </a:extLst>
          </p:cNvPr>
          <p:cNvSpPr txBox="1"/>
          <p:nvPr/>
        </p:nvSpPr>
        <p:spPr>
          <a:xfrm>
            <a:off x="9646262" y="2210851"/>
            <a:ext cx="2451953" cy="830997"/>
          </a:xfrm>
          <a:prstGeom prst="rect">
            <a:avLst/>
          </a:prstGeom>
          <a:noFill/>
        </p:spPr>
        <p:txBody>
          <a:bodyPr wrap="square" rtlCol="0">
            <a:spAutoFit/>
          </a:bodyPr>
          <a:lstStyle/>
          <a:p>
            <a:r>
              <a:rPr lang="en-US" sz="2400" dirty="0">
                <a:latin typeface="Futura Md BT" panose="020B0602020204020303"/>
              </a:rPr>
              <a:t>Sample model output</a:t>
            </a:r>
          </a:p>
        </p:txBody>
      </p:sp>
    </p:spTree>
    <p:extLst>
      <p:ext uri="{BB962C8B-B14F-4D97-AF65-F5344CB8AC3E}">
        <p14:creationId xmlns:p14="http://schemas.microsoft.com/office/powerpoint/2010/main" val="123358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8B694-0C90-CE32-B027-0FDD7110C93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Model Selection Continued</a:t>
            </a:r>
          </a:p>
        </p:txBody>
      </p:sp>
      <p:pic>
        <p:nvPicPr>
          <p:cNvPr id="6" name="Picture 5" descr="Chart, bar chart, histogram&#10;&#10;Description automatically generated">
            <a:extLst>
              <a:ext uri="{FF2B5EF4-FFF2-40B4-BE49-F238E27FC236}">
                <a16:creationId xmlns:a16="http://schemas.microsoft.com/office/drawing/2014/main" id="{07ED4E35-E93B-52B8-260E-96E996BE111C}"/>
              </a:ext>
            </a:extLst>
          </p:cNvPr>
          <p:cNvPicPr>
            <a:picLocks noChangeAspect="1"/>
          </p:cNvPicPr>
          <p:nvPr/>
        </p:nvPicPr>
        <p:blipFill>
          <a:blip r:embed="rId2"/>
          <a:stretch>
            <a:fillRect/>
          </a:stretch>
        </p:blipFill>
        <p:spPr>
          <a:xfrm>
            <a:off x="5244113" y="854109"/>
            <a:ext cx="6947887" cy="5888334"/>
          </a:xfrm>
          <a:prstGeom prst="rect">
            <a:avLst/>
          </a:prstGeom>
        </p:spPr>
      </p:pic>
    </p:spTree>
    <p:extLst>
      <p:ext uri="{BB962C8B-B14F-4D97-AF65-F5344CB8AC3E}">
        <p14:creationId xmlns:p14="http://schemas.microsoft.com/office/powerpoint/2010/main" val="2089948446"/>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6047</TotalTime>
  <Words>864</Words>
  <Application>Microsoft Office PowerPoint</Application>
  <PresentationFormat>Widescreen</PresentationFormat>
  <Paragraphs>69</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Futura Md BT</vt:lpstr>
      <vt:lpstr>Office Theme</vt:lpstr>
      <vt:lpstr>Heather Lemon  </vt:lpstr>
      <vt:lpstr>Understand which features about a song make it popular?</vt:lpstr>
      <vt:lpstr>Data Description &amp; Ingest</vt:lpstr>
      <vt:lpstr>Feature Engineering</vt:lpstr>
      <vt:lpstr>Exploratory Data Analysis</vt:lpstr>
      <vt:lpstr>Correlation Plot</vt:lpstr>
      <vt:lpstr>Data Scaling &amp; Splitting</vt:lpstr>
      <vt:lpstr>Model Selection</vt:lpstr>
      <vt:lpstr>Model Selection Continued</vt:lpstr>
      <vt:lpstr>Model Evaluation</vt:lpstr>
      <vt:lpstr>HyperParameter Tuning</vt:lpstr>
      <vt:lpstr>Final Prediction of Position Target</vt:lpstr>
      <vt:lpstr>Conclusion</vt:lpstr>
      <vt:lpstr>Questions?</vt:lpstr>
      <vt:lpstr>Explainable AI with shap package</vt:lpstr>
      <vt:lpstr> Surprise! Explainable machine learning with explainerdashboard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134</cp:revision>
  <dcterms:created xsi:type="dcterms:W3CDTF">2018-10-30T16:41:44Z</dcterms:created>
  <dcterms:modified xsi:type="dcterms:W3CDTF">2023-04-19T12:22:16Z</dcterms:modified>
</cp:coreProperties>
</file>