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1" r:id="rId3"/>
    <p:sldId id="262" r:id="rId4"/>
    <p:sldId id="263" r:id="rId5"/>
    <p:sldId id="264" r:id="rId6"/>
    <p:sldId id="265" r:id="rId7"/>
    <p:sldId id="266" r:id="rId8"/>
    <p:sldId id="267" r:id="rId9"/>
    <p:sldId id="275" r:id="rId10"/>
    <p:sldId id="277" r:id="rId11"/>
    <p:sldId id="274" r:id="rId12"/>
    <p:sldId id="278" r:id="rId13"/>
    <p:sldId id="270" r:id="rId14"/>
    <p:sldId id="273" r:id="rId15"/>
    <p:sldId id="269" r:id="rId16"/>
    <p:sldId id="271"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95" d="100"/>
          <a:sy n="95" d="100"/>
        </p:scale>
        <p:origin x="100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4/5/2023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Heather Lemon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4449 – Midterm </a:t>
            </a:r>
          </a:p>
          <a:p>
            <a:r>
              <a:rPr lang="en-US" dirty="0"/>
              <a:t>Spotify </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B694-0C90-CE32-B027-0FDD7110C9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Model Selection Continued</a:t>
            </a:r>
          </a:p>
        </p:txBody>
      </p:sp>
      <p:pic>
        <p:nvPicPr>
          <p:cNvPr id="6" name="Picture 5" descr="Chart, bar chart, histogram&#10;&#10;Description automatically generated">
            <a:extLst>
              <a:ext uri="{FF2B5EF4-FFF2-40B4-BE49-F238E27FC236}">
                <a16:creationId xmlns:a16="http://schemas.microsoft.com/office/drawing/2014/main" id="{07ED4E35-E93B-52B8-260E-96E996BE111C}"/>
              </a:ext>
            </a:extLst>
          </p:cNvPr>
          <p:cNvPicPr>
            <a:picLocks noChangeAspect="1"/>
          </p:cNvPicPr>
          <p:nvPr/>
        </p:nvPicPr>
        <p:blipFill>
          <a:blip r:embed="rId2"/>
          <a:stretch>
            <a:fillRect/>
          </a:stretch>
        </p:blipFill>
        <p:spPr>
          <a:xfrm>
            <a:off x="5244113" y="854109"/>
            <a:ext cx="6947887" cy="5888334"/>
          </a:xfrm>
          <a:prstGeom prst="rect">
            <a:avLst/>
          </a:prstGeom>
        </p:spPr>
      </p:pic>
    </p:spTree>
    <p:extLst>
      <p:ext uri="{BB962C8B-B14F-4D97-AF65-F5344CB8AC3E}">
        <p14:creationId xmlns:p14="http://schemas.microsoft.com/office/powerpoint/2010/main" val="208994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69EC-F1B5-22B8-6ABB-0865454D2CCD}"/>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920BFA18-D94A-37F5-EE77-E17015F9F15B}"/>
              </a:ext>
            </a:extLst>
          </p:cNvPr>
          <p:cNvSpPr>
            <a:spLocks noGrp="1"/>
          </p:cNvSpPr>
          <p:nvPr>
            <p:ph type="body" idx="11"/>
          </p:nvPr>
        </p:nvSpPr>
        <p:spPr/>
        <p:txBody>
          <a:bodyPr/>
          <a:lstStyle/>
          <a:p>
            <a:r>
              <a:rPr lang="en-US" dirty="0"/>
              <a:t>Cross Validated Mean Accuracy Score</a:t>
            </a:r>
          </a:p>
        </p:txBody>
      </p:sp>
      <p:pic>
        <p:nvPicPr>
          <p:cNvPr id="5" name="Picture 4" descr="Graphical user interface&#10;&#10;Description automatically generated">
            <a:extLst>
              <a:ext uri="{FF2B5EF4-FFF2-40B4-BE49-F238E27FC236}">
                <a16:creationId xmlns:a16="http://schemas.microsoft.com/office/drawing/2014/main" id="{03C18BCE-7EA3-661B-D419-DD68FCEA2D9E}"/>
              </a:ext>
            </a:extLst>
          </p:cNvPr>
          <p:cNvPicPr>
            <a:picLocks noChangeAspect="1"/>
          </p:cNvPicPr>
          <p:nvPr/>
        </p:nvPicPr>
        <p:blipFill>
          <a:blip r:embed="rId2"/>
          <a:stretch>
            <a:fillRect/>
          </a:stretch>
        </p:blipFill>
        <p:spPr>
          <a:xfrm>
            <a:off x="3400230" y="3662557"/>
            <a:ext cx="4753638" cy="1286054"/>
          </a:xfrm>
          <a:prstGeom prst="rect">
            <a:avLst/>
          </a:prstGeom>
        </p:spPr>
      </p:pic>
      <p:sp>
        <p:nvSpPr>
          <p:cNvPr id="7" name="Text Placeholder 2">
            <a:extLst>
              <a:ext uri="{FF2B5EF4-FFF2-40B4-BE49-F238E27FC236}">
                <a16:creationId xmlns:a16="http://schemas.microsoft.com/office/drawing/2014/main" id="{D68AA1D5-6C2C-5A64-3172-D3D7A80C37F5}"/>
              </a:ext>
            </a:extLst>
          </p:cNvPr>
          <p:cNvSpPr>
            <a:spLocks noGrp="1"/>
          </p:cNvSpPr>
          <p:nvPr>
            <p:ph type="body" idx="1"/>
          </p:nvPr>
        </p:nvSpPr>
        <p:spPr>
          <a:xfrm>
            <a:off x="711929" y="1672180"/>
            <a:ext cx="10130241" cy="1905033"/>
          </a:xfrm>
        </p:spPr>
        <p:txBody>
          <a:bodyPr/>
          <a:lstStyle/>
          <a:p>
            <a:pPr>
              <a:lnSpc>
                <a:spcPct val="100000"/>
              </a:lnSpc>
            </a:pPr>
            <a:r>
              <a:rPr lang="en-US" dirty="0"/>
              <a:t>Select the top three performing models via accuracy and </a:t>
            </a:r>
          </a:p>
          <a:p>
            <a:pPr>
              <a:lnSpc>
                <a:spcPct val="100000"/>
              </a:lnSpc>
            </a:pPr>
            <a:r>
              <a:rPr lang="en-US" dirty="0"/>
              <a:t>Run a cross validated mean accuracy score. The result is the same for all three models. </a:t>
            </a:r>
          </a:p>
        </p:txBody>
      </p:sp>
    </p:spTree>
    <p:extLst>
      <p:ext uri="{BB962C8B-B14F-4D97-AF65-F5344CB8AC3E}">
        <p14:creationId xmlns:p14="http://schemas.microsoft.com/office/powerpoint/2010/main" val="397818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46F8-E18D-52FB-58B3-D03D86D3B758}"/>
              </a:ext>
            </a:extLst>
          </p:cNvPr>
          <p:cNvSpPr>
            <a:spLocks noGrp="1"/>
          </p:cNvSpPr>
          <p:nvPr>
            <p:ph type="title"/>
          </p:nvPr>
        </p:nvSpPr>
        <p:spPr/>
        <p:txBody>
          <a:bodyPr>
            <a:normAutofit fontScale="90000"/>
          </a:bodyPr>
          <a:lstStyle/>
          <a:p>
            <a:r>
              <a:rPr lang="en-US" dirty="0" err="1"/>
              <a:t>HyperParameter</a:t>
            </a:r>
            <a:r>
              <a:rPr lang="en-US" dirty="0"/>
              <a:t> Tuning</a:t>
            </a:r>
          </a:p>
        </p:txBody>
      </p:sp>
      <p:sp>
        <p:nvSpPr>
          <p:cNvPr id="3" name="Text Placeholder 2">
            <a:extLst>
              <a:ext uri="{FF2B5EF4-FFF2-40B4-BE49-F238E27FC236}">
                <a16:creationId xmlns:a16="http://schemas.microsoft.com/office/drawing/2014/main" id="{9D953DAE-FB0D-410E-2261-447D3E04B4BB}"/>
              </a:ext>
            </a:extLst>
          </p:cNvPr>
          <p:cNvSpPr>
            <a:spLocks noGrp="1"/>
          </p:cNvSpPr>
          <p:nvPr>
            <p:ph type="body" idx="1"/>
          </p:nvPr>
        </p:nvSpPr>
        <p:spPr/>
        <p:txBody>
          <a:bodyPr/>
          <a:lstStyle/>
          <a:p>
            <a:r>
              <a:rPr lang="en-US" dirty="0"/>
              <a:t>I selected the top two models, Decision Tree Regressor and Random Forest Regressor model, ran </a:t>
            </a:r>
            <a:r>
              <a:rPr lang="en-US" dirty="0" err="1"/>
              <a:t>GridSearchCV</a:t>
            </a:r>
            <a:r>
              <a:rPr lang="en-US" dirty="0"/>
              <a:t> and found no performance gains when running the training set data with optimal parameter settings. </a:t>
            </a:r>
          </a:p>
        </p:txBody>
      </p:sp>
      <p:sp>
        <p:nvSpPr>
          <p:cNvPr id="4" name="Text Placeholder 3">
            <a:extLst>
              <a:ext uri="{FF2B5EF4-FFF2-40B4-BE49-F238E27FC236}">
                <a16:creationId xmlns:a16="http://schemas.microsoft.com/office/drawing/2014/main" id="{C5F33880-A866-D823-FF29-4CEEAC8C1A3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45024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Final Prediction of Position Target</a:t>
            </a:r>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a:xfrm>
            <a:off x="711929" y="1672180"/>
            <a:ext cx="6884625" cy="4079696"/>
          </a:xfrm>
        </p:spPr>
        <p:txBody>
          <a:bodyPr/>
          <a:lstStyle/>
          <a:p>
            <a:r>
              <a:rPr lang="en-US" dirty="0">
                <a:solidFill>
                  <a:schemeClr val="tx2"/>
                </a:solidFill>
              </a:rPr>
              <a:t>With running the test dataset. Acousticness was the top predictor in determining a songs popularity which also follows the outputs we got from the training data.</a:t>
            </a:r>
          </a:p>
        </p:txBody>
      </p:sp>
      <p:pic>
        <p:nvPicPr>
          <p:cNvPr id="5" name="Picture 4" descr="Graphical user interface, application&#10;&#10;Description automatically generated">
            <a:extLst>
              <a:ext uri="{FF2B5EF4-FFF2-40B4-BE49-F238E27FC236}">
                <a16:creationId xmlns:a16="http://schemas.microsoft.com/office/drawing/2014/main" id="{92041B07-8E25-430A-94F9-1054B8910087}"/>
              </a:ext>
            </a:extLst>
          </p:cNvPr>
          <p:cNvPicPr>
            <a:picLocks noChangeAspect="1"/>
          </p:cNvPicPr>
          <p:nvPr/>
        </p:nvPicPr>
        <p:blipFill>
          <a:blip r:embed="rId2"/>
          <a:stretch>
            <a:fillRect/>
          </a:stretch>
        </p:blipFill>
        <p:spPr>
          <a:xfrm>
            <a:off x="8324128" y="1740078"/>
            <a:ext cx="2838846" cy="3943900"/>
          </a:xfrm>
          <a:prstGeom prst="rect">
            <a:avLst/>
          </a:prstGeom>
        </p:spPr>
      </p:pic>
    </p:spTree>
    <p:extLst>
      <p:ext uri="{BB962C8B-B14F-4D97-AF65-F5344CB8AC3E}">
        <p14:creationId xmlns:p14="http://schemas.microsoft.com/office/powerpoint/2010/main" val="240934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667951" y="1389152"/>
            <a:ext cx="8723474" cy="4079696"/>
          </a:xfrm>
        </p:spPr>
        <p:txBody>
          <a:bodyPr/>
          <a:lstStyle/>
          <a:p>
            <a:r>
              <a:rPr lang="en-US" dirty="0">
                <a:solidFill>
                  <a:schemeClr val="tx2"/>
                </a:solidFill>
              </a:rPr>
              <a:t>In conclusion with the results from the modeling we don’t have strong evidence to suggest that the features listed from a song play an important factor when a song is chosen for its popularity, we are no better than guessing and it’s mostly likely due to underfitting where we cannot capture the relationship properly between the inputs and outputs accurately. If we were to include the popularity field from Spotify as our target, the results would have been better. It was interesting to see what models predicted its own feature importance.</a:t>
            </a:r>
          </a:p>
        </p:txBody>
      </p:sp>
    </p:spTree>
    <p:extLst>
      <p:ext uri="{BB962C8B-B14F-4D97-AF65-F5344CB8AC3E}">
        <p14:creationId xmlns:p14="http://schemas.microsoft.com/office/powerpoint/2010/main" val="405124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Explainable AI with </a:t>
            </a:r>
            <a:r>
              <a:rPr lang="en-US" dirty="0" err="1"/>
              <a:t>shap</a:t>
            </a:r>
            <a:r>
              <a:rPr lang="en-US" dirty="0"/>
              <a:t> package</a:t>
            </a:r>
          </a:p>
        </p:txBody>
      </p:sp>
      <p:pic>
        <p:nvPicPr>
          <p:cNvPr id="6" name="Picture 5" descr="Chart&#10;&#10;Description automatically generated">
            <a:extLst>
              <a:ext uri="{FF2B5EF4-FFF2-40B4-BE49-F238E27FC236}">
                <a16:creationId xmlns:a16="http://schemas.microsoft.com/office/drawing/2014/main" id="{1CC31AC4-AC8A-F745-0804-9983C589CE36}"/>
              </a:ext>
            </a:extLst>
          </p:cNvPr>
          <p:cNvPicPr>
            <a:picLocks noChangeAspect="1"/>
          </p:cNvPicPr>
          <p:nvPr/>
        </p:nvPicPr>
        <p:blipFill>
          <a:blip r:embed="rId2"/>
          <a:stretch>
            <a:fillRect/>
          </a:stretch>
        </p:blipFill>
        <p:spPr>
          <a:xfrm>
            <a:off x="3124866" y="1609219"/>
            <a:ext cx="4793235" cy="4978958"/>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a:xfrm>
            <a:off x="1224394" y="648041"/>
            <a:ext cx="10635521" cy="1024139"/>
          </a:xfrm>
        </p:spPr>
        <p:txBody>
          <a:bodyPr>
            <a:normAutofit fontScale="90000"/>
          </a:bodyPr>
          <a:lstStyle/>
          <a:p>
            <a:r>
              <a:rPr lang="en-US" b="1" dirty="0">
                <a:solidFill>
                  <a:srgbClr val="569CD6"/>
                </a:solidFill>
                <a:effectLst/>
                <a:latin typeface="Consolas" panose="020B0609020204030204" pitchFamily="49" charset="0"/>
              </a:rPr>
              <a:t> </a:t>
            </a:r>
            <a:r>
              <a:rPr lang="en-US" b="1" dirty="0">
                <a:solidFill>
                  <a:schemeClr val="tx2"/>
                </a:solidFill>
                <a:effectLst/>
                <a:latin typeface="Consolas" panose="020B0609020204030204" pitchFamily="49" charset="0"/>
              </a:rPr>
              <a:t>Surprise! Explainable machine learning with </a:t>
            </a:r>
            <a:r>
              <a:rPr lang="en-US" b="1" dirty="0" err="1">
                <a:solidFill>
                  <a:schemeClr val="tx2"/>
                </a:solidFill>
                <a:effectLst/>
                <a:latin typeface="Consolas" panose="020B0609020204030204" pitchFamily="49" charset="0"/>
              </a:rPr>
              <a:t>explainerdashboard</a:t>
            </a:r>
            <a:br>
              <a:rPr lang="en-US" b="0" dirty="0">
                <a:solidFill>
                  <a:srgbClr val="D4D4D4"/>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a:xfrm>
            <a:off x="711929" y="1672180"/>
            <a:ext cx="9446955" cy="4079696"/>
          </a:xfrm>
        </p:spPr>
        <p:txBody>
          <a:bodyPr/>
          <a:lstStyle/>
          <a:p>
            <a:r>
              <a:rPr lang="en-US" dirty="0"/>
              <a:t>See browser tab</a:t>
            </a:r>
          </a:p>
        </p:txBody>
      </p:sp>
    </p:spTree>
    <p:extLst>
      <p:ext uri="{BB962C8B-B14F-4D97-AF65-F5344CB8AC3E}">
        <p14:creationId xmlns:p14="http://schemas.microsoft.com/office/powerpoint/2010/main" val="416022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741-9744-095D-32F9-214E27F4B46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D8F65B6-5178-59A7-7E45-9CC2126F4619}"/>
              </a:ext>
            </a:extLst>
          </p:cNvPr>
          <p:cNvSpPr>
            <a:spLocks noGrp="1"/>
          </p:cNvSpPr>
          <p:nvPr>
            <p:ph type="body" idx="10"/>
          </p:nvPr>
        </p:nvSpPr>
        <p:spPr>
          <a:xfrm>
            <a:off x="711928" y="1475367"/>
            <a:ext cx="6603272" cy="3070642"/>
          </a:xfrm>
        </p:spPr>
        <p:txBody>
          <a:bodyPr/>
          <a:lstStyle/>
          <a:p>
            <a:r>
              <a:rPr lang="en-US" dirty="0"/>
              <a:t>Thank You! 👍 </a:t>
            </a:r>
          </a:p>
        </p:txBody>
      </p:sp>
    </p:spTree>
    <p:extLst>
      <p:ext uri="{BB962C8B-B14F-4D97-AF65-F5344CB8AC3E}">
        <p14:creationId xmlns:p14="http://schemas.microsoft.com/office/powerpoint/2010/main" val="293618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normAutofit fontScale="90000"/>
          </a:bodyPr>
          <a:lstStyle/>
          <a:p>
            <a:r>
              <a:rPr lang="en-US" dirty="0"/>
              <a:t>Understand which features about a song make it popular?</a:t>
            </a:r>
          </a:p>
        </p:txBody>
      </p:sp>
      <p:pic>
        <p:nvPicPr>
          <p:cNvPr id="5" name="Content Placeholder 4">
            <a:extLst>
              <a:ext uri="{FF2B5EF4-FFF2-40B4-BE49-F238E27FC236}">
                <a16:creationId xmlns:a16="http://schemas.microsoft.com/office/drawing/2014/main" id="{7E5DF1D3-9AE4-6B60-D9B8-098F75C6D73A}"/>
              </a:ext>
            </a:extLst>
          </p:cNvPr>
          <p:cNvPicPr>
            <a:picLocks noGrp="1" noChangeAspect="1"/>
          </p:cNvPicPr>
          <p:nvPr>
            <p:ph idx="1"/>
          </p:nvPr>
        </p:nvPicPr>
        <p:blipFill>
          <a:blip r:embed="rId2"/>
          <a:stretch>
            <a:fillRect/>
          </a:stretch>
        </p:blipFill>
        <p:spPr>
          <a:xfrm>
            <a:off x="4843061" y="2090057"/>
            <a:ext cx="5587200" cy="3145710"/>
          </a:xfrm>
        </p:spPr>
      </p:pic>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Description &amp; Ingest</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We are given 2 files. The first file is a </a:t>
            </a:r>
            <a:r>
              <a:rPr lang="en-US" dirty="0" err="1"/>
              <a:t>features_df</a:t>
            </a:r>
            <a:r>
              <a:rPr lang="en-US" dirty="0"/>
              <a:t> csv file that contains details about popular songs (</a:t>
            </a:r>
            <a:r>
              <a:rPr lang="en-US" dirty="0" err="1"/>
              <a:t>speechiness</a:t>
            </a:r>
            <a:r>
              <a:rPr lang="en-US" dirty="0"/>
              <a:t>, tempo, song name </a:t>
            </a:r>
            <a:r>
              <a:rPr lang="en-US" dirty="0" err="1"/>
              <a:t>etc</a:t>
            </a:r>
            <a:r>
              <a:rPr lang="en-US" dirty="0"/>
              <a:t>)</a:t>
            </a:r>
          </a:p>
          <a:p>
            <a:r>
              <a:rPr lang="en-US" dirty="0"/>
              <a:t>The second file contains a list of 2+ million songs collected over the year 2017. It also contains Position, number of streams, date, and region.</a:t>
            </a:r>
          </a:p>
          <a:p>
            <a:endParaRPr lang="en-US" dirty="0"/>
          </a:p>
          <a:p>
            <a:r>
              <a:rPr lang="en-US" dirty="0"/>
              <a:t>These files contain both numerical and categorical data. </a:t>
            </a:r>
          </a:p>
          <a:p>
            <a:endParaRPr lang="en-US" dirty="0"/>
          </a:p>
          <a:p>
            <a:r>
              <a:rPr lang="en-US" dirty="0"/>
              <a:t>For this project we only use region: USA and Year: 2017</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1215464" cy="3194398"/>
          </a:xfrm>
        </p:spPr>
        <p:txBody>
          <a:bodyPr/>
          <a:lstStyle/>
          <a:p>
            <a:pPr marL="342900" indent="-342900">
              <a:buFont typeface="Arial" panose="020B0604020202020204" pitchFamily="34" charset="0"/>
              <a:buChar char="•"/>
            </a:pPr>
            <a:r>
              <a:rPr lang="en-US" dirty="0"/>
              <a:t>Convert milliseconds into minutes/seconds</a:t>
            </a:r>
          </a:p>
          <a:p>
            <a:pPr marL="342900" indent="-342900">
              <a:buFont typeface="Arial" panose="020B0604020202020204" pitchFamily="34" charset="0"/>
              <a:buChar char="•"/>
            </a:pPr>
            <a:r>
              <a:rPr lang="en-US" dirty="0"/>
              <a:t>Convert key signature into original symbol (0,1,2 into C#, Ab)</a:t>
            </a:r>
          </a:p>
          <a:p>
            <a:pPr marL="342900" indent="-342900">
              <a:buFont typeface="Arial" panose="020B0604020202020204" pitchFamily="34" charset="0"/>
              <a:buChar char="•"/>
            </a:pPr>
            <a:r>
              <a:rPr lang="en-US" dirty="0"/>
              <a:t>Data Type checking </a:t>
            </a:r>
          </a:p>
          <a:p>
            <a:pPr marL="342900" indent="-342900">
              <a:buFont typeface="Arial" panose="020B0604020202020204" pitchFamily="34" charset="0"/>
              <a:buChar char="•"/>
            </a:pPr>
            <a:r>
              <a:rPr lang="en-US" dirty="0"/>
              <a:t>Null Checks </a:t>
            </a:r>
          </a:p>
          <a:p>
            <a:pPr marL="342900" indent="-342900">
              <a:buFont typeface="Arial" panose="020B0604020202020204" pitchFamily="34" charset="0"/>
              <a:buChar char="•"/>
            </a:pPr>
            <a:r>
              <a:rPr lang="en-US" dirty="0"/>
              <a:t>Drop columns that we don’t need such as URL</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Feature Engineering</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Exploratory Data Analysis</a:t>
            </a:r>
          </a:p>
        </p:txBody>
      </p:sp>
      <p:sp>
        <p:nvSpPr>
          <p:cNvPr id="5" name="Text Placeholder 4">
            <a:extLst>
              <a:ext uri="{FF2B5EF4-FFF2-40B4-BE49-F238E27FC236}">
                <a16:creationId xmlns:a16="http://schemas.microsoft.com/office/drawing/2014/main" id="{AFAE9434-BDE7-5744-9B9E-91861EB439A9}"/>
              </a:ext>
            </a:extLst>
          </p:cNvPr>
          <p:cNvSpPr>
            <a:spLocks noGrp="1"/>
          </p:cNvSpPr>
          <p:nvPr>
            <p:ph type="body" idx="11"/>
          </p:nvPr>
        </p:nvSpPr>
        <p:spPr/>
        <p:txBody>
          <a:bodyPr/>
          <a:lstStyle/>
          <a:p>
            <a:r>
              <a:rPr lang="en-US" dirty="0"/>
              <a:t>Feature Histogram Distribution Graphs</a:t>
            </a:r>
          </a:p>
        </p:txBody>
      </p:sp>
      <p:pic>
        <p:nvPicPr>
          <p:cNvPr id="7" name="Picture 6" descr="Graphical user interface, Word&#10;&#10;Description automatically generated">
            <a:extLst>
              <a:ext uri="{FF2B5EF4-FFF2-40B4-BE49-F238E27FC236}">
                <a16:creationId xmlns:a16="http://schemas.microsoft.com/office/drawing/2014/main" id="{B760CE28-9670-9E36-8850-A0A4D89A783F}"/>
              </a:ext>
            </a:extLst>
          </p:cNvPr>
          <p:cNvPicPr>
            <a:picLocks noChangeAspect="1"/>
          </p:cNvPicPr>
          <p:nvPr/>
        </p:nvPicPr>
        <p:blipFill>
          <a:blip r:embed="rId2"/>
          <a:stretch>
            <a:fillRect/>
          </a:stretch>
        </p:blipFill>
        <p:spPr>
          <a:xfrm>
            <a:off x="1013913" y="1738735"/>
            <a:ext cx="6401772" cy="4868056"/>
          </a:xfrm>
          <a:prstGeom prst="rect">
            <a:avLst/>
          </a:prstGeom>
        </p:spPr>
      </p:pic>
    </p:spTree>
    <p:extLst>
      <p:ext uri="{BB962C8B-B14F-4D97-AF65-F5344CB8AC3E}">
        <p14:creationId xmlns:p14="http://schemas.microsoft.com/office/powerpoint/2010/main" val="306585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4EA986-99FE-3BAB-D0AF-1B566438BC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Correlation Plot</a:t>
            </a:r>
          </a:p>
        </p:txBody>
      </p:sp>
      <p:pic>
        <p:nvPicPr>
          <p:cNvPr id="3" name="Picture 2">
            <a:extLst>
              <a:ext uri="{FF2B5EF4-FFF2-40B4-BE49-F238E27FC236}">
                <a16:creationId xmlns:a16="http://schemas.microsoft.com/office/drawing/2014/main" id="{7F867B7B-9774-7340-3FF3-61382F53A248}"/>
              </a:ext>
            </a:extLst>
          </p:cNvPr>
          <p:cNvPicPr>
            <a:picLocks noChangeAspect="1"/>
          </p:cNvPicPr>
          <p:nvPr/>
        </p:nvPicPr>
        <p:blipFill>
          <a:blip r:embed="rId2"/>
          <a:stretch>
            <a:fillRect/>
          </a:stretch>
        </p:blipFill>
        <p:spPr>
          <a:xfrm>
            <a:off x="4783016" y="258859"/>
            <a:ext cx="7264958" cy="6465813"/>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Data Scaling &amp; Splitting</a:t>
            </a:r>
          </a:p>
        </p:txBody>
      </p:sp>
      <p:sp>
        <p:nvSpPr>
          <p:cNvPr id="7" name="TextBox 6">
            <a:extLst>
              <a:ext uri="{FF2B5EF4-FFF2-40B4-BE49-F238E27FC236}">
                <a16:creationId xmlns:a16="http://schemas.microsoft.com/office/drawing/2014/main" id="{28713D44-8845-3719-F567-B6CA9093058D}"/>
              </a:ext>
            </a:extLst>
          </p:cNvPr>
          <p:cNvSpPr txBox="1"/>
          <p:nvPr/>
        </p:nvSpPr>
        <p:spPr>
          <a:xfrm>
            <a:off x="926960" y="4364392"/>
            <a:ext cx="8840038" cy="369332"/>
          </a:xfrm>
          <a:prstGeom prst="rect">
            <a:avLst/>
          </a:prstGeom>
          <a:noFill/>
        </p:spPr>
        <p:txBody>
          <a:bodyPr wrap="square">
            <a:spAutoFit/>
          </a:bodyPr>
          <a:lstStyle/>
          <a:p>
            <a:r>
              <a:rPr lang="en-US" dirty="0" err="1">
                <a:solidFill>
                  <a:schemeClr val="tx2"/>
                </a:solidFill>
                <a:effectLst/>
                <a:latin typeface="Consolas" panose="020B0609020204030204" pitchFamily="49" charset="0"/>
              </a:rPr>
              <a:t>train_test_split</a:t>
            </a:r>
            <a:r>
              <a:rPr lang="en-US" dirty="0">
                <a:solidFill>
                  <a:schemeClr val="tx2"/>
                </a:solidFill>
                <a:effectLst/>
                <a:latin typeface="Consolas" panose="020B0609020204030204" pitchFamily="49" charset="0"/>
              </a:rPr>
              <a:t>(</a:t>
            </a:r>
            <a:r>
              <a:rPr lang="en-US" dirty="0" err="1">
                <a:solidFill>
                  <a:schemeClr val="tx2"/>
                </a:solidFill>
                <a:effectLst/>
                <a:latin typeface="Consolas" panose="020B0609020204030204" pitchFamily="49" charset="0"/>
              </a:rPr>
              <a:t>scaled_data</a:t>
            </a:r>
            <a:r>
              <a:rPr lang="en-US" dirty="0">
                <a:solidFill>
                  <a:schemeClr val="tx2"/>
                </a:solidFill>
                <a:effectLst/>
                <a:latin typeface="Consolas" panose="020B0609020204030204" pitchFamily="49" charset="0"/>
              </a:rPr>
              <a:t>, y, </a:t>
            </a:r>
            <a:r>
              <a:rPr lang="en-US" dirty="0" err="1">
                <a:solidFill>
                  <a:schemeClr val="tx2"/>
                </a:solidFill>
                <a:effectLst/>
                <a:latin typeface="Consolas" panose="020B0609020204030204" pitchFamily="49" charset="0"/>
              </a:rPr>
              <a:t>test_size</a:t>
            </a:r>
            <a:r>
              <a:rPr lang="en-US" dirty="0">
                <a:solidFill>
                  <a:schemeClr val="tx2"/>
                </a:solidFill>
                <a:effectLst/>
                <a:latin typeface="Consolas" panose="020B0609020204030204" pitchFamily="49" charset="0"/>
              </a:rPr>
              <a:t>=.20, </a:t>
            </a:r>
            <a:r>
              <a:rPr lang="en-US" dirty="0" err="1">
                <a:solidFill>
                  <a:schemeClr val="tx2"/>
                </a:solidFill>
                <a:effectLst/>
                <a:latin typeface="Consolas" panose="020B0609020204030204" pitchFamily="49" charset="0"/>
              </a:rPr>
              <a:t>random_state</a:t>
            </a:r>
            <a:r>
              <a:rPr lang="en-US" dirty="0">
                <a:solidFill>
                  <a:schemeClr val="tx2"/>
                </a:solidFill>
                <a:effectLst/>
                <a:latin typeface="Consolas" panose="020B0609020204030204" pitchFamily="49" charset="0"/>
              </a:rPr>
              <a:t>=0)</a:t>
            </a:r>
          </a:p>
        </p:txBody>
      </p:sp>
      <p:pic>
        <p:nvPicPr>
          <p:cNvPr id="4" name="Picture 3" descr="Graphical user interface&#10;&#10;Description automatically generated with medium confidence">
            <a:extLst>
              <a:ext uri="{FF2B5EF4-FFF2-40B4-BE49-F238E27FC236}">
                <a16:creationId xmlns:a16="http://schemas.microsoft.com/office/drawing/2014/main" id="{B34F3334-0BDE-A790-7495-FA3660D015F3}"/>
              </a:ext>
            </a:extLst>
          </p:cNvPr>
          <p:cNvPicPr>
            <a:picLocks noChangeAspect="1"/>
          </p:cNvPicPr>
          <p:nvPr/>
        </p:nvPicPr>
        <p:blipFill>
          <a:blip r:embed="rId2"/>
          <a:stretch>
            <a:fillRect/>
          </a:stretch>
        </p:blipFill>
        <p:spPr>
          <a:xfrm>
            <a:off x="371736" y="2321169"/>
            <a:ext cx="10887336" cy="1398511"/>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p:txBody>
          <a:bodyPr>
            <a:normAutofit fontScale="90000"/>
          </a:bodyPr>
          <a:lstStyle/>
          <a:p>
            <a:r>
              <a:rPr lang="en-US" dirty="0"/>
              <a:t>Model Selection – Regression Techniques</a:t>
            </a:r>
          </a:p>
        </p:txBody>
      </p:sp>
      <p:sp>
        <p:nvSpPr>
          <p:cNvPr id="3" name="Text Placeholder 2">
            <a:extLst>
              <a:ext uri="{FF2B5EF4-FFF2-40B4-BE49-F238E27FC236}">
                <a16:creationId xmlns:a16="http://schemas.microsoft.com/office/drawing/2014/main" id="{63E99C7E-22E8-E643-AEFF-FD88DD2D989D}"/>
              </a:ext>
            </a:extLst>
          </p:cNvPr>
          <p:cNvSpPr>
            <a:spLocks noGrp="1"/>
          </p:cNvSpPr>
          <p:nvPr>
            <p:ph type="body" idx="1"/>
          </p:nvPr>
        </p:nvSpPr>
        <p:spPr>
          <a:xfrm>
            <a:off x="3530235" y="2070938"/>
            <a:ext cx="5131529" cy="4079696"/>
          </a:xfrm>
        </p:spPr>
        <p:txBody>
          <a:bodyPr/>
          <a:lstStyle/>
          <a:p>
            <a:r>
              <a:rPr lang="en-US" b="0" dirty="0">
                <a:solidFill>
                  <a:schemeClr val="tx2"/>
                </a:solidFill>
                <a:effectLst/>
                <a:latin typeface="Consolas" panose="020B0609020204030204" pitchFamily="49" charset="0"/>
              </a:rPr>
              <a:t>* Linear Regression</a:t>
            </a:r>
          </a:p>
          <a:p>
            <a:r>
              <a:rPr lang="en-US" b="0" dirty="0">
                <a:solidFill>
                  <a:schemeClr val="tx2"/>
                </a:solidFill>
                <a:effectLst/>
                <a:latin typeface="Consolas" panose="020B0609020204030204" pitchFamily="49" charset="0"/>
              </a:rPr>
              <a:t>* Decision Tree Regressor</a:t>
            </a:r>
          </a:p>
          <a:p>
            <a:r>
              <a:rPr lang="en-US" b="0" dirty="0">
                <a:solidFill>
                  <a:schemeClr val="tx2"/>
                </a:solidFill>
                <a:effectLst/>
                <a:latin typeface="Consolas" panose="020B0609020204030204" pitchFamily="49" charset="0"/>
              </a:rPr>
              <a:t>* Random Forest Regressor</a:t>
            </a:r>
          </a:p>
          <a:p>
            <a:r>
              <a:rPr lang="en-US" b="0" dirty="0">
                <a:solidFill>
                  <a:schemeClr val="tx2"/>
                </a:solidFill>
                <a:effectLst/>
                <a:latin typeface="Consolas" panose="020B0609020204030204" pitchFamily="49" charset="0"/>
              </a:rPr>
              <a:t>* SVM-R</a:t>
            </a:r>
          </a:p>
          <a:p>
            <a:r>
              <a:rPr lang="en-US" b="0" dirty="0">
                <a:solidFill>
                  <a:schemeClr val="tx2"/>
                </a:solidFill>
                <a:effectLst/>
                <a:latin typeface="Consolas" panose="020B0609020204030204" pitchFamily="49" charset="0"/>
              </a:rPr>
              <a:t>* Bagging Regressor</a:t>
            </a:r>
          </a:p>
          <a:p>
            <a:r>
              <a:rPr lang="en-US" b="0" dirty="0">
                <a:solidFill>
                  <a:schemeClr val="tx2"/>
                </a:solidFill>
                <a:effectLst/>
                <a:latin typeface="Consolas" panose="020B0609020204030204" pitchFamily="49" charset="0"/>
              </a:rPr>
              <a:t>* Ridge Regressor</a:t>
            </a:r>
          </a:p>
          <a:p>
            <a:r>
              <a:rPr lang="en-US" b="0" dirty="0">
                <a:solidFill>
                  <a:schemeClr val="tx2"/>
                </a:solidFill>
                <a:effectLst/>
                <a:latin typeface="Consolas" panose="020B0609020204030204" pitchFamily="49" charset="0"/>
              </a:rPr>
              <a:t>* OLS Summary Report</a:t>
            </a:r>
          </a:p>
          <a:p>
            <a:endParaRPr lang="en-US" dirty="0"/>
          </a:p>
        </p:txBody>
      </p:sp>
    </p:spTree>
    <p:extLst>
      <p:ext uri="{BB962C8B-B14F-4D97-AF65-F5344CB8AC3E}">
        <p14:creationId xmlns:p14="http://schemas.microsoft.com/office/powerpoint/2010/main" val="205480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Model Selection</a:t>
            </a:r>
          </a:p>
        </p:txBody>
      </p:sp>
      <p:pic>
        <p:nvPicPr>
          <p:cNvPr id="5" name="Picture 4" descr="Graphical user interface, application&#10;&#10;Description automatically generated">
            <a:extLst>
              <a:ext uri="{FF2B5EF4-FFF2-40B4-BE49-F238E27FC236}">
                <a16:creationId xmlns:a16="http://schemas.microsoft.com/office/drawing/2014/main" id="{88B329F6-A034-3128-52AB-F6E4E0A70503}"/>
              </a:ext>
            </a:extLst>
          </p:cNvPr>
          <p:cNvPicPr>
            <a:picLocks noChangeAspect="1"/>
          </p:cNvPicPr>
          <p:nvPr/>
        </p:nvPicPr>
        <p:blipFill>
          <a:blip r:embed="rId2"/>
          <a:stretch>
            <a:fillRect/>
          </a:stretch>
        </p:blipFill>
        <p:spPr>
          <a:xfrm>
            <a:off x="6645468" y="2143734"/>
            <a:ext cx="3000794" cy="4182059"/>
          </a:xfrm>
          <a:prstGeom prst="rect">
            <a:avLst/>
          </a:prstGeom>
        </p:spPr>
      </p:pic>
      <p:sp>
        <p:nvSpPr>
          <p:cNvPr id="6" name="TextBox 5">
            <a:extLst>
              <a:ext uri="{FF2B5EF4-FFF2-40B4-BE49-F238E27FC236}">
                <a16:creationId xmlns:a16="http://schemas.microsoft.com/office/drawing/2014/main" id="{C845E63C-3703-1D7C-4A11-4A093487635E}"/>
              </a:ext>
            </a:extLst>
          </p:cNvPr>
          <p:cNvSpPr txBox="1"/>
          <p:nvPr/>
        </p:nvSpPr>
        <p:spPr>
          <a:xfrm>
            <a:off x="711929" y="2321169"/>
            <a:ext cx="4412730" cy="1569660"/>
          </a:xfrm>
          <a:prstGeom prst="rect">
            <a:avLst/>
          </a:prstGeom>
          <a:noFill/>
        </p:spPr>
        <p:txBody>
          <a:bodyPr wrap="square" rtlCol="0">
            <a:spAutoFit/>
          </a:bodyPr>
          <a:lstStyle/>
          <a:p>
            <a:r>
              <a:rPr lang="en-US" sz="2400" dirty="0">
                <a:latin typeface="Futura Md BT" panose="020B0602020204020303"/>
              </a:rPr>
              <a:t>For every model listed, a dataframe of feature importance, bar graph, table entry is shown</a:t>
            </a:r>
          </a:p>
        </p:txBody>
      </p:sp>
      <p:pic>
        <p:nvPicPr>
          <p:cNvPr id="8" name="Picture 7" descr="Graphical user interface, application&#10;&#10;Description automatically generated">
            <a:extLst>
              <a:ext uri="{FF2B5EF4-FFF2-40B4-BE49-F238E27FC236}">
                <a16:creationId xmlns:a16="http://schemas.microsoft.com/office/drawing/2014/main" id="{FD035326-5433-CDC2-40B5-3F981CB478E8}"/>
              </a:ext>
            </a:extLst>
          </p:cNvPr>
          <p:cNvPicPr>
            <a:picLocks noChangeAspect="1"/>
          </p:cNvPicPr>
          <p:nvPr/>
        </p:nvPicPr>
        <p:blipFill>
          <a:blip r:embed="rId3"/>
          <a:stretch>
            <a:fillRect/>
          </a:stretch>
        </p:blipFill>
        <p:spPr>
          <a:xfrm>
            <a:off x="218255" y="4234764"/>
            <a:ext cx="5877745" cy="2086266"/>
          </a:xfrm>
          <a:prstGeom prst="rect">
            <a:avLst/>
          </a:prstGeom>
        </p:spPr>
      </p:pic>
    </p:spTree>
    <p:extLst>
      <p:ext uri="{BB962C8B-B14F-4D97-AF65-F5344CB8AC3E}">
        <p14:creationId xmlns:p14="http://schemas.microsoft.com/office/powerpoint/2010/main" val="1233587953"/>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5992</TotalTime>
  <Words>452</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Futura Md BT</vt:lpstr>
      <vt:lpstr>Office Theme</vt:lpstr>
      <vt:lpstr>Heather Lemon  </vt:lpstr>
      <vt:lpstr>Understand which features about a song make it popular?</vt:lpstr>
      <vt:lpstr>Data Description &amp; Ingest</vt:lpstr>
      <vt:lpstr>Feature Engineering</vt:lpstr>
      <vt:lpstr>Exploratory Data Analysis</vt:lpstr>
      <vt:lpstr>Correlation Plot</vt:lpstr>
      <vt:lpstr>Data Scaling &amp; Splitting</vt:lpstr>
      <vt:lpstr>Model Selection – Regression Techniques</vt:lpstr>
      <vt:lpstr>Model Selection</vt:lpstr>
      <vt:lpstr>Model Selection Continued</vt:lpstr>
      <vt:lpstr>Model Evaluation</vt:lpstr>
      <vt:lpstr>HyperParameter Tuning</vt:lpstr>
      <vt:lpstr>Final Prediction of Position Target</vt:lpstr>
      <vt:lpstr>Conclusion</vt:lpstr>
      <vt:lpstr>Explainable AI with shap package</vt:lpstr>
      <vt:lpstr> Surprise! Explainable machine learning with explainerdashboard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114</cp:revision>
  <dcterms:created xsi:type="dcterms:W3CDTF">2018-10-30T16:41:44Z</dcterms:created>
  <dcterms:modified xsi:type="dcterms:W3CDTF">2023-04-05T21:05:10Z</dcterms:modified>
</cp:coreProperties>
</file>