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74" r:id="rId4"/>
    <p:sldId id="259" r:id="rId5"/>
    <p:sldId id="261" r:id="rId6"/>
    <p:sldId id="260" r:id="rId7"/>
    <p:sldId id="262" r:id="rId8"/>
    <p:sldId id="263" r:id="rId9"/>
    <p:sldId id="264" r:id="rId10"/>
    <p:sldId id="265" r:id="rId11"/>
    <p:sldId id="266" r:id="rId12"/>
    <p:sldId id="268" r:id="rId13"/>
    <p:sldId id="267"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5152D"/>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p:restoredTop sz="87619"/>
  </p:normalViewPr>
  <p:slideViewPr>
    <p:cSldViewPr snapToGrid="0" snapToObjects="1">
      <p:cViewPr varScale="1">
        <p:scale>
          <a:sx n="95" d="100"/>
          <a:sy n="95" d="100"/>
        </p:scale>
        <p:origin x="1008"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are going to play a game of Clue to figure out what exactly is happening in Kronos surrounding the POK members, GASTech and the government/citizens. </a:t>
            </a:r>
          </a:p>
        </p:txBody>
      </p:sp>
      <p:sp>
        <p:nvSpPr>
          <p:cNvPr id="4" name="Slide Number Placeholder 3"/>
          <p:cNvSpPr>
            <a:spLocks noGrp="1"/>
          </p:cNvSpPr>
          <p:nvPr>
            <p:ph type="sldNum" sz="quarter" idx="5"/>
          </p:nvPr>
        </p:nvSpPr>
        <p:spPr/>
        <p:txBody>
          <a:bodyPr/>
          <a:lstStyle/>
          <a:p>
            <a:fld id="{5CD270A4-E417-1544-8D83-51C2B4F7CE0F}" type="slidenum">
              <a:rPr lang="en-US" smtClean="0"/>
              <a:t>3</a:t>
            </a:fld>
            <a:endParaRPr lang="en-US"/>
          </a:p>
        </p:txBody>
      </p:sp>
    </p:spTree>
    <p:extLst>
      <p:ext uri="{BB962C8B-B14F-4D97-AF65-F5344CB8AC3E}">
        <p14:creationId xmlns:p14="http://schemas.microsoft.com/office/powerpoint/2010/main" val="178838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been given a map, an org chart of GASTech, Employee records, email headers of 2 weeks prior to the kidnapping, a few employee resumes, factsheet of </a:t>
            </a:r>
            <a:r>
              <a:rPr lang="en-US" dirty="0" err="1"/>
              <a:t>kronos</a:t>
            </a:r>
            <a:r>
              <a:rPr lang="en-US" dirty="0"/>
              <a:t> and historical reports, and news articles.</a:t>
            </a:r>
          </a:p>
        </p:txBody>
      </p:sp>
      <p:sp>
        <p:nvSpPr>
          <p:cNvPr id="4" name="Slide Number Placeholder 3"/>
          <p:cNvSpPr>
            <a:spLocks noGrp="1"/>
          </p:cNvSpPr>
          <p:nvPr>
            <p:ph type="sldNum" sz="quarter" idx="5"/>
          </p:nvPr>
        </p:nvSpPr>
        <p:spPr/>
        <p:txBody>
          <a:bodyPr/>
          <a:lstStyle/>
          <a:p>
            <a:fld id="{5CD270A4-E417-1544-8D83-51C2B4F7CE0F}" type="slidenum">
              <a:rPr lang="en-US" smtClean="0"/>
              <a:t>5</a:t>
            </a:fld>
            <a:endParaRPr lang="en-US"/>
          </a:p>
        </p:txBody>
      </p:sp>
    </p:spTree>
    <p:extLst>
      <p:ext uri="{BB962C8B-B14F-4D97-AF65-F5344CB8AC3E}">
        <p14:creationId xmlns:p14="http://schemas.microsoft.com/office/powerpoint/2010/main" val="1290224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1994 the CEO discovers oil/gas fields off the Kronos coast. The POK formed in 1997 in response to the pollution of the local water supply and the resultant sickness and subsequent deaths of local residents.</a:t>
            </a:r>
          </a:p>
          <a:p>
            <a:r>
              <a:rPr lang="en-US" dirty="0"/>
              <a:t>1998 Juliana dies from benzene toxicity which spurs more people to join the POK.</a:t>
            </a:r>
          </a:p>
          <a:p>
            <a:r>
              <a:rPr lang="en-US" dirty="0"/>
              <a:t>2001, Mr. Karel leads the POK and Mr. </a:t>
            </a:r>
            <a:r>
              <a:rPr lang="en-US" dirty="0" err="1"/>
              <a:t>Nespola</a:t>
            </a:r>
            <a:r>
              <a:rPr lang="en-US" dirty="0"/>
              <a:t> dies suddenly. In addition to the environment and health concerns from the POK they added bribery and corruption to the agenda. </a:t>
            </a:r>
          </a:p>
          <a:p>
            <a:r>
              <a:rPr lang="en-US" dirty="0"/>
              <a:t>2005-2009 POK rallies are more militant, violent, and more civil disobedience and no laws have passed in more than 10 years. The POK have tried multiple times to get an audience with government officials and no one </a:t>
            </a:r>
          </a:p>
          <a:p>
            <a:r>
              <a:rPr lang="en-US" dirty="0"/>
              <a:t>wants to hear them, this includes the toxicity level reports from the river so they have data and statistics.   </a:t>
            </a:r>
          </a:p>
          <a:p>
            <a:r>
              <a:rPr lang="en-US" dirty="0"/>
              <a:t>2009 June – Elian Karel dies in prison cell </a:t>
            </a:r>
          </a:p>
        </p:txBody>
      </p:sp>
      <p:sp>
        <p:nvSpPr>
          <p:cNvPr id="4" name="Slide Number Placeholder 3"/>
          <p:cNvSpPr>
            <a:spLocks noGrp="1"/>
          </p:cNvSpPr>
          <p:nvPr>
            <p:ph type="sldNum" sz="quarter" idx="5"/>
          </p:nvPr>
        </p:nvSpPr>
        <p:spPr/>
        <p:txBody>
          <a:bodyPr/>
          <a:lstStyle/>
          <a:p>
            <a:fld id="{5CD270A4-E417-1544-8D83-51C2B4F7CE0F}" type="slidenum">
              <a:rPr lang="en-US" smtClean="0"/>
              <a:t>6</a:t>
            </a:fld>
            <a:endParaRPr lang="en-US"/>
          </a:p>
        </p:txBody>
      </p:sp>
    </p:spTree>
    <p:extLst>
      <p:ext uri="{BB962C8B-B14F-4D97-AF65-F5344CB8AC3E}">
        <p14:creationId xmlns:p14="http://schemas.microsoft.com/office/powerpoint/2010/main" val="391922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Henk </a:t>
            </a:r>
            <a:r>
              <a:rPr lang="en-US" dirty="0" err="1"/>
              <a:t>Bodrogi</a:t>
            </a:r>
            <a:r>
              <a:rPr lang="en-US" dirty="0"/>
              <a:t> is the founder and leader with 6 other co-leaders and 4 named activists. </a:t>
            </a:r>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2791294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Elian dies in a prison cell in 2009, Silvia takes over the POK for the past 5 years.</a:t>
            </a:r>
          </a:p>
        </p:txBody>
      </p:sp>
      <p:sp>
        <p:nvSpPr>
          <p:cNvPr id="4" name="Slide Number Placeholder 3"/>
          <p:cNvSpPr>
            <a:spLocks noGrp="1"/>
          </p:cNvSpPr>
          <p:nvPr>
            <p:ph type="sldNum" sz="quarter" idx="5"/>
          </p:nvPr>
        </p:nvSpPr>
        <p:spPr/>
        <p:txBody>
          <a:bodyPr/>
          <a:lstStyle/>
          <a:p>
            <a:fld id="{5CD270A4-E417-1544-8D83-51C2B4F7CE0F}" type="slidenum">
              <a:rPr lang="en-US" smtClean="0"/>
              <a:t>8</a:t>
            </a:fld>
            <a:endParaRPr lang="en-US"/>
          </a:p>
        </p:txBody>
      </p:sp>
    </p:spTree>
    <p:extLst>
      <p:ext uri="{BB962C8B-B14F-4D97-AF65-F5344CB8AC3E}">
        <p14:creationId xmlns:p14="http://schemas.microsoft.com/office/powerpoint/2010/main" val="539109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of news articles with the Pattern library,  modality is a rating from 0 to 1 if something is more like a fact its closer to 0 and something that’s an opinion is closer to a 1. </a:t>
            </a:r>
          </a:p>
        </p:txBody>
      </p:sp>
      <p:sp>
        <p:nvSpPr>
          <p:cNvPr id="4" name="Slide Number Placeholder 3"/>
          <p:cNvSpPr>
            <a:spLocks noGrp="1"/>
          </p:cNvSpPr>
          <p:nvPr>
            <p:ph type="sldNum" sz="quarter" idx="5"/>
          </p:nvPr>
        </p:nvSpPr>
        <p:spPr/>
        <p:txBody>
          <a:bodyPr/>
          <a:lstStyle/>
          <a:p>
            <a:fld id="{5CD270A4-E417-1544-8D83-51C2B4F7CE0F}" type="slidenum">
              <a:rPr lang="en-US" smtClean="0"/>
              <a:t>12</a:t>
            </a:fld>
            <a:endParaRPr lang="en-US"/>
          </a:p>
        </p:txBody>
      </p:sp>
    </p:spTree>
    <p:extLst>
      <p:ext uri="{BB962C8B-B14F-4D97-AF65-F5344CB8AC3E}">
        <p14:creationId xmlns:p14="http://schemas.microsoft.com/office/powerpoint/2010/main" val="981345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5/14/2023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BB0E-297E-A346-99DB-C040D26056B9}"/>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Heather Lemon</a:t>
            </a:r>
            <a:br>
              <a:rPr lang="en-US"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Kronos Kidnapping Case</a:t>
            </a:r>
          </a:p>
        </p:txBody>
      </p:sp>
      <p:sp>
        <p:nvSpPr>
          <p:cNvPr id="3" name="Text Placeholder 2">
            <a:extLst>
              <a:ext uri="{FF2B5EF4-FFF2-40B4-BE49-F238E27FC236}">
                <a16:creationId xmlns:a16="http://schemas.microsoft.com/office/drawing/2014/main" id="{74C3C8AE-CDBF-774B-86E4-4DB613EF210D}"/>
              </a:ext>
            </a:extLst>
          </p:cNvPr>
          <p:cNvSpPr>
            <a:spLocks noGrp="1"/>
          </p:cNvSpPr>
          <p:nvPr>
            <p:ph type="body" idx="11"/>
          </p:nvPr>
        </p:nvSpPr>
        <p:spPr/>
        <p:txBody>
          <a:bodyPr/>
          <a:lstStyle/>
          <a:p>
            <a:r>
              <a:rPr lang="en-US" dirty="0">
                <a:latin typeface="Verdana" panose="020B0604030504040204" pitchFamily="34" charset="0"/>
                <a:ea typeface="Verdana" panose="020B0604030504040204" pitchFamily="34" charset="0"/>
              </a:rPr>
              <a:t>COMP 4449 Capstone</a:t>
            </a:r>
          </a:p>
          <a:p>
            <a:r>
              <a:rPr lang="en-US" dirty="0">
                <a:latin typeface="Verdana" panose="020B0604030504040204" pitchFamily="34" charset="0"/>
                <a:ea typeface="Verdana" panose="020B0604030504040204" pitchFamily="34" charset="0"/>
              </a:rPr>
              <a:t>5/12/2023</a:t>
            </a:r>
          </a:p>
        </p:txBody>
      </p:sp>
    </p:spTree>
    <p:extLst>
      <p:ext uri="{BB962C8B-B14F-4D97-AF65-F5344CB8AC3E}">
        <p14:creationId xmlns:p14="http://schemas.microsoft.com/office/powerpoint/2010/main" val="27382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D34FDC-870F-1F44-9337-AB3170DCD07C}"/>
              </a:ext>
            </a:extLst>
          </p:cNvPr>
          <p:cNvSpPr>
            <a:spLocks noGrp="1"/>
          </p:cNvSpPr>
          <p:nvPr>
            <p:ph type="title"/>
          </p:nvPr>
        </p:nvSpPr>
        <p:spPr/>
        <p:txBody>
          <a:bodyPr>
            <a:normAutofit fontScale="90000"/>
          </a:bodyPr>
          <a:lstStyle/>
          <a:p>
            <a:r>
              <a:rPr lang="en-US" dirty="0"/>
              <a:t>Timeline 2010-2012</a:t>
            </a:r>
          </a:p>
        </p:txBody>
      </p:sp>
      <p:pic>
        <p:nvPicPr>
          <p:cNvPr id="7" name="Picture 6" descr="A picture containing text, screenshot, font, design&#10;&#10;Description automatically generated">
            <a:extLst>
              <a:ext uri="{FF2B5EF4-FFF2-40B4-BE49-F238E27FC236}">
                <a16:creationId xmlns:a16="http://schemas.microsoft.com/office/drawing/2014/main" id="{9CD11E32-B6C9-F807-FE87-96FAF9285D28}"/>
              </a:ext>
            </a:extLst>
          </p:cNvPr>
          <p:cNvPicPr>
            <a:picLocks noChangeAspect="1"/>
          </p:cNvPicPr>
          <p:nvPr/>
        </p:nvPicPr>
        <p:blipFill>
          <a:blip r:embed="rId2"/>
          <a:stretch>
            <a:fillRect/>
          </a:stretch>
        </p:blipFill>
        <p:spPr>
          <a:xfrm>
            <a:off x="454257" y="1110726"/>
            <a:ext cx="10600484" cy="5366432"/>
          </a:xfrm>
          <a:prstGeom prst="rect">
            <a:avLst/>
          </a:prstGeom>
        </p:spPr>
      </p:pic>
    </p:spTree>
    <p:extLst>
      <p:ext uri="{BB962C8B-B14F-4D97-AF65-F5344CB8AC3E}">
        <p14:creationId xmlns:p14="http://schemas.microsoft.com/office/powerpoint/2010/main" val="254017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Timeline 2012-2014</a:t>
            </a:r>
          </a:p>
        </p:txBody>
      </p:sp>
      <p:pic>
        <p:nvPicPr>
          <p:cNvPr id="5" name="Picture 4" descr="A picture containing text, screenshot, font, design&#10;&#10;Description automatically generated">
            <a:extLst>
              <a:ext uri="{FF2B5EF4-FFF2-40B4-BE49-F238E27FC236}">
                <a16:creationId xmlns:a16="http://schemas.microsoft.com/office/drawing/2014/main" id="{1E4C7D93-BA78-A2AA-883B-39E4EE1C0655}"/>
              </a:ext>
            </a:extLst>
          </p:cNvPr>
          <p:cNvPicPr>
            <a:picLocks noChangeAspect="1"/>
          </p:cNvPicPr>
          <p:nvPr/>
        </p:nvPicPr>
        <p:blipFill>
          <a:blip r:embed="rId2"/>
          <a:stretch>
            <a:fillRect/>
          </a:stretch>
        </p:blipFill>
        <p:spPr>
          <a:xfrm>
            <a:off x="882752" y="1196992"/>
            <a:ext cx="8643086" cy="5320845"/>
          </a:xfrm>
          <a:prstGeom prst="rect">
            <a:avLst/>
          </a:prstGeom>
        </p:spPr>
      </p:pic>
    </p:spTree>
    <p:extLst>
      <p:ext uri="{BB962C8B-B14F-4D97-AF65-F5344CB8AC3E}">
        <p14:creationId xmlns:p14="http://schemas.microsoft.com/office/powerpoint/2010/main" val="327785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News Article Facts vs Opinions </a:t>
            </a:r>
          </a:p>
        </p:txBody>
      </p:sp>
      <p:sp>
        <p:nvSpPr>
          <p:cNvPr id="4" name="Text Placeholder 3">
            <a:extLst>
              <a:ext uri="{FF2B5EF4-FFF2-40B4-BE49-F238E27FC236}">
                <a16:creationId xmlns:a16="http://schemas.microsoft.com/office/drawing/2014/main" id="{B93B651B-D999-344A-B24B-EB2EE32D3ADA}"/>
              </a:ext>
            </a:extLst>
          </p:cNvPr>
          <p:cNvSpPr>
            <a:spLocks noGrp="1"/>
          </p:cNvSpPr>
          <p:nvPr>
            <p:ph type="body" idx="10"/>
          </p:nvPr>
        </p:nvSpPr>
        <p:spPr>
          <a:xfrm>
            <a:off x="5488633" y="2081964"/>
            <a:ext cx="6452329" cy="4079696"/>
          </a:xfrm>
        </p:spPr>
        <p:txBody>
          <a:bodyPr/>
          <a:lstStyle/>
          <a:p>
            <a:r>
              <a:rPr lang="en-US" dirty="0">
                <a:latin typeface="+mj-lt"/>
              </a:rPr>
              <a:t>Briefly wanted to point out the news articles of facts vs opinions. The Kronos Star has the least amount of bias when reporting their news articles. The timeline for the kidnapping will follow the Kronos Star reporting timeline. </a:t>
            </a:r>
          </a:p>
        </p:txBody>
      </p:sp>
      <p:pic>
        <p:nvPicPr>
          <p:cNvPr id="8" name="Picture 7" descr="A picture containing text, screenshot, diagram, line&#10;&#10;Description automatically generated">
            <a:extLst>
              <a:ext uri="{FF2B5EF4-FFF2-40B4-BE49-F238E27FC236}">
                <a16:creationId xmlns:a16="http://schemas.microsoft.com/office/drawing/2014/main" id="{0D8EEC87-2FFC-CE81-F9F7-331085365D64}"/>
              </a:ext>
            </a:extLst>
          </p:cNvPr>
          <p:cNvPicPr>
            <a:picLocks noChangeAspect="1"/>
          </p:cNvPicPr>
          <p:nvPr/>
        </p:nvPicPr>
        <p:blipFill>
          <a:blip r:embed="rId3"/>
          <a:stretch>
            <a:fillRect/>
          </a:stretch>
        </p:blipFill>
        <p:spPr>
          <a:xfrm>
            <a:off x="470807" y="1788607"/>
            <a:ext cx="4646037" cy="4900054"/>
          </a:xfrm>
          <a:prstGeom prst="rect">
            <a:avLst/>
          </a:prstGeom>
        </p:spPr>
      </p:pic>
    </p:spTree>
    <p:extLst>
      <p:ext uri="{BB962C8B-B14F-4D97-AF65-F5344CB8AC3E}">
        <p14:creationId xmlns:p14="http://schemas.microsoft.com/office/powerpoint/2010/main" val="355952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4DC4-B69B-DC4C-A6FA-BC4335D7B9E5}"/>
              </a:ext>
            </a:extLst>
          </p:cNvPr>
          <p:cNvSpPr>
            <a:spLocks noGrp="1"/>
          </p:cNvSpPr>
          <p:nvPr>
            <p:ph type="title"/>
          </p:nvPr>
        </p:nvSpPr>
        <p:spPr/>
        <p:txBody>
          <a:bodyPr>
            <a:normAutofit fontScale="90000"/>
          </a:bodyPr>
          <a:lstStyle/>
          <a:p>
            <a:r>
              <a:rPr lang="en-US" dirty="0"/>
              <a:t>Kidnapping Timeline Events January 20-21</a:t>
            </a:r>
          </a:p>
        </p:txBody>
      </p:sp>
    </p:spTree>
    <p:extLst>
      <p:ext uri="{BB962C8B-B14F-4D97-AF65-F5344CB8AC3E}">
        <p14:creationId xmlns:p14="http://schemas.microsoft.com/office/powerpoint/2010/main" val="205480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FD3F824-67F2-6C4A-87DA-D380333B3B67}"/>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BEB3040-D840-FC42-B798-7B8DCCFEDCA2}"/>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459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C1ACD2B-9887-0A4F-A947-A39F3A46A7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9348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4E65-9272-6945-9928-8DDC1F33474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16DA5DB-DC22-ED42-B003-05BA467F9C0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78B08BDF-434B-D04A-A5FB-01B444B70BD4}"/>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160229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0DC9-DF5E-684F-9782-683715C8F71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9876B9-451E-DD4E-A877-EE2037B4C8F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4563075-588E-CA4B-B042-666A4A119392}"/>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1026755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BEA6-6A0D-C64A-BD71-FFD27AA560FE}"/>
              </a:ext>
            </a:extLst>
          </p:cNvPr>
          <p:cNvSpPr>
            <a:spLocks noGrp="1"/>
          </p:cNvSpPr>
          <p:nvPr>
            <p:ph type="title"/>
          </p:nvPr>
        </p:nvSpPr>
        <p:spPr/>
        <p:txBody>
          <a:bodyPr/>
          <a:lstStyle/>
          <a:p>
            <a:r>
              <a:rPr lang="en-US" dirty="0"/>
              <a:t>Questions? </a:t>
            </a:r>
          </a:p>
        </p:txBody>
      </p:sp>
      <p:sp>
        <p:nvSpPr>
          <p:cNvPr id="4" name="Text Placeholder 3">
            <a:extLst>
              <a:ext uri="{FF2B5EF4-FFF2-40B4-BE49-F238E27FC236}">
                <a16:creationId xmlns:a16="http://schemas.microsoft.com/office/drawing/2014/main" id="{F40A9A4C-FCFA-754C-9375-C8E7F863AB67}"/>
              </a:ext>
            </a:extLst>
          </p:cNvPr>
          <p:cNvSpPr>
            <a:spLocks noGrp="1"/>
          </p:cNvSpPr>
          <p:nvPr>
            <p:ph type="body" idx="10"/>
          </p:nvPr>
        </p:nvSpPr>
        <p:spPr>
          <a:xfrm>
            <a:off x="1907682" y="1389152"/>
            <a:ext cx="6527071" cy="4079696"/>
          </a:xfrm>
        </p:spPr>
        <p:txBody>
          <a:bodyPr/>
          <a:lstStyle/>
          <a:p>
            <a:r>
              <a:rPr lang="en-US" dirty="0"/>
              <a:t>Thank You! 👏</a:t>
            </a:r>
          </a:p>
        </p:txBody>
      </p:sp>
    </p:spTree>
    <p:extLst>
      <p:ext uri="{BB962C8B-B14F-4D97-AF65-F5344CB8AC3E}">
        <p14:creationId xmlns:p14="http://schemas.microsoft.com/office/powerpoint/2010/main" val="405124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a:xfrm>
            <a:off x="855170" y="1397479"/>
            <a:ext cx="8314709" cy="1275383"/>
          </a:xfrm>
        </p:spPr>
        <p:txBody>
          <a:bodyPr/>
          <a:lstStyle/>
          <a:p>
            <a:r>
              <a:rPr lang="en-US" dirty="0">
                <a:latin typeface="+mj-lt"/>
              </a:rPr>
              <a:t>Case Background: </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a:xfrm>
            <a:off x="855170" y="2753248"/>
            <a:ext cx="8314709" cy="2707273"/>
          </a:xfrm>
        </p:spPr>
        <p:txBody>
          <a:bodyPr>
            <a:normAutofit fontScale="77500" lnSpcReduction="20000"/>
          </a:bodyPr>
          <a:lstStyle/>
          <a:p>
            <a:r>
              <a:rPr lang="en-US" b="0" dirty="0">
                <a:solidFill>
                  <a:srgbClr val="CCCCCC"/>
                </a:solidFill>
                <a:effectLst/>
                <a:latin typeface="+mn-lt"/>
              </a:rPr>
              <a:t>In January 2014, the leaders of GASTech are celebrating their new-found fortune as a result of the IPO of their very successful company. In the midst of this celebration, several employees of GASTech go missing. An organization known as the Protectors of Kronos (POK) is suspected in the disappearance, but things may not be what they seem...</a:t>
            </a:r>
          </a:p>
          <a:p>
            <a:endParaRPr lang="en-US" dirty="0"/>
          </a:p>
        </p:txBody>
      </p:sp>
    </p:spTree>
    <p:extLst>
      <p:ext uri="{BB962C8B-B14F-4D97-AF65-F5344CB8AC3E}">
        <p14:creationId xmlns:p14="http://schemas.microsoft.com/office/powerpoint/2010/main" val="209531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pointing at papers on a wall&#10;&#10;Description automatically generated with low confidence">
            <a:extLst>
              <a:ext uri="{FF2B5EF4-FFF2-40B4-BE49-F238E27FC236}">
                <a16:creationId xmlns:a16="http://schemas.microsoft.com/office/drawing/2014/main" id="{4C033067-06B0-97C9-137F-520E7AB15487}"/>
              </a:ext>
            </a:extLst>
          </p:cNvPr>
          <p:cNvPicPr>
            <a:picLocks noChangeAspect="1"/>
          </p:cNvPicPr>
          <p:nvPr/>
        </p:nvPicPr>
        <p:blipFill>
          <a:blip r:embed="rId3"/>
          <a:stretch>
            <a:fillRect/>
          </a:stretch>
        </p:blipFill>
        <p:spPr>
          <a:xfrm>
            <a:off x="1260036" y="552659"/>
            <a:ext cx="6934094" cy="5290457"/>
          </a:xfrm>
          <a:prstGeom prst="rect">
            <a:avLst/>
          </a:prstGeom>
        </p:spPr>
      </p:pic>
    </p:spTree>
    <p:extLst>
      <p:ext uri="{BB962C8B-B14F-4D97-AF65-F5344CB8AC3E}">
        <p14:creationId xmlns:p14="http://schemas.microsoft.com/office/powerpoint/2010/main" val="417722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9169-4C3E-4A48-8916-798010E1EE3D}"/>
              </a:ext>
            </a:extLst>
          </p:cNvPr>
          <p:cNvSpPr>
            <a:spLocks noGrp="1"/>
          </p:cNvSpPr>
          <p:nvPr>
            <p:ph type="title"/>
          </p:nvPr>
        </p:nvSpPr>
        <p:spPr/>
        <p:txBody>
          <a:bodyPr/>
          <a:lstStyle/>
          <a:p>
            <a:r>
              <a:rPr lang="en-US" dirty="0">
                <a:latin typeface="+mj-lt"/>
              </a:rPr>
              <a:t>Questions to be answered</a:t>
            </a:r>
          </a:p>
        </p:txBody>
      </p:sp>
      <p:sp>
        <p:nvSpPr>
          <p:cNvPr id="3" name="Content Placeholder 2">
            <a:extLst>
              <a:ext uri="{FF2B5EF4-FFF2-40B4-BE49-F238E27FC236}">
                <a16:creationId xmlns:a16="http://schemas.microsoft.com/office/drawing/2014/main" id="{81D24625-9C60-7C41-B88A-6C1F51A05DE2}"/>
              </a:ext>
            </a:extLst>
          </p:cNvPr>
          <p:cNvSpPr>
            <a:spLocks noGrp="1"/>
          </p:cNvSpPr>
          <p:nvPr>
            <p:ph idx="1"/>
          </p:nvPr>
        </p:nvSpPr>
        <p:spPr/>
        <p:txBody>
          <a:bodyPr>
            <a:normAutofit fontScale="70000" lnSpcReduction="20000"/>
          </a:bodyPr>
          <a:lstStyle/>
          <a:p>
            <a:pPr marL="514350" indent="-514350">
              <a:buAutoNum type="arabicPeriod"/>
            </a:pPr>
            <a:r>
              <a:rPr lang="en-US" b="0" dirty="0">
                <a:solidFill>
                  <a:srgbClr val="000000"/>
                </a:solidFill>
                <a:effectLst/>
                <a:latin typeface="Verdana" panose="020B0604030504040204" pitchFamily="34" charset="0"/>
                <a:ea typeface="Verdana" panose="020B0604030504040204" pitchFamily="34" charset="0"/>
              </a:rPr>
              <a:t>Provide a clear analysis of the structure of the Protectors of Kronos network, with supporting evidence.</a:t>
            </a:r>
          </a:p>
          <a:p>
            <a:pPr lvl="1">
              <a:lnSpc>
                <a:spcPct val="120000"/>
              </a:lnSpc>
              <a:spcBef>
                <a:spcPts val="600"/>
              </a:spcBef>
            </a:pPr>
            <a:r>
              <a:rPr lang="en-US" b="0" dirty="0">
                <a:solidFill>
                  <a:srgbClr val="000000"/>
                </a:solidFill>
                <a:effectLst/>
                <a:latin typeface="Verdana" panose="020B0604030504040204" pitchFamily="34" charset="0"/>
                <a:ea typeface="Verdana" panose="020B0604030504040204" pitchFamily="34" charset="0"/>
              </a:rPr>
              <a:t>Who are the leaders?</a:t>
            </a:r>
          </a:p>
          <a:p>
            <a:pPr lvl="1">
              <a:lnSpc>
                <a:spcPct val="120000"/>
              </a:lnSpc>
              <a:spcBef>
                <a:spcPts val="600"/>
              </a:spcBef>
            </a:pPr>
            <a:r>
              <a:rPr lang="en-US" b="0" dirty="0">
                <a:solidFill>
                  <a:srgbClr val="000000"/>
                </a:solidFill>
                <a:effectLst/>
                <a:latin typeface="Verdana" panose="020B0604030504040204" pitchFamily="34" charset="0"/>
                <a:ea typeface="Verdana" panose="020B0604030504040204" pitchFamily="34" charset="0"/>
              </a:rPr>
              <a:t>Who is part of the extended network?</a:t>
            </a:r>
          </a:p>
          <a:p>
            <a:pPr lvl="1">
              <a:lnSpc>
                <a:spcPct val="120000"/>
              </a:lnSpc>
              <a:spcBef>
                <a:spcPts val="600"/>
              </a:spcBef>
            </a:pPr>
            <a:r>
              <a:rPr lang="en-US" b="0" dirty="0">
                <a:solidFill>
                  <a:srgbClr val="000000"/>
                </a:solidFill>
                <a:effectLst/>
                <a:latin typeface="Verdana" panose="020B0604030504040204" pitchFamily="34" charset="0"/>
                <a:ea typeface="Verdana" panose="020B0604030504040204" pitchFamily="34" charset="0"/>
              </a:rPr>
              <a:t>How has the group structure and organization changed over time?</a:t>
            </a:r>
          </a:p>
          <a:p>
            <a:pPr lvl="1">
              <a:lnSpc>
                <a:spcPct val="120000"/>
              </a:lnSpc>
              <a:spcBef>
                <a:spcPts val="600"/>
              </a:spcBef>
            </a:pPr>
            <a:r>
              <a:rPr lang="en-US" b="0" dirty="0">
                <a:solidFill>
                  <a:srgbClr val="000000"/>
                </a:solidFill>
                <a:effectLst/>
                <a:latin typeface="Verdana" panose="020B0604030504040204" pitchFamily="34" charset="0"/>
                <a:ea typeface="Verdana" panose="020B0604030504040204" pitchFamily="34" charset="0"/>
              </a:rPr>
              <a:t>Where are the potential connections between the POK and GASTech?</a:t>
            </a:r>
          </a:p>
          <a:p>
            <a:pPr marL="0" indent="0">
              <a:buNone/>
            </a:pPr>
            <a:r>
              <a:rPr lang="en-US" b="0" dirty="0">
                <a:solidFill>
                  <a:srgbClr val="000000"/>
                </a:solidFill>
                <a:effectLst/>
                <a:latin typeface="Verdana" panose="020B0604030504040204" pitchFamily="34" charset="0"/>
                <a:ea typeface="Verdana" panose="020B0604030504040204" pitchFamily="34" charset="0"/>
              </a:rPr>
              <a:t>2. Describe the events of January 20-21, 2014. What is the timeline of events? </a:t>
            </a:r>
          </a:p>
          <a:p>
            <a:pPr marL="0" indent="0">
              <a:buNone/>
            </a:pPr>
            <a:r>
              <a:rPr lang="en-US" b="0" dirty="0">
                <a:solidFill>
                  <a:srgbClr val="000000"/>
                </a:solidFill>
                <a:effectLst/>
                <a:latin typeface="Verdana" panose="020B0604030504040204" pitchFamily="34" charset="0"/>
                <a:ea typeface="Verdana" panose="020B0604030504040204" pitchFamily="34" charset="0"/>
              </a:rPr>
              <a:t>3. Provide at least two possible explanations why the GASTech employees may be missing. What evidence do you have to support each of these explanations?</a:t>
            </a:r>
          </a:p>
          <a:p>
            <a:endParaRPr lang="en-US" dirty="0"/>
          </a:p>
        </p:txBody>
      </p:sp>
    </p:spTree>
    <p:extLst>
      <p:ext uri="{BB962C8B-B14F-4D97-AF65-F5344CB8AC3E}">
        <p14:creationId xmlns:p14="http://schemas.microsoft.com/office/powerpoint/2010/main" val="113451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7FC01864-CAAF-2A47-B7A1-3AD1ADECB22C}"/>
              </a:ext>
            </a:extLst>
          </p:cNvPr>
          <p:cNvSpPr>
            <a:spLocks noGrp="1"/>
          </p:cNvSpPr>
          <p:nvPr>
            <p:ph idx="1"/>
          </p:nvPr>
        </p:nvSpPr>
        <p:spPr/>
        <p:txBody>
          <a:bodyPr>
            <a:normAutofit fontScale="77500" lnSpcReduction="20000"/>
          </a:bodyPr>
          <a:lstStyle/>
          <a:p>
            <a:r>
              <a:rPr lang="en-US" b="0" dirty="0">
                <a:solidFill>
                  <a:srgbClr val="000000"/>
                </a:solidFill>
                <a:effectLst/>
                <a:latin typeface="+mj-lt"/>
              </a:rPr>
              <a:t>A map of Kronos</a:t>
            </a:r>
          </a:p>
          <a:p>
            <a:r>
              <a:rPr lang="en-US" b="0" dirty="0">
                <a:solidFill>
                  <a:srgbClr val="000000"/>
                </a:solidFill>
                <a:effectLst/>
                <a:latin typeface="+mj-lt"/>
              </a:rPr>
              <a:t>A chart describing the local </a:t>
            </a:r>
            <a:r>
              <a:rPr lang="en-US" b="0" dirty="0" err="1">
                <a:solidFill>
                  <a:srgbClr val="000000"/>
                </a:solidFill>
                <a:effectLst/>
                <a:latin typeface="+mj-lt"/>
              </a:rPr>
              <a:t>GAStech</a:t>
            </a:r>
            <a:r>
              <a:rPr lang="en-US" b="0" dirty="0">
                <a:solidFill>
                  <a:srgbClr val="000000"/>
                </a:solidFill>
                <a:effectLst/>
                <a:latin typeface="+mj-lt"/>
              </a:rPr>
              <a:t> organization, in PDF format.</a:t>
            </a:r>
          </a:p>
          <a:p>
            <a:r>
              <a:rPr lang="en-US" b="0" dirty="0">
                <a:solidFill>
                  <a:srgbClr val="000000"/>
                </a:solidFill>
                <a:effectLst/>
                <a:latin typeface="+mj-lt"/>
              </a:rPr>
              <a:t>A spreadsheet of </a:t>
            </a:r>
            <a:r>
              <a:rPr lang="en-US" b="0" dirty="0" err="1">
                <a:solidFill>
                  <a:srgbClr val="000000"/>
                </a:solidFill>
                <a:effectLst/>
                <a:latin typeface="+mj-lt"/>
              </a:rPr>
              <a:t>GAStech</a:t>
            </a:r>
            <a:r>
              <a:rPr lang="en-US" b="0" dirty="0">
                <a:solidFill>
                  <a:srgbClr val="000000"/>
                </a:solidFill>
                <a:effectLst/>
                <a:latin typeface="+mj-lt"/>
              </a:rPr>
              <a:t> employee records</a:t>
            </a:r>
          </a:p>
          <a:p>
            <a:r>
              <a:rPr lang="en-US" b="0" dirty="0">
                <a:solidFill>
                  <a:srgbClr val="000000"/>
                </a:solidFill>
                <a:effectLst/>
                <a:latin typeface="+mj-lt"/>
              </a:rPr>
              <a:t>Email headers from two weeks of internal </a:t>
            </a:r>
            <a:r>
              <a:rPr lang="en-US" b="0" dirty="0" err="1">
                <a:solidFill>
                  <a:srgbClr val="000000"/>
                </a:solidFill>
                <a:effectLst/>
                <a:latin typeface="+mj-lt"/>
              </a:rPr>
              <a:t>GAStech</a:t>
            </a:r>
            <a:r>
              <a:rPr lang="en-US" b="0" dirty="0">
                <a:solidFill>
                  <a:srgbClr val="000000"/>
                </a:solidFill>
                <a:effectLst/>
                <a:latin typeface="+mj-lt"/>
              </a:rPr>
              <a:t> company email</a:t>
            </a:r>
          </a:p>
          <a:p>
            <a:r>
              <a:rPr lang="en-US" b="0" dirty="0">
                <a:solidFill>
                  <a:srgbClr val="000000"/>
                </a:solidFill>
                <a:effectLst/>
                <a:latin typeface="+mj-lt"/>
              </a:rPr>
              <a:t>Resumes and short biographies of many, but not all, of the </a:t>
            </a:r>
            <a:r>
              <a:rPr lang="en-US" b="0" dirty="0" err="1">
                <a:solidFill>
                  <a:srgbClr val="000000"/>
                </a:solidFill>
                <a:effectLst/>
                <a:latin typeface="+mj-lt"/>
              </a:rPr>
              <a:t>GAStech</a:t>
            </a:r>
            <a:r>
              <a:rPr lang="en-US" b="0" dirty="0">
                <a:solidFill>
                  <a:srgbClr val="000000"/>
                </a:solidFill>
                <a:effectLst/>
                <a:latin typeface="+mj-lt"/>
              </a:rPr>
              <a:t> employees, in Microsoft Word format</a:t>
            </a:r>
          </a:p>
          <a:p>
            <a:r>
              <a:rPr lang="en-US" b="0" dirty="0">
                <a:solidFill>
                  <a:srgbClr val="000000"/>
                </a:solidFill>
                <a:effectLst/>
                <a:latin typeface="+mj-lt"/>
              </a:rPr>
              <a:t>Historical reports and descriptions of the countries involved, in Microsoft Word format</a:t>
            </a:r>
          </a:p>
          <a:p>
            <a:r>
              <a:rPr lang="en-US" b="0" dirty="0">
                <a:solidFill>
                  <a:srgbClr val="000000"/>
                </a:solidFill>
                <a:effectLst/>
                <a:latin typeface="+mj-lt"/>
              </a:rPr>
              <a:t>Relevant current and historical news reports from multiple domestic and translated foreign sources, in text file format.</a:t>
            </a:r>
          </a:p>
        </p:txBody>
      </p:sp>
    </p:spTree>
    <p:extLst>
      <p:ext uri="{BB962C8B-B14F-4D97-AF65-F5344CB8AC3E}">
        <p14:creationId xmlns:p14="http://schemas.microsoft.com/office/powerpoint/2010/main" val="206569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CC4B-1D22-0141-B9B9-D29673A3133C}"/>
              </a:ext>
            </a:extLst>
          </p:cNvPr>
          <p:cNvSpPr>
            <a:spLocks noGrp="1"/>
          </p:cNvSpPr>
          <p:nvPr>
            <p:ph type="title"/>
          </p:nvPr>
        </p:nvSpPr>
        <p:spPr>
          <a:xfrm>
            <a:off x="3687082" y="0"/>
            <a:ext cx="6411511" cy="950898"/>
          </a:xfrm>
        </p:spPr>
        <p:txBody>
          <a:bodyPr>
            <a:normAutofit fontScale="90000"/>
          </a:bodyPr>
          <a:lstStyle/>
          <a:p>
            <a:r>
              <a:rPr lang="en-US" dirty="0">
                <a:latin typeface="+mj-lt"/>
              </a:rPr>
              <a:t>Historical Background of POK</a:t>
            </a:r>
          </a:p>
        </p:txBody>
      </p:sp>
      <p:pic>
        <p:nvPicPr>
          <p:cNvPr id="13" name="Content Placeholder 12" descr="A picture containing text, screenshot, font, circle&#10;&#10;Description automatically generated">
            <a:extLst>
              <a:ext uri="{FF2B5EF4-FFF2-40B4-BE49-F238E27FC236}">
                <a16:creationId xmlns:a16="http://schemas.microsoft.com/office/drawing/2014/main" id="{4ADF1341-4D60-4D85-C05C-82679260A3F4}"/>
              </a:ext>
            </a:extLst>
          </p:cNvPr>
          <p:cNvPicPr>
            <a:picLocks noGrp="1" noChangeAspect="1"/>
          </p:cNvPicPr>
          <p:nvPr>
            <p:ph idx="1"/>
          </p:nvPr>
        </p:nvPicPr>
        <p:blipFill>
          <a:blip r:embed="rId3"/>
          <a:stretch>
            <a:fillRect/>
          </a:stretch>
        </p:blipFill>
        <p:spPr>
          <a:xfrm>
            <a:off x="321548" y="691613"/>
            <a:ext cx="8787002" cy="5992128"/>
          </a:xfrm>
        </p:spPr>
      </p:pic>
    </p:spTree>
    <p:extLst>
      <p:ext uri="{BB962C8B-B14F-4D97-AF65-F5344CB8AC3E}">
        <p14:creationId xmlns:p14="http://schemas.microsoft.com/office/powerpoint/2010/main" val="24858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Founding Structure of POK Network</a:t>
            </a:r>
          </a:p>
        </p:txBody>
      </p:sp>
      <p:pic>
        <p:nvPicPr>
          <p:cNvPr id="8" name="Picture 7" descr="A screenshot of a computer screen&#10;&#10;Description automatically generated with low confidence">
            <a:extLst>
              <a:ext uri="{FF2B5EF4-FFF2-40B4-BE49-F238E27FC236}">
                <a16:creationId xmlns:a16="http://schemas.microsoft.com/office/drawing/2014/main" id="{138070CC-9F48-43B7-AFC0-D070596B686C}"/>
              </a:ext>
            </a:extLst>
          </p:cNvPr>
          <p:cNvPicPr>
            <a:picLocks noChangeAspect="1"/>
          </p:cNvPicPr>
          <p:nvPr/>
        </p:nvPicPr>
        <p:blipFill>
          <a:blip r:embed="rId3"/>
          <a:stretch>
            <a:fillRect/>
          </a:stretch>
        </p:blipFill>
        <p:spPr>
          <a:xfrm>
            <a:off x="412955" y="1296238"/>
            <a:ext cx="8814236" cy="5341961"/>
          </a:xfrm>
          <a:prstGeom prst="rect">
            <a:avLst/>
          </a:prstGeom>
        </p:spPr>
      </p:pic>
    </p:spTree>
    <p:extLst>
      <p:ext uri="{BB962C8B-B14F-4D97-AF65-F5344CB8AC3E}">
        <p14:creationId xmlns:p14="http://schemas.microsoft.com/office/powerpoint/2010/main" val="1066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Recent Structure of POK Network</a:t>
            </a:r>
          </a:p>
        </p:txBody>
      </p:sp>
      <p:pic>
        <p:nvPicPr>
          <p:cNvPr id="3" name="Picture 2" descr="A picture containing text, screenshot, font, line&#10;&#10;Description automatically generated">
            <a:extLst>
              <a:ext uri="{FF2B5EF4-FFF2-40B4-BE49-F238E27FC236}">
                <a16:creationId xmlns:a16="http://schemas.microsoft.com/office/drawing/2014/main" id="{E51784BC-A2AF-53E1-1B52-46F5071C7838}"/>
              </a:ext>
            </a:extLst>
          </p:cNvPr>
          <p:cNvPicPr>
            <a:picLocks noChangeAspect="1"/>
          </p:cNvPicPr>
          <p:nvPr/>
        </p:nvPicPr>
        <p:blipFill>
          <a:blip r:embed="rId3"/>
          <a:stretch>
            <a:fillRect/>
          </a:stretch>
        </p:blipFill>
        <p:spPr>
          <a:xfrm>
            <a:off x="1343077" y="2352068"/>
            <a:ext cx="8983329" cy="1952898"/>
          </a:xfrm>
          <a:prstGeom prst="rect">
            <a:avLst/>
          </a:prstGeom>
        </p:spPr>
      </p:pic>
    </p:spTree>
    <p:extLst>
      <p:ext uri="{BB962C8B-B14F-4D97-AF65-F5344CB8AC3E}">
        <p14:creationId xmlns:p14="http://schemas.microsoft.com/office/powerpoint/2010/main" val="154236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GASTech Notable Employees</a:t>
            </a:r>
          </a:p>
        </p:txBody>
      </p:sp>
      <p:pic>
        <p:nvPicPr>
          <p:cNvPr id="7" name="Picture 6" descr="A screenshot of a computer&#10;&#10;Description automatically generated with medium confidence">
            <a:extLst>
              <a:ext uri="{FF2B5EF4-FFF2-40B4-BE49-F238E27FC236}">
                <a16:creationId xmlns:a16="http://schemas.microsoft.com/office/drawing/2014/main" id="{97E5F66A-9F40-84E2-4667-4A87581E4152}"/>
              </a:ext>
            </a:extLst>
          </p:cNvPr>
          <p:cNvPicPr>
            <a:picLocks noChangeAspect="1"/>
          </p:cNvPicPr>
          <p:nvPr/>
        </p:nvPicPr>
        <p:blipFill>
          <a:blip r:embed="rId2"/>
          <a:stretch>
            <a:fillRect/>
          </a:stretch>
        </p:blipFill>
        <p:spPr>
          <a:xfrm>
            <a:off x="199790" y="1398782"/>
            <a:ext cx="11631648" cy="4479504"/>
          </a:xfrm>
          <a:prstGeom prst="rect">
            <a:avLst/>
          </a:prstGeom>
        </p:spPr>
      </p:pic>
    </p:spTree>
    <p:extLst>
      <p:ext uri="{BB962C8B-B14F-4D97-AF65-F5344CB8AC3E}">
        <p14:creationId xmlns:p14="http://schemas.microsoft.com/office/powerpoint/2010/main" val="3065850940"/>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Custom 1">
      <a:majorFont>
        <a:latin typeface="Verdana"/>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6205</TotalTime>
  <Words>661</Words>
  <Application>Microsoft Office PowerPoint</Application>
  <PresentationFormat>Widescreen</PresentationFormat>
  <Paragraphs>49</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Futura Md BT</vt:lpstr>
      <vt:lpstr>Verdana</vt:lpstr>
      <vt:lpstr>Verdana Pro</vt:lpstr>
      <vt:lpstr>Office Theme</vt:lpstr>
      <vt:lpstr>Heather Lemon Kronos Kidnapping Case</vt:lpstr>
      <vt:lpstr>Case Background: </vt:lpstr>
      <vt:lpstr>PowerPoint Presentation</vt:lpstr>
      <vt:lpstr>Questions to be answered</vt:lpstr>
      <vt:lpstr>Dataset Description</vt:lpstr>
      <vt:lpstr>Historical Background of POK</vt:lpstr>
      <vt:lpstr>Founding Structure of POK Network</vt:lpstr>
      <vt:lpstr>Recent Structure of POK Network</vt:lpstr>
      <vt:lpstr>GASTech Notable Employees</vt:lpstr>
      <vt:lpstr>Timeline 2010-2012</vt:lpstr>
      <vt:lpstr>Timeline 2012-2014</vt:lpstr>
      <vt:lpstr>News Article Facts vs Opinions </vt:lpstr>
      <vt:lpstr>Kidnapping Timeline Events January 20-21</vt:lpstr>
      <vt:lpstr>PowerPoint Presentation</vt:lpstr>
      <vt:lpstr>PowerPoint Presentation</vt:lpstr>
      <vt:lpstr>PowerPoint Presentation</vt:lpstr>
      <vt:lpstr>PowerPoint Presentation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102</cp:revision>
  <dcterms:created xsi:type="dcterms:W3CDTF">2018-10-30T16:41:44Z</dcterms:created>
  <dcterms:modified xsi:type="dcterms:W3CDTF">2023-05-14T18:15:45Z</dcterms:modified>
</cp:coreProperties>
</file>