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71" r:id="rId6"/>
    <p:sldId id="269" r:id="rId7"/>
    <p:sldId id="258" r:id="rId8"/>
    <p:sldId id="261" r:id="rId9"/>
    <p:sldId id="272" r:id="rId10"/>
    <p:sldId id="273" r:id="rId11"/>
    <p:sldId id="275" r:id="rId12"/>
    <p:sldId id="277" r:id="rId13"/>
    <p:sldId id="276" r:id="rId14"/>
    <p:sldId id="264" r:id="rId15"/>
    <p:sldId id="278" r:id="rId16"/>
    <p:sldId id="308" r:id="rId17"/>
    <p:sldId id="279" r:id="rId18"/>
    <p:sldId id="280" r:id="rId19"/>
    <p:sldId id="307" r:id="rId20"/>
    <p:sldId id="281" r:id="rId21"/>
    <p:sldId id="282" r:id="rId22"/>
    <p:sldId id="274" r:id="rId23"/>
    <p:sldId id="283" r:id="rId24"/>
    <p:sldId id="285" r:id="rId25"/>
    <p:sldId id="286" r:id="rId26"/>
    <p:sldId id="287" r:id="rId27"/>
    <p:sldId id="310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9" r:id="rId39"/>
    <p:sldId id="300" r:id="rId40"/>
    <p:sldId id="260" r:id="rId41"/>
    <p:sldId id="297" r:id="rId42"/>
    <p:sldId id="298" r:id="rId43"/>
    <p:sldId id="266" r:id="rId44"/>
    <p:sldId id="309" r:id="rId45"/>
    <p:sldId id="301" r:id="rId46"/>
    <p:sldId id="302" r:id="rId47"/>
    <p:sldId id="303" r:id="rId48"/>
    <p:sldId id="304" r:id="rId49"/>
    <p:sldId id="305" r:id="rId50"/>
    <p:sldId id="306" r:id="rId51"/>
    <p:sldId id="262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4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68C6-0854-4A90-8BD5-3E9CFEA993B6}" type="datetimeFigureOut">
              <a:rPr lang="ru-RU" smtClean="0"/>
              <a:t>26.07.2016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5AC6-6A11-495E-B959-C7EC4D88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51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68C6-0854-4A90-8BD5-3E9CFEA993B6}" type="datetimeFigureOut">
              <a:rPr lang="ru-RU" smtClean="0"/>
              <a:t>26.07.2016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5AC6-6A11-495E-B959-C7EC4D88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30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68C6-0854-4A90-8BD5-3E9CFEA993B6}" type="datetimeFigureOut">
              <a:rPr lang="ru-RU" smtClean="0"/>
              <a:t>26.07.2016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5AC6-6A11-495E-B959-C7EC4D88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06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68C6-0854-4A90-8BD5-3E9CFEA993B6}" type="datetimeFigureOut">
              <a:rPr lang="ru-RU" smtClean="0"/>
              <a:t>26.07.2016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5AC6-6A11-495E-B959-C7EC4D88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59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68C6-0854-4A90-8BD5-3E9CFEA993B6}" type="datetimeFigureOut">
              <a:rPr lang="ru-RU" smtClean="0"/>
              <a:t>26.07.2016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5AC6-6A11-495E-B959-C7EC4D88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30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68C6-0854-4A90-8BD5-3E9CFEA993B6}" type="datetimeFigureOut">
              <a:rPr lang="ru-RU" smtClean="0"/>
              <a:t>26.07.2016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5AC6-6A11-495E-B959-C7EC4D88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5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68C6-0854-4A90-8BD5-3E9CFEA993B6}" type="datetimeFigureOut">
              <a:rPr lang="ru-RU" smtClean="0"/>
              <a:t>26.07.2016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5AC6-6A11-495E-B959-C7EC4D88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53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68C6-0854-4A90-8BD5-3E9CFEA993B6}" type="datetimeFigureOut">
              <a:rPr lang="ru-RU" smtClean="0"/>
              <a:t>26.07.2016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5AC6-6A11-495E-B959-C7EC4D88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85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68C6-0854-4A90-8BD5-3E9CFEA993B6}" type="datetimeFigureOut">
              <a:rPr lang="ru-RU" smtClean="0"/>
              <a:t>26.07.2016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5AC6-6A11-495E-B959-C7EC4D88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4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68C6-0854-4A90-8BD5-3E9CFEA993B6}" type="datetimeFigureOut">
              <a:rPr lang="ru-RU" smtClean="0"/>
              <a:t>26.07.2016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5AC6-6A11-495E-B959-C7EC4D88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73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68C6-0854-4A90-8BD5-3E9CFEA993B6}" type="datetimeFigureOut">
              <a:rPr lang="ru-RU" smtClean="0"/>
              <a:t>26.07.2016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5AC6-6A11-495E-B959-C7EC4D88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0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68C6-0854-4A90-8BD5-3E9CFEA993B6}" type="datetimeFigureOut">
              <a:rPr lang="ru-RU" smtClean="0"/>
              <a:t>26.07.2016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5AC6-6A11-495E-B959-C7EC4D88B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69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отличие от других языков, в </a:t>
            </a:r>
            <a:r>
              <a:rPr lang="en-US" dirty="0" smtClean="0"/>
              <a:t>JavaScript </a:t>
            </a:r>
            <a:r>
              <a:rPr lang="ru-RU" dirty="0" smtClean="0"/>
              <a:t>функции можно передать больше или меньше аргументов, чем она принимает.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055924"/>
            <a:ext cx="553068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${a} ${b}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4391190"/>
            <a:ext cx="22124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99350" y="4391190"/>
            <a:ext cx="165942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'1 2'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4852854"/>
            <a:ext cx="165942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52350" y="4852854"/>
            <a:ext cx="313419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'1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38200" y="5284076"/>
            <a:ext cx="147508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func();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652350" y="5314518"/>
            <a:ext cx="460895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38039" y="5745739"/>
            <a:ext cx="276550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603540" y="5740195"/>
            <a:ext cx="165942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'1 2'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8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 функции в виде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25625"/>
            <a:ext cx="47933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b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  <a:b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15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499307"/>
            <a:ext cx="903324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JS</a:t>
            </a:r>
            <a:r>
              <a:rPr lang="ru-RU" dirty="0" smtClean="0"/>
              <a:t> нет перегрузки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 понятным причинам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5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полноправные объекты, у которых так же есть 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387157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160891"/>
            <a:ext cx="460895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81105" y="3160891"/>
            <a:ext cx="92204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3643911"/>
            <a:ext cx="424026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81105" y="3643911"/>
            <a:ext cx="165942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'sum'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38200" y="4126931"/>
            <a:ext cx="534633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988599" y="4219264"/>
            <a:ext cx="556113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+ b;}'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5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497764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20043" y="4425681"/>
            <a:ext cx="202811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0" y="1825625"/>
            <a:ext cx="526297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f3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f4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ru-RU" altLang="ru-RU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42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 и внешние локальные 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497764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537688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()();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66319" y="5376882"/>
            <a:ext cx="202811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'hello'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9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Лексический контекст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628219"/>
            <a:ext cx="372409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6164361"/>
            <a:ext cx="6463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95167" y="6176963"/>
            <a:ext cx="387798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 консоли появится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4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 и инкапсуляция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Замкнутые переменные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9788" y="2505075"/>
            <a:ext cx="438132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name: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'Alex'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getName: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setName: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console.log(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'audit'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 = value;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9788" y="5552063"/>
            <a:ext cx="314701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'Nick'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172200" y="2505075"/>
            <a:ext cx="438132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console.log(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_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172200" y="5547698"/>
            <a:ext cx="349326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'Nick'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замыканий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1825625"/>
            <a:ext cx="571502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3739684"/>
            <a:ext cx="197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десяток!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1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замыканий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977062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503281"/>
            <a:ext cx="2049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Везде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ru-RU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ки</a:t>
            </a:r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Функция объявляется с помощью ключевого слова </a:t>
            </a:r>
            <a:r>
              <a:rPr lang="en-US" dirty="0" smtClean="0"/>
              <a:t>function.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678317"/>
            <a:ext cx="684354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значений переменных на момент определения функции, а не ее вызова.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608371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})(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7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 </a:t>
            </a:r>
            <a:r>
              <a:rPr lang="en-US" dirty="0" smtClean="0"/>
              <a:t>bind.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571502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6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замыкания так важны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 передачи значений в функцию, минуя аргументы.</a:t>
            </a:r>
          </a:p>
          <a:p>
            <a:r>
              <a:rPr lang="ru-RU" dirty="0" smtClean="0"/>
              <a:t>Обеспечение инкапсуляции.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4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как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89937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Nick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09616" y="4060211"/>
            <a:ext cx="184377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09616" y="3672284"/>
            <a:ext cx="184377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Nick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равен </a:t>
            </a:r>
            <a:r>
              <a:rPr lang="en-US" dirty="0" smtClean="0"/>
              <a:t>this</a:t>
            </a:r>
            <a:r>
              <a:rPr lang="ru-RU" dirty="0" smtClean="0"/>
              <a:t>, если функцию не вызывали как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25625"/>
            <a:ext cx="516199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88057" y="2204363"/>
            <a:ext cx="516199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window.name =&gt;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7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ru-RU" dirty="0" smtClean="0"/>
              <a:t> и строгий режим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16199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29459" y="2672010"/>
            <a:ext cx="598433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TypeError: Cannot read property 'name' of undefined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6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Значение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1825625"/>
            <a:ext cx="10515600" cy="5054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Значение </a:t>
            </a:r>
            <a:r>
              <a:rPr lang="ru-RU" dirty="0" err="1" smtClean="0">
                <a:solidFill>
                  <a:srgbClr val="0070C0"/>
                </a:solidFill>
              </a:rPr>
              <a:t>this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определяется способом вызова функции!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19838"/>
              </p:ext>
            </p:extLst>
          </p:nvPr>
        </p:nvGraphicFramePr>
        <p:xfrm>
          <a:off x="838200" y="3411994"/>
          <a:ext cx="10855820" cy="300871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13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3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3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139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7212">
                <a:tc>
                  <a:txBody>
                    <a:bodyPr/>
                    <a:lstStyle/>
                    <a:p>
                      <a:r>
                        <a:rPr lang="ru-RU" dirty="0" smtClean="0"/>
                        <a:t>Как 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функция в </a:t>
                      </a:r>
                      <a:r>
                        <a:rPr lang="en-US" dirty="0" smtClean="0"/>
                        <a:t>‘use</a:t>
                      </a:r>
                      <a:r>
                        <a:rPr lang="en-US" baseline="0" dirty="0" smtClean="0"/>
                        <a:t> strict</a:t>
                      </a:r>
                      <a:r>
                        <a:rPr lang="en-US" dirty="0" smtClean="0"/>
                        <a:t>’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конструктор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295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373680"/>
            <a:ext cx="2456329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86431" y="3867716"/>
            <a:ext cx="328029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0142" y="3867716"/>
            <a:ext cx="95505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588031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Window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431" y="458803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dirty="0" err="1" smtClean="0"/>
              <a:t>obj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987528" y="458803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Новый</a:t>
            </a:r>
            <a:r>
              <a:rPr lang="en-US" dirty="0" smtClean="0">
                <a:solidFill>
                  <a:srgbClr val="00B050"/>
                </a:solidFill>
              </a:rPr>
              <a:t> Object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987528" y="3867716"/>
            <a:ext cx="149164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608432" y="3867716"/>
            <a:ext cx="95505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3015" y="4588031"/>
            <a:ext cx="114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undefined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589937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?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?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18874" y="4762049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18874" y="5518944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0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функции, как метода другого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682109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x;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60165" y="2677183"/>
            <a:ext cx="446147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arguments.forEach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2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функции, как метода другого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38200" y="1825624"/>
            <a:ext cx="462819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[].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x;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172200" y="1825624"/>
            <a:ext cx="573907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[].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x;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функции поднимается вместе с определением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9206366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Функцию можно вызвать не смотря на то, </a:t>
            </a:r>
            <a:b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что она объявлена ниже.</a:t>
            </a:r>
            <a:br>
              <a:rPr kumimoji="0" lang="ru-RU" altLang="ru-RU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функции, как метода другого объекта </a:t>
            </a:r>
            <a:r>
              <a:rPr lang="ru-RU" dirty="0"/>
              <a:t>(</a:t>
            </a:r>
            <a:r>
              <a:rPr lang="ru-RU" dirty="0" smtClean="0"/>
              <a:t>без временного объекта)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1087669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x;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не подходит </a:t>
            </a:r>
            <a:r>
              <a:rPr lang="en-US" dirty="0" smtClean="0"/>
              <a:t>call</a:t>
            </a:r>
            <a:r>
              <a:rPr lang="ru-RU" dirty="0" smtClean="0"/>
              <a:t>, на помощь приходит </a:t>
            </a:r>
            <a:r>
              <a:rPr lang="en-US" dirty="0" smtClean="0"/>
              <a:t>apply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Повторно использовать существующую функцию </a:t>
            </a:r>
            <a:r>
              <a:rPr lang="en-US" dirty="0" smtClean="0"/>
              <a:t>sum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895629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sumAndSquare(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(1 + 2 +3 ) * (1 + 2 +3 ) == 36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077964"/>
            <a:ext cx="911018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x;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2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не подходит </a:t>
            </a:r>
            <a:r>
              <a:rPr lang="en-US" dirty="0" smtClean="0"/>
              <a:t>call</a:t>
            </a:r>
            <a:r>
              <a:rPr lang="ru-RU" dirty="0" smtClean="0"/>
              <a:t>, на помощь приходит </a:t>
            </a:r>
            <a:r>
              <a:rPr lang="en-US" dirty="0" smtClean="0"/>
              <a:t>apply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Как-то так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Попытка №2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895629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sumAndSquare(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ru-RU" altLang="ru-RU" sz="2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(1 + 2 +3 ) * (1 + 2 +3 ) == 36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783936"/>
            <a:ext cx="47933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sumAndSquare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* s;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6240" y="3169970"/>
            <a:ext cx="735329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Но как передать в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все аргументы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sumAndSquare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4911797"/>
            <a:ext cx="433965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sumAndSquare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* s;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не подходит </a:t>
            </a:r>
            <a:r>
              <a:rPr lang="en-US" dirty="0" smtClean="0"/>
              <a:t>call</a:t>
            </a:r>
            <a:r>
              <a:rPr lang="ru-RU" dirty="0" smtClean="0"/>
              <a:t>, на помощь приходит </a:t>
            </a:r>
            <a:r>
              <a:rPr lang="en-US" dirty="0" smtClean="0"/>
              <a:t>apply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Попытка №2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altLang="ru-RU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sumAndSquare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400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2451189"/>
            <a:ext cx="433965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sumAndSquare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* s;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2144" y="3860797"/>
            <a:ext cx="129073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76" y="2451189"/>
            <a:ext cx="5607035" cy="21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Apply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737413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sumAndSquare(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sumAndSquare() {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 вложенные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707757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`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7503759" y="4303495"/>
            <a:ext cx="2960915" cy="937306"/>
          </a:xfrm>
          <a:prstGeom prst="borderCallout1">
            <a:avLst>
              <a:gd name="adj1" fmla="val 43526"/>
              <a:gd name="adj2" fmla="val -5392"/>
              <a:gd name="adj3" fmla="val -14478"/>
              <a:gd name="adj4" fmla="val -5745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</a:t>
            </a:r>
            <a:r>
              <a:rPr lang="ru-RU" dirty="0" smtClean="0"/>
              <a:t> указывает на глобальный объект </a:t>
            </a:r>
            <a:r>
              <a:rPr lang="en-US" dirty="0" smtClean="0"/>
              <a:t>Window</a:t>
            </a:r>
            <a:r>
              <a:rPr lang="ru-RU" dirty="0"/>
              <a:t>!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5302870"/>
            <a:ext cx="225254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5770694"/>
            <a:ext cx="587693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;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ru-RU" sz="14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0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 вложенные функции</a:t>
            </a:r>
            <a:r>
              <a:rPr lang="en-US" dirty="0" smtClean="0"/>
              <a:t> – </a:t>
            </a:r>
            <a:r>
              <a:rPr lang="ru-RU" dirty="0" smtClean="0"/>
              <a:t>сохранение </a:t>
            </a:r>
            <a:r>
              <a:rPr lang="en-US" dirty="0" smtClean="0"/>
              <a:t>this</a:t>
            </a:r>
            <a:r>
              <a:rPr lang="ru-RU" dirty="0" smtClean="0"/>
              <a:t> в переменной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1765601"/>
            <a:ext cx="1003351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`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},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38200" y="5303500"/>
            <a:ext cx="900759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"name: Alex; lastName: Green; age: 25; ...";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 вложенные функции</a:t>
            </a:r>
            <a:r>
              <a:rPr lang="en-US" dirty="0" smtClean="0"/>
              <a:t> – </a:t>
            </a:r>
            <a:r>
              <a:rPr lang="ru-RU" dirty="0" smtClean="0"/>
              <a:t>альтернативный вариант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1003351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`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раз о функциях-конструкторах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Функция-конструктор отличается способом вызова – через </a:t>
            </a:r>
            <a:r>
              <a:rPr lang="en-US" dirty="0" smtClean="0"/>
              <a:t>new.</a:t>
            </a:r>
          </a:p>
          <a:p>
            <a:r>
              <a:rPr lang="ru-RU" dirty="0" smtClean="0"/>
              <a:t>Свойство </a:t>
            </a:r>
            <a:r>
              <a:rPr lang="en-US" dirty="0" smtClean="0"/>
              <a:t>prototype </a:t>
            </a:r>
            <a:r>
              <a:rPr lang="ru-RU" dirty="0" smtClean="0"/>
              <a:t>функции становится прототипом создаваемого объекта.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421512"/>
            <a:ext cx="6801862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laseName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laseName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Petrov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Каждая функция имеет свойство </a:t>
            </a:r>
            <a:r>
              <a:rPr lang="en-US" dirty="0" smtClean="0"/>
              <a:t>__proto__</a:t>
            </a:r>
            <a:r>
              <a:rPr lang="ru-RU" dirty="0" smtClean="0"/>
              <a:t> и свойство </a:t>
            </a:r>
            <a:r>
              <a:rPr lang="en-US" dirty="0" smtClean="0"/>
              <a:t>prototype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Чем они отличаются?</a:t>
            </a:r>
            <a:endParaRPr lang="ru-RU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64321" y="5750430"/>
            <a:ext cx="73609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5704445" y="2479256"/>
            <a:ext cx="2050550" cy="1025275"/>
          </a:xfrm>
          <a:custGeom>
            <a:avLst/>
            <a:gdLst>
              <a:gd name="connsiteX0" fmla="*/ 0 w 1197678"/>
              <a:gd name="connsiteY0" fmla="*/ 0 h 598839"/>
              <a:gd name="connsiteX1" fmla="*/ 1197678 w 1197678"/>
              <a:gd name="connsiteY1" fmla="*/ 0 h 598839"/>
              <a:gd name="connsiteX2" fmla="*/ 1197678 w 1197678"/>
              <a:gd name="connsiteY2" fmla="*/ 598839 h 598839"/>
              <a:gd name="connsiteX3" fmla="*/ 0 w 1197678"/>
              <a:gd name="connsiteY3" fmla="*/ 598839 h 598839"/>
              <a:gd name="connsiteX4" fmla="*/ 0 w 1197678"/>
              <a:gd name="connsiteY4" fmla="*/ 0 h 59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678" h="598839">
                <a:moveTo>
                  <a:pt x="0" y="0"/>
                </a:moveTo>
                <a:lnTo>
                  <a:pt x="1197678" y="0"/>
                </a:lnTo>
                <a:lnTo>
                  <a:pt x="1197678" y="598839"/>
                </a:lnTo>
                <a:lnTo>
                  <a:pt x="0" y="5988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3200" kern="1200"/>
          </a:p>
        </p:txBody>
      </p:sp>
      <p:sp>
        <p:nvSpPr>
          <p:cNvPr id="17" name="Полилиния 16"/>
          <p:cNvSpPr/>
          <p:nvPr/>
        </p:nvSpPr>
        <p:spPr>
          <a:xfrm>
            <a:off x="3060724" y="3966569"/>
            <a:ext cx="2050550" cy="1025275"/>
          </a:xfrm>
          <a:custGeom>
            <a:avLst/>
            <a:gdLst>
              <a:gd name="connsiteX0" fmla="*/ 0 w 1197678"/>
              <a:gd name="connsiteY0" fmla="*/ 0 h 598839"/>
              <a:gd name="connsiteX1" fmla="*/ 1197678 w 1197678"/>
              <a:gd name="connsiteY1" fmla="*/ 0 h 598839"/>
              <a:gd name="connsiteX2" fmla="*/ 1197678 w 1197678"/>
              <a:gd name="connsiteY2" fmla="*/ 598839 h 598839"/>
              <a:gd name="connsiteX3" fmla="*/ 0 w 1197678"/>
              <a:gd name="connsiteY3" fmla="*/ 598839 h 598839"/>
              <a:gd name="connsiteX4" fmla="*/ 0 w 1197678"/>
              <a:gd name="connsiteY4" fmla="*/ 0 h 59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678" h="598839">
                <a:moveTo>
                  <a:pt x="0" y="0"/>
                </a:moveTo>
                <a:lnTo>
                  <a:pt x="1197678" y="0"/>
                </a:lnTo>
                <a:lnTo>
                  <a:pt x="1197678" y="598839"/>
                </a:lnTo>
                <a:lnTo>
                  <a:pt x="0" y="5988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3200" kern="1200" dirty="0"/>
          </a:p>
        </p:txBody>
      </p:sp>
      <p:sp>
        <p:nvSpPr>
          <p:cNvPr id="18" name="Полилиния 17"/>
          <p:cNvSpPr/>
          <p:nvPr/>
        </p:nvSpPr>
        <p:spPr>
          <a:xfrm>
            <a:off x="3060724" y="5422459"/>
            <a:ext cx="2050550" cy="1025275"/>
          </a:xfrm>
          <a:custGeom>
            <a:avLst/>
            <a:gdLst>
              <a:gd name="connsiteX0" fmla="*/ 0 w 1197678"/>
              <a:gd name="connsiteY0" fmla="*/ 0 h 598839"/>
              <a:gd name="connsiteX1" fmla="*/ 1197678 w 1197678"/>
              <a:gd name="connsiteY1" fmla="*/ 0 h 598839"/>
              <a:gd name="connsiteX2" fmla="*/ 1197678 w 1197678"/>
              <a:gd name="connsiteY2" fmla="*/ 598839 h 598839"/>
              <a:gd name="connsiteX3" fmla="*/ 0 w 1197678"/>
              <a:gd name="connsiteY3" fmla="*/ 598839 h 598839"/>
              <a:gd name="connsiteX4" fmla="*/ 0 w 1197678"/>
              <a:gd name="connsiteY4" fmla="*/ 0 h 59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678" h="598839">
                <a:moveTo>
                  <a:pt x="0" y="0"/>
                </a:moveTo>
                <a:lnTo>
                  <a:pt x="1197678" y="0"/>
                </a:lnTo>
                <a:lnTo>
                  <a:pt x="1197678" y="598839"/>
                </a:lnTo>
                <a:lnTo>
                  <a:pt x="0" y="5988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" tIns="24765" rIns="24765" bIns="24765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smtClean="0"/>
              <a:t>‘name’: ‘Alex’</a:t>
            </a:r>
          </a:p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‘</a:t>
            </a:r>
            <a:r>
              <a:rPr lang="en-US" dirty="0" err="1" smtClean="0"/>
              <a:t>lastName</a:t>
            </a:r>
            <a:r>
              <a:rPr lang="en-US" dirty="0" smtClean="0"/>
              <a:t>’: ‘Pet…’</a:t>
            </a:r>
            <a:endParaRPr lang="ru-RU" kern="1200" dirty="0"/>
          </a:p>
        </p:txBody>
      </p:sp>
      <p:sp>
        <p:nvSpPr>
          <p:cNvPr id="19" name="Полилиния 18"/>
          <p:cNvSpPr/>
          <p:nvPr/>
        </p:nvSpPr>
        <p:spPr>
          <a:xfrm>
            <a:off x="4005027" y="4967345"/>
            <a:ext cx="159250" cy="6267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1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149919" y="2708708"/>
            <a:ext cx="128753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en-US" altLang="ru-RU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154476" y="4143792"/>
            <a:ext cx="170110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endParaRPr lang="en-US" altLang="ru-RU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500754" y="2018231"/>
            <a:ext cx="23903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885739" y="4282291"/>
            <a:ext cx="211468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7754995" y="5750430"/>
            <a:ext cx="73609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Полилиния 27"/>
          <p:cNvSpPr/>
          <p:nvPr/>
        </p:nvSpPr>
        <p:spPr>
          <a:xfrm>
            <a:off x="8551398" y="3966569"/>
            <a:ext cx="2050550" cy="1025275"/>
          </a:xfrm>
          <a:custGeom>
            <a:avLst/>
            <a:gdLst>
              <a:gd name="connsiteX0" fmla="*/ 0 w 1197678"/>
              <a:gd name="connsiteY0" fmla="*/ 0 h 598839"/>
              <a:gd name="connsiteX1" fmla="*/ 1197678 w 1197678"/>
              <a:gd name="connsiteY1" fmla="*/ 0 h 598839"/>
              <a:gd name="connsiteX2" fmla="*/ 1197678 w 1197678"/>
              <a:gd name="connsiteY2" fmla="*/ 598839 h 598839"/>
              <a:gd name="connsiteX3" fmla="*/ 0 w 1197678"/>
              <a:gd name="connsiteY3" fmla="*/ 598839 h 598839"/>
              <a:gd name="connsiteX4" fmla="*/ 0 w 1197678"/>
              <a:gd name="connsiteY4" fmla="*/ 0 h 59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678" h="598839">
                <a:moveTo>
                  <a:pt x="0" y="0"/>
                </a:moveTo>
                <a:lnTo>
                  <a:pt x="1197678" y="0"/>
                </a:lnTo>
                <a:lnTo>
                  <a:pt x="1197678" y="598839"/>
                </a:lnTo>
                <a:lnTo>
                  <a:pt x="0" y="5988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3200" kern="1200" dirty="0"/>
          </a:p>
        </p:txBody>
      </p:sp>
      <p:sp>
        <p:nvSpPr>
          <p:cNvPr id="29" name="Полилиния 28"/>
          <p:cNvSpPr/>
          <p:nvPr/>
        </p:nvSpPr>
        <p:spPr>
          <a:xfrm>
            <a:off x="8551398" y="5422459"/>
            <a:ext cx="2050550" cy="1025275"/>
          </a:xfrm>
          <a:custGeom>
            <a:avLst/>
            <a:gdLst>
              <a:gd name="connsiteX0" fmla="*/ 0 w 1197678"/>
              <a:gd name="connsiteY0" fmla="*/ 0 h 598839"/>
              <a:gd name="connsiteX1" fmla="*/ 1197678 w 1197678"/>
              <a:gd name="connsiteY1" fmla="*/ 0 h 598839"/>
              <a:gd name="connsiteX2" fmla="*/ 1197678 w 1197678"/>
              <a:gd name="connsiteY2" fmla="*/ 598839 h 598839"/>
              <a:gd name="connsiteX3" fmla="*/ 0 w 1197678"/>
              <a:gd name="connsiteY3" fmla="*/ 598839 h 598839"/>
              <a:gd name="connsiteX4" fmla="*/ 0 w 1197678"/>
              <a:gd name="connsiteY4" fmla="*/ 0 h 59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678" h="598839">
                <a:moveTo>
                  <a:pt x="0" y="0"/>
                </a:moveTo>
                <a:lnTo>
                  <a:pt x="1197678" y="0"/>
                </a:lnTo>
                <a:lnTo>
                  <a:pt x="1197678" y="598839"/>
                </a:lnTo>
                <a:lnTo>
                  <a:pt x="0" y="5988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" tIns="24765" rIns="24765" bIns="24765" numCol="1" spcCol="1270" anchor="ctr" anchorCtr="0">
            <a:noAutofit/>
          </a:bodyPr>
          <a:lstStyle/>
          <a:p>
            <a:pPr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altLang="ru-RU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9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9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laseName</a:t>
            </a:r>
            <a:r>
              <a:rPr lang="ru-RU" altLang="ru-RU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900" kern="1200" dirty="0">
              <a:solidFill>
                <a:schemeClr val="bg1"/>
              </a:solidFill>
            </a:endParaRPr>
          </a:p>
        </p:txBody>
      </p:sp>
      <p:sp>
        <p:nvSpPr>
          <p:cNvPr id="30" name="Полилиния 29"/>
          <p:cNvSpPr/>
          <p:nvPr/>
        </p:nvSpPr>
        <p:spPr>
          <a:xfrm>
            <a:off x="9495701" y="4967345"/>
            <a:ext cx="159250" cy="6267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51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8645150" y="4143792"/>
            <a:ext cx="73609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5885284" y="4278829"/>
            <a:ext cx="266611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052187" y="2628149"/>
            <a:ext cx="128753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endParaRPr lang="en-US" altLang="ru-RU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alt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 flipH="1">
            <a:off x="4084652" y="3504531"/>
            <a:ext cx="2347954" cy="404837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7058032" y="3503563"/>
            <a:ext cx="2437669" cy="405805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  <p:extLst>
      <p:ext uri="{BB962C8B-B14F-4D97-AF65-F5344CB8AC3E}">
        <p14:creationId xmlns:p14="http://schemas.microsoft.com/office/powerpoint/2010/main" val="38375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как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684354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2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 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world'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ru-RU" altLang="ru-RU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ES2016</a:t>
            </a:r>
            <a:r>
              <a:rPr lang="ru-RU" dirty="0" smtClean="0"/>
              <a:t>: стрелочные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проблемы захвата </a:t>
            </a:r>
            <a:r>
              <a:rPr lang="en-US" dirty="0" smtClean="0"/>
              <a:t>this.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01151"/>
            <a:ext cx="911018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`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},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стрелочных функций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Обычная функция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Стрелочная функция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72200" y="2505075"/>
            <a:ext cx="524534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=&gt; x %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9788" y="2505075"/>
            <a:ext cx="475162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%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Стрелочные функции – новая семантика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ru-RU" dirty="0" smtClean="0"/>
              <a:t> указывает на </a:t>
            </a:r>
            <a:r>
              <a:rPr lang="en-US" dirty="0" smtClean="0"/>
              <a:t>this</a:t>
            </a:r>
            <a:r>
              <a:rPr lang="ru-RU" dirty="0" smtClean="0"/>
              <a:t> родительской функции.</a:t>
            </a:r>
            <a:endParaRPr lang="en-US" dirty="0" smtClean="0"/>
          </a:p>
          <a:p>
            <a:r>
              <a:rPr lang="en-US" dirty="0" smtClean="0"/>
              <a:t>arguments</a:t>
            </a:r>
            <a:r>
              <a:rPr lang="ru-RU" dirty="0" smtClean="0"/>
              <a:t> указывает на </a:t>
            </a:r>
            <a:r>
              <a:rPr lang="en-US" dirty="0"/>
              <a:t>arguments</a:t>
            </a:r>
            <a:r>
              <a:rPr lang="ru-RU" dirty="0"/>
              <a:t> </a:t>
            </a:r>
            <a:r>
              <a:rPr lang="ru-RU" dirty="0" smtClean="0"/>
              <a:t>родительской функции.</a:t>
            </a:r>
          </a:p>
          <a:p>
            <a:r>
              <a:rPr lang="ru-RU" dirty="0" smtClean="0"/>
              <a:t>Нельзя указать контекст, даже с помощью методов </a:t>
            </a:r>
            <a:r>
              <a:rPr lang="en-US" dirty="0" smtClean="0"/>
              <a:t>bind, apply</a:t>
            </a:r>
            <a:r>
              <a:rPr lang="ru-RU" dirty="0" smtClean="0"/>
              <a:t> и</a:t>
            </a:r>
            <a:r>
              <a:rPr lang="en-US" dirty="0" smtClean="0"/>
              <a:t> call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Нельзя вызывать с </a:t>
            </a:r>
            <a:r>
              <a:rPr lang="en-US" dirty="0" smtClean="0"/>
              <a:t>new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7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все функции можно заменить на стрелочные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825625"/>
            <a:ext cx="376898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72200" y="1825625"/>
            <a:ext cx="349326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alex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=&gt;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«Функциональное наследование»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погоне за приватностью.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333685"/>
            <a:ext cx="459613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(userName) {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userName;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 </a:t>
            </a: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(newName) {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newName;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b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 проблемы глобальности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813034" y="2491714"/>
            <a:ext cx="3621504" cy="2896731"/>
            <a:chOff x="106680" y="2272639"/>
            <a:chExt cx="3621504" cy="2896731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106680" y="2491714"/>
              <a:ext cx="3621504" cy="2677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html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"a.js"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&gt;&lt;/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"b.js"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&gt;&lt;/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body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&lt;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ru-RU" altLang="ru-RU" sz="14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funcA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ru-RU" altLang="ru-RU" sz="14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funcB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&lt;/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script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body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&lt;/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html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" y="2272639"/>
              <a:ext cx="809625" cy="219075"/>
            </a:xfrm>
            <a:prstGeom prst="rect">
              <a:avLst/>
            </a:prstGeom>
          </p:spPr>
        </p:pic>
      </p:grpSp>
      <p:grpSp>
        <p:nvGrpSpPr>
          <p:cNvPr id="14" name="Группа 13"/>
          <p:cNvGrpSpPr/>
          <p:nvPr/>
        </p:nvGrpSpPr>
        <p:grpSpPr>
          <a:xfrm>
            <a:off x="4999681" y="2491714"/>
            <a:ext cx="2977097" cy="1809988"/>
            <a:chOff x="4522796" y="2282164"/>
            <a:chExt cx="2977097" cy="1809988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522796" y="2491714"/>
              <a:ext cx="2977097" cy="1600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sz="14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funcA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7A7A4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ru-RU" altLang="ru-RU" sz="14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helper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ru-RU" altLang="ru-RU" sz="14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helper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'A'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9912" y="2282164"/>
              <a:ext cx="400050" cy="209550"/>
            </a:xfrm>
            <a:prstGeom prst="rect">
              <a:avLst/>
            </a:prstGeom>
          </p:spPr>
        </p:pic>
      </p:grpSp>
      <p:grpSp>
        <p:nvGrpSpPr>
          <p:cNvPr id="15" name="Группа 14"/>
          <p:cNvGrpSpPr/>
          <p:nvPr/>
        </p:nvGrpSpPr>
        <p:grpSpPr>
          <a:xfrm>
            <a:off x="8376703" y="2491714"/>
            <a:ext cx="2977097" cy="1835388"/>
            <a:chOff x="8294505" y="2237646"/>
            <a:chExt cx="2977097" cy="183538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8294505" y="2472596"/>
              <a:ext cx="2977097" cy="1600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sz="14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funcB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7A7A4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ru-RU" altLang="ru-RU" sz="14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helper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ru-RU" altLang="ru-RU" sz="14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helper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ru-RU" altLang="ru-RU" sz="1400" b="1" i="0" u="none" strike="noStrike" cap="none" normalizeH="0" baseline="0" dirty="0" err="1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ru-RU" altLang="ru-RU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'B'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7732" y="2237646"/>
              <a:ext cx="438150" cy="200025"/>
            </a:xfrm>
            <a:prstGeom prst="rect">
              <a:avLst/>
            </a:prstGeom>
          </p:spPr>
        </p:pic>
      </p:grpSp>
      <p:sp>
        <p:nvSpPr>
          <p:cNvPr id="16" name="Овал 15"/>
          <p:cNvSpPr/>
          <p:nvPr/>
        </p:nvSpPr>
        <p:spPr>
          <a:xfrm>
            <a:off x="4118775" y="3431550"/>
            <a:ext cx="7164775" cy="1005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2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Ослабление глобальности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4320413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funcA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 </a:t>
            </a: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})();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 глобальности остается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079625"/>
            <a:ext cx="362150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"a.js"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"b.js"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74062" y="2079625"/>
            <a:ext cx="233269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21110" y="2079625"/>
            <a:ext cx="233269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 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helper() {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0550"/>
            <a:ext cx="809625" cy="2190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8" y="1870075"/>
            <a:ext cx="400050" cy="2095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110" y="1879600"/>
            <a:ext cx="4381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044700"/>
            <a:ext cx="4265911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'./a'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'./b'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83496" y="2041525"/>
            <a:ext cx="297709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39978" y="2041525"/>
            <a:ext cx="2977097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14" y="1825625"/>
            <a:ext cx="400050" cy="2095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978" y="1843087"/>
            <a:ext cx="4381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 всего содержимого 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58993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'./b'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helpers.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helpers.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helpers.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f3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helpers.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f5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63841" y="1825625"/>
            <a:ext cx="3217547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f3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'3'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f5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'5'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двух способов определения функций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22076" y="1825625"/>
            <a:ext cx="4955203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38200" y="1825625"/>
            <a:ext cx="4955203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Экспорт по умолчанию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25625"/>
            <a:ext cx="497764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297881" y="1825624"/>
            <a:ext cx="405591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'./b'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f1();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Написать функцию </a:t>
            </a:r>
            <a:r>
              <a:rPr lang="en-US" dirty="0" smtClean="0"/>
              <a:t>sum</a:t>
            </a:r>
            <a:r>
              <a:rPr lang="ru-RU" dirty="0" smtClean="0"/>
              <a:t>, вызываемую как </a:t>
            </a:r>
            <a:r>
              <a:rPr lang="en-US" dirty="0" smtClean="0"/>
              <a:t>sum(1)(2)</a:t>
            </a:r>
            <a:r>
              <a:rPr lang="ru-RU" dirty="0" smtClean="0"/>
              <a:t>(3)…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Написать собственный метод </a:t>
            </a:r>
            <a:r>
              <a:rPr lang="en-US" dirty="0" smtClean="0"/>
              <a:t>bind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Написать функцию </a:t>
            </a:r>
            <a:r>
              <a:rPr lang="en-US" dirty="0" err="1" smtClean="0"/>
              <a:t>isStrict</a:t>
            </a:r>
            <a:r>
              <a:rPr lang="ru-RU" dirty="0" smtClean="0"/>
              <a:t>, которая </a:t>
            </a:r>
            <a:r>
              <a:rPr lang="ru-RU" dirty="0" err="1" smtClean="0"/>
              <a:t>вовзвращает</a:t>
            </a:r>
            <a:r>
              <a:rPr lang="ru-RU" dirty="0" smtClean="0"/>
              <a:t> </a:t>
            </a:r>
            <a:r>
              <a:rPr lang="en-US" dirty="0" smtClean="0"/>
              <a:t>true</a:t>
            </a:r>
            <a:r>
              <a:rPr lang="ru-RU" dirty="0" smtClean="0"/>
              <a:t>, если код выполняется в строгом режиме и </a:t>
            </a:r>
            <a:r>
              <a:rPr lang="en-US" dirty="0" smtClean="0"/>
              <a:t>false</a:t>
            </a:r>
            <a:r>
              <a:rPr lang="ru-RU" dirty="0" smtClean="0"/>
              <a:t>, если в нестрогом.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9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813235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  <a:b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% 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 и рекурсия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700544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Вычислить значение числа Фибоначчи</a:t>
            </a:r>
            <a:b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по его порядкову номеру.</a:t>
            </a:r>
            <a:br>
              <a:rPr kumimoji="0" lang="ru-RU" altLang="ru-RU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ru-RU" altLang="ru-RU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3591022"/>
            <a:ext cx="792717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n ===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-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-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 повсюду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Обработчики событий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Продолжения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Уточнения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89559"/>
            <a:ext cx="666400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881152"/>
            <a:ext cx="514756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someUrl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'пришел ответ'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5850235"/>
            <a:ext cx="556113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Функцию можно объявить повторно или присвоить ей новое значение.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351731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'goodbye'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87366" y="3795395"/>
            <a:ext cx="14189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goodbye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4366096"/>
            <a:ext cx="438132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func() {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'Новое значение'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ru-RU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87365" y="5350981"/>
            <a:ext cx="228299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Новое значение</a:t>
            </a:r>
            <a:endParaRPr kumimoji="0" lang="ru-RU" altLang="ru-RU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5885</TotalTime>
  <Words>1100</Words>
  <Application>Microsoft Office PowerPoint</Application>
  <PresentationFormat>Широкоэкранный</PresentationFormat>
  <Paragraphs>231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Wingdings</vt:lpstr>
      <vt:lpstr>Тема Office</vt:lpstr>
      <vt:lpstr>Функции</vt:lpstr>
      <vt:lpstr>Объявление функций</vt:lpstr>
      <vt:lpstr>Объявление функции поднимается вместе с определением</vt:lpstr>
      <vt:lpstr>Функции как данные</vt:lpstr>
      <vt:lpstr>Сравнение двух способов определения функций</vt:lpstr>
      <vt:lpstr>Анонимные функции</vt:lpstr>
      <vt:lpstr>Анонимные функции и рекурсия</vt:lpstr>
      <vt:lpstr>Анонимные функции повсюду</vt:lpstr>
      <vt:lpstr>Функцию можно объявить повторно или присвоить ей новое значение.</vt:lpstr>
      <vt:lpstr>Параметры функций</vt:lpstr>
      <vt:lpstr>Аргументы функции в виде массива</vt:lpstr>
      <vt:lpstr>В JS нет перегрузки функций</vt:lpstr>
      <vt:lpstr>Функции полноправные объекты, у которых так же есть свойства</vt:lpstr>
      <vt:lpstr>Замыкания</vt:lpstr>
      <vt:lpstr>Замыкания и внешние локальные переменные</vt:lpstr>
      <vt:lpstr>Лексический контекст</vt:lpstr>
      <vt:lpstr>Замыкания и инкапсуляция</vt:lpstr>
      <vt:lpstr>Особенности замыканий</vt:lpstr>
      <vt:lpstr>Особенности замыканий</vt:lpstr>
      <vt:lpstr>Использование значений переменных на момент определения функции, а не ее вызова.</vt:lpstr>
      <vt:lpstr>Метод bind.</vt:lpstr>
      <vt:lpstr>Почему замыкания так важны</vt:lpstr>
      <vt:lpstr>Функции как методы</vt:lpstr>
      <vt:lpstr>Чему равен this, если функцию не вызывали как метод</vt:lpstr>
      <vt:lpstr>this и строгий режим</vt:lpstr>
      <vt:lpstr>Значение this</vt:lpstr>
      <vt:lpstr>Пример</vt:lpstr>
      <vt:lpstr>Вызов функции, как метода другого объекта</vt:lpstr>
      <vt:lpstr>Вызов функции, как метода другого объекта</vt:lpstr>
      <vt:lpstr>Вызов функции, как метода другого объекта (без временного объекта)</vt:lpstr>
      <vt:lpstr>Когда не подходит call, на помощь приходит apply</vt:lpstr>
      <vt:lpstr>Когда не подходит call, на помощь приходит apply</vt:lpstr>
      <vt:lpstr>Когда не подходит call, на помощь приходит apply</vt:lpstr>
      <vt:lpstr>Метод Apply</vt:lpstr>
      <vt:lpstr>Методы и вложенные функции</vt:lpstr>
      <vt:lpstr>Методы и вложенные функции – сохранение this в переменной</vt:lpstr>
      <vt:lpstr>Методы и вложенные функции – альтернативный вариант</vt:lpstr>
      <vt:lpstr>Еще раз о функциях-конструкторах</vt:lpstr>
      <vt:lpstr>Каждая функция имеет свойство __proto__ и свойство prototype</vt:lpstr>
      <vt:lpstr>ES2016: стрелочные функции</vt:lpstr>
      <vt:lpstr>Синтаксис стрелочных функций</vt:lpstr>
      <vt:lpstr>Стрелочные функции – новая семантика</vt:lpstr>
      <vt:lpstr>Не все функции можно заменить на стрелочные</vt:lpstr>
      <vt:lpstr>«Функциональное наследование»</vt:lpstr>
      <vt:lpstr>Иллюстрация проблемы глобальности</vt:lpstr>
      <vt:lpstr>Ослабление глобальности</vt:lpstr>
      <vt:lpstr>Проблема  глобальности остается</vt:lpstr>
      <vt:lpstr>ES6: Модули</vt:lpstr>
      <vt:lpstr>Импорт всего содержимого модуля</vt:lpstr>
      <vt:lpstr>Экспорт по умолчанию</vt:lpstr>
      <vt:lpstr>Задачи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Александр Алексеев</dc:creator>
  <cp:lastModifiedBy>Alekseev Aleksandr Sergeevich</cp:lastModifiedBy>
  <cp:revision>88</cp:revision>
  <dcterms:created xsi:type="dcterms:W3CDTF">2016-06-26T10:29:56Z</dcterms:created>
  <dcterms:modified xsi:type="dcterms:W3CDTF">2016-07-26T13:09:44Z</dcterms:modified>
</cp:coreProperties>
</file>