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66" r:id="rId6"/>
    <p:sldId id="267" r:id="rId7"/>
    <p:sldId id="264" r:id="rId8"/>
    <p:sldId id="260" r:id="rId9"/>
    <p:sldId id="268" r:id="rId10"/>
    <p:sldId id="26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98D8F-919A-4258-A292-651C08964533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4A47C-BC60-4DE5-8B94-841C1EAD3D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751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67B95A-BD35-4D91-A2C1-24131CEEBC1D}" type="datetime1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2704771-EC9C-45B6-90B5-7A8E81109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26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3B94-C294-4223-A46E-2B1AD76B5228}" type="datetime1">
              <a:rPr lang="ru-RU" smtClean="0"/>
              <a:t>19.11.2020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80075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3B94-C294-4223-A46E-2B1AD76B5228}" type="datetime1">
              <a:rPr lang="ru-RU" smtClean="0"/>
              <a:t>19.11.2020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18205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3B94-C294-4223-A46E-2B1AD76B5228}" type="datetime1">
              <a:rPr lang="ru-RU" smtClean="0"/>
              <a:t>19.11.2020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23043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3B94-C294-4223-A46E-2B1AD76B5228}" type="datetime1">
              <a:rPr lang="ru-RU" smtClean="0"/>
              <a:t>19.11.2020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48382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3B94-C294-4223-A46E-2B1AD76B5228}" type="datetime1">
              <a:rPr lang="ru-RU" smtClean="0"/>
              <a:t>19.11.2020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2578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C3B94-C294-4223-A46E-2B1AD76B5228}" type="datetime1">
              <a:rPr lang="ru-RU" smtClean="0"/>
              <a:t>19.11.2020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05292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83ED-6F89-4000-B56B-298D8CEE930D}" type="datetime1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953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3DCC-5EE4-42DD-9E3A-945B414CEAF4}" type="datetime1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58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0584-6E43-458E-A365-CCC499042CB6}" type="datetime1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01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F67F-903B-4232-8394-19020A954CC5}" type="datetime1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92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82E4-16A1-4EC9-895A-9722C614CE38}" type="datetime1">
              <a:rPr lang="ru-RU" smtClean="0"/>
              <a:t>19.11.2020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36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C72C9-35AC-4C3A-AF8F-4E18CC495AF6}" type="datetime1">
              <a:rPr lang="ru-RU" smtClean="0"/>
              <a:t>19.11.2020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88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717D-04B6-4E09-AE8B-C2C148D4DC54}" type="datetime1">
              <a:rPr lang="ru-RU" smtClean="0"/>
              <a:t>19.11.2020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6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9734-0C58-46A9-A9E5-99B05AF54693}" type="datetime1">
              <a:rPr lang="ru-RU" smtClean="0"/>
              <a:t>19.11.2020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25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58EC-5A24-46AE-A692-6088EB370EC4}" type="datetime1">
              <a:rPr lang="ru-RU" smtClean="0"/>
              <a:t>19.11.2020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48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F50D-EBAF-486A-A7AB-B2732CF34C72}" type="datetime1">
              <a:rPr lang="ru-RU" smtClean="0"/>
              <a:t>19.11.2020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10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C3B94-C294-4223-A46E-2B1AD76B5228}" type="datetime1">
              <a:rPr lang="ru-RU" smtClean="0"/>
              <a:t>19.11.2020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04771-EC9C-45B6-90B5-7A8E811095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062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tg://resolve/?domain=hyptexx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Visio_Drawing1222222.vsdx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BA9BC2D-0500-4ED3-8CE4-3F7AFCB10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РЕКОМЕНДАТЕЛЬНОЙ СИСТЕМЫ </a:t>
            </a:r>
            <a:r>
              <a:rPr lang="ru-RU" dirty="0" smtClean="0"/>
              <a:t>ДЛЯ повышения индекса цитирования НАУЧНЫХ </a:t>
            </a:r>
            <a:r>
              <a:rPr lang="ru-RU" dirty="0"/>
              <a:t>ПУБЛИКАЦИЙ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0DCCB6C-2C2A-47CF-A78C-02D3C4E2C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1600" dirty="0"/>
              <a:t>Государственное бюджетное образовательное учреждение высшего образования Московской области </a:t>
            </a:r>
            <a:r>
              <a:rPr lang="ru-RU" sz="1600" dirty="0" smtClean="0"/>
              <a:t>«Технологический университет </a:t>
            </a:r>
            <a:r>
              <a:rPr lang="ru-RU" sz="1600" dirty="0"/>
              <a:t>имени дважды Героя Советского Союза, </a:t>
            </a:r>
            <a:r>
              <a:rPr lang="ru-RU" sz="1600" dirty="0" smtClean="0"/>
              <a:t>лётчика-космонавта </a:t>
            </a:r>
            <a:r>
              <a:rPr lang="ru-RU" sz="1600" dirty="0"/>
              <a:t>А.А. </a:t>
            </a:r>
            <a:r>
              <a:rPr lang="ru-RU" sz="1600" dirty="0" smtClean="0"/>
              <a:t>Леонова»</a:t>
            </a:r>
            <a:endParaRPr lang="ru-RU" sz="1600" dirty="0"/>
          </a:p>
          <a:p>
            <a:r>
              <a:rPr lang="ru-RU" sz="1600" dirty="0" smtClean="0"/>
              <a:t>Королёв</a:t>
            </a:r>
            <a:endParaRPr lang="ru-RU" sz="1600" dirty="0"/>
          </a:p>
          <a:p>
            <a:r>
              <a:rPr lang="ru-RU" sz="1600" dirty="0" smtClean="0"/>
              <a:t>2020</a:t>
            </a:r>
            <a:endParaRPr lang="ru-RU" sz="1600" dirty="0"/>
          </a:p>
          <a:p>
            <a:endParaRPr lang="ru-RU" sz="1600" dirty="0"/>
          </a:p>
          <a:p>
            <a:endParaRPr lang="ru-RU" sz="600" dirty="0"/>
          </a:p>
        </p:txBody>
      </p:sp>
    </p:spTree>
    <p:extLst>
      <p:ext uri="{BB962C8B-B14F-4D97-AF65-F5344CB8AC3E}">
        <p14:creationId xmlns:p14="http://schemas.microsoft.com/office/powerpoint/2010/main" val="40813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Каналы маркетинга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Прямые контакты через ректора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Прямые рекомендации научных сообществ ВУЗов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Реклама через тематические сайты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smtClean="0"/>
              <a:t>Социальные сети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67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4E67795-19A0-49E8-B621-89F29C25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2032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  <a:r>
              <a:rPr lang="ru-RU" dirty="0" smtClean="0"/>
              <a:t>!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FFDC0986-60F8-4E0F-82F3-2D314A1C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A7009F4-89FE-4ABB-9277-D3C28DE9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11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501081" y="3863546"/>
            <a:ext cx="5362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Контактная информация:</a:t>
            </a:r>
            <a:endParaRPr lang="en-US" dirty="0" smtClean="0"/>
          </a:p>
          <a:p>
            <a:r>
              <a:rPr lang="ru-RU" dirty="0" err="1" smtClean="0"/>
              <a:t>Телеграм</a:t>
            </a:r>
            <a:r>
              <a:rPr lang="ru-RU" dirty="0" smtClean="0"/>
              <a:t>: </a:t>
            </a:r>
            <a:r>
              <a:rPr lang="en-US" dirty="0" smtClean="0">
                <a:hlinkClick r:id="rId2" action="ppaction://hlinkfile"/>
              </a:rPr>
              <a:t>https</a:t>
            </a:r>
            <a:r>
              <a:rPr lang="en-US" dirty="0">
                <a:hlinkClick r:id="rId2" action="ppaction://hlinkfile"/>
              </a:rPr>
              <a:t>://</a:t>
            </a:r>
            <a:r>
              <a:rPr lang="en-US" dirty="0" smtClean="0">
                <a:hlinkClick r:id="rId2" action="ppaction://hlinkfile"/>
              </a:rPr>
              <a:t>t.me/hyptexxx</a:t>
            </a:r>
            <a:endParaRPr lang="ru-RU" dirty="0" smtClean="0"/>
          </a:p>
          <a:p>
            <a:r>
              <a:rPr lang="ru-RU" dirty="0" smtClean="0"/>
              <a:t>Почта: </a:t>
            </a:r>
            <a:r>
              <a:rPr lang="en-US" dirty="0" smtClean="0"/>
              <a:t>flashback777@bk.ru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9042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Ценностное</a:t>
            </a:r>
            <a:r>
              <a:rPr lang="ru-RU" b="1" dirty="0"/>
              <a:t> </a:t>
            </a:r>
            <a:r>
              <a:rPr lang="ru-RU" dirty="0"/>
              <a:t>предложение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Наше приложение, помогает ученым публикующим свои </a:t>
            </a:r>
            <a:r>
              <a:rPr lang="ru-RU" dirty="0" smtClean="0"/>
              <a:t>статьи, сэкономить время и </a:t>
            </a:r>
            <a:r>
              <a:rPr lang="ru-RU" dirty="0"/>
              <a:t>повысить индекс </a:t>
            </a:r>
            <a:r>
              <a:rPr lang="ru-RU" dirty="0" smtClean="0"/>
              <a:t>цитирования, </a:t>
            </a:r>
            <a:r>
              <a:rPr lang="ru-RU" dirty="0"/>
              <a:t>делая их более популярнее и за счет этого повышать шансы на получение грантов.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6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F8A8545-6E40-4EE8-8932-F62BC865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проблема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25438BA-6575-488B-ADD7-1623C36C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публикации своих статей ученые вынуждены анализировать много других статей (</a:t>
            </a:r>
            <a:r>
              <a:rPr lang="ru-RU" dirty="0"/>
              <a:t>от 2 и более) </a:t>
            </a:r>
            <a:r>
              <a:rPr lang="ru-RU" dirty="0" smtClean="0"/>
              <a:t> на что затрачивается большое количество времени (на </a:t>
            </a:r>
            <a:r>
              <a:rPr lang="ru-RU" dirty="0"/>
              <a:t>1 статью уходит не менее 5 часов</a:t>
            </a:r>
            <a:r>
              <a:rPr lang="ru-RU" dirty="0" smtClean="0"/>
              <a:t>). </a:t>
            </a:r>
          </a:p>
          <a:p>
            <a:pPr marL="0" indent="0">
              <a:buNone/>
            </a:pPr>
            <a:r>
              <a:rPr lang="ru-RU" dirty="0" smtClean="0"/>
              <a:t>Один </a:t>
            </a:r>
            <a:r>
              <a:rPr lang="ru-RU" dirty="0"/>
              <a:t>из </a:t>
            </a:r>
            <a:r>
              <a:rPr lang="ru-RU" dirty="0" smtClean="0"/>
              <a:t>критериев  такого анализа </a:t>
            </a:r>
            <a:r>
              <a:rPr lang="ru-RU" dirty="0"/>
              <a:t>– </a:t>
            </a:r>
            <a:r>
              <a:rPr lang="ru-RU" dirty="0" smtClean="0"/>
              <a:t>индекс цитирования в выбранной темы </a:t>
            </a:r>
            <a:r>
              <a:rPr lang="ru-RU" dirty="0"/>
              <a:t>на момент подготовки статьи.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FCCB068-0819-43B1-8675-DB969508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293AE67-699E-4AA1-8BDB-8946A78B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02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6091561-0CA5-4B1B-857C-B3F6EA65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A048B41-EFDF-4858-8415-B39C34BB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Рекомендательная система, способная </a:t>
            </a:r>
            <a:r>
              <a:rPr lang="ru-RU" dirty="0"/>
              <a:t>не только </a:t>
            </a:r>
            <a:r>
              <a:rPr lang="ru-RU" dirty="0" smtClean="0"/>
              <a:t>определять популярность </a:t>
            </a:r>
            <a:r>
              <a:rPr lang="ru-RU" dirty="0"/>
              <a:t>публикуемой </a:t>
            </a:r>
            <a:r>
              <a:rPr lang="ru-RU" dirty="0" smtClean="0"/>
              <a:t>статьи </a:t>
            </a:r>
            <a:r>
              <a:rPr lang="ru-RU" dirty="0"/>
              <a:t>и </a:t>
            </a:r>
            <a:r>
              <a:rPr lang="ru-RU" dirty="0" smtClean="0"/>
              <a:t>давать </a:t>
            </a:r>
            <a:r>
              <a:rPr lang="ru-RU" dirty="0"/>
              <a:t>рекомендации по увеличению </a:t>
            </a:r>
            <a:r>
              <a:rPr lang="ru-RU" dirty="0" smtClean="0"/>
              <a:t>индекса цитирования.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решении используются технологии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Серверная часть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Java, Spring, Docker, </a:t>
            </a:r>
            <a:r>
              <a:rPr lang="ru-RU" dirty="0" smtClean="0"/>
              <a:t>а также методы машинного обучения: обработка </a:t>
            </a:r>
            <a:r>
              <a:rPr lang="ru-RU" dirty="0"/>
              <a:t>	</a:t>
            </a:r>
            <a:r>
              <a:rPr lang="ru-RU" dirty="0" smtClean="0"/>
              <a:t>естественных </a:t>
            </a:r>
            <a:r>
              <a:rPr lang="ru-RU" dirty="0"/>
              <a:t>языков </a:t>
            </a:r>
            <a:r>
              <a:rPr lang="en-US" dirty="0" smtClean="0"/>
              <a:t>(YAKE, BERT)</a:t>
            </a:r>
            <a:r>
              <a:rPr lang="ru-RU" dirty="0" smtClean="0"/>
              <a:t>, кластеризация, классификация.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Клиентская часть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/>
              <a:t>	</a:t>
            </a:r>
            <a:r>
              <a:rPr lang="en-US" dirty="0"/>
              <a:t>Quasar Framework, Vue, TypeScript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8A161806-385A-4F87-84B3-69864A97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ED2AA126-34D8-498B-83F6-9D44EE3E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метрики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Процент нагрузки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Кол-во пользователей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Точность рекомендаций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Кол-во соглашений с рекомендациями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Кол-во правок рекомендаций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ресурсы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ru-RU" dirty="0"/>
              <a:t>Технология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Патент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Программный </a:t>
            </a:r>
            <a:r>
              <a:rPr lang="ru-RU" dirty="0"/>
              <a:t>код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Человеческие ресурсы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Гранты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8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AF44A3F-BAB4-42C5-9ED7-D888705A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52432"/>
            <a:ext cx="9905998" cy="1478570"/>
          </a:xfrm>
        </p:spPr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96C35CA-DD40-433F-BD60-1C688EDA1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92198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Серверная часть </a:t>
            </a:r>
            <a:r>
              <a:rPr lang="ru-RU" dirty="0" smtClean="0"/>
              <a:t>системы,</a:t>
            </a:r>
            <a:r>
              <a:rPr lang="en-US" dirty="0" smtClean="0"/>
              <a:t> </a:t>
            </a:r>
            <a:r>
              <a:rPr lang="ru-RU" dirty="0" smtClean="0"/>
              <a:t>включающая в себя</a:t>
            </a:r>
            <a:r>
              <a:rPr lang="en-US" dirty="0" smtClean="0"/>
              <a:t>: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dirty="0"/>
              <a:t>Основной алгоритм формирования </a:t>
            </a:r>
            <a:r>
              <a:rPr lang="ru-RU" dirty="0" smtClean="0"/>
              <a:t>рекомендаций.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dirty="0"/>
              <a:t>Алгоритм </a:t>
            </a:r>
            <a:r>
              <a:rPr lang="ru-RU" dirty="0" smtClean="0"/>
              <a:t>определения </a:t>
            </a:r>
            <a:r>
              <a:rPr lang="ru-RU" dirty="0"/>
              <a:t>классов.	</a:t>
            </a:r>
          </a:p>
          <a:p>
            <a:pPr>
              <a:lnSpc>
                <a:spcPct val="100000"/>
              </a:lnSpc>
            </a:pPr>
            <a:r>
              <a:rPr lang="ru-RU" dirty="0"/>
              <a:t>Алгоритм </a:t>
            </a:r>
            <a:r>
              <a:rPr lang="ru-RU" dirty="0" smtClean="0"/>
              <a:t>определения популярности.</a:t>
            </a:r>
            <a:r>
              <a:rPr lang="ru-RU" dirty="0"/>
              <a:t>	</a:t>
            </a:r>
          </a:p>
          <a:p>
            <a:pPr>
              <a:lnSpc>
                <a:spcPct val="100000"/>
              </a:lnSpc>
            </a:pPr>
            <a:r>
              <a:rPr lang="ru-RU" dirty="0"/>
              <a:t>Алгоритм </a:t>
            </a:r>
            <a:r>
              <a:rPr lang="ru-RU" dirty="0" smtClean="0"/>
              <a:t>формирования </a:t>
            </a:r>
            <a:r>
              <a:rPr lang="ru-RU" dirty="0"/>
              <a:t>рекомендации</a:t>
            </a:r>
            <a:r>
              <a:rPr lang="ru-RU" dirty="0" smtClean="0"/>
              <a:t>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Пользовательский интерфейс для представленной рекомендательной системы.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="" xmlns:a16="http://schemas.microsoft.com/office/drawing/2014/main" id="{5B38B446-9F84-4243-BEAE-64E2B930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6147971"/>
            <a:ext cx="623930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="" xmlns:a16="http://schemas.microsoft.com/office/drawing/2014/main" id="{F981B1BB-EE4F-4E33-A1A6-63711AF3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147970"/>
            <a:ext cx="771089" cy="365125"/>
          </a:xfrm>
        </p:spPr>
        <p:txBody>
          <a:bodyPr/>
          <a:lstStyle/>
          <a:p>
            <a:fld id="{82704771-EC9C-45B6-90B5-7A8E8110952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71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2A21347-96E2-4E7B-883F-226AD9C7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4291"/>
            <a:ext cx="9905998" cy="51829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Перспективы развития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03B26B4-C9D8-48E3-A782-9E3472A64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046877"/>
            <a:ext cx="5298988" cy="5699911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За счёт функционала и выбранных инструментов, данная система легко расширяема и обладает достаточной гибкостью при настройке отдельных её модулей. Они могут в дальнейшем быть использованы как </a:t>
            </a:r>
            <a:r>
              <a:rPr lang="ru-RU" dirty="0" err="1"/>
              <a:t>микросервисы</a:t>
            </a:r>
            <a:r>
              <a:rPr lang="ru-RU" dirty="0"/>
              <a:t> большого множества других рекомендательных систем. </a:t>
            </a:r>
          </a:p>
          <a:p>
            <a:r>
              <a:rPr lang="ru-RU" dirty="0"/>
              <a:t>Реализация </a:t>
            </a:r>
            <a:r>
              <a:rPr lang="ru-RU" dirty="0" err="1"/>
              <a:t>RESTful</a:t>
            </a:r>
            <a:r>
              <a:rPr lang="ru-RU" dirty="0"/>
              <a:t> API </a:t>
            </a:r>
            <a:r>
              <a:rPr lang="ru-RU" dirty="0" smtClean="0"/>
              <a:t>позволит </a:t>
            </a:r>
            <a:r>
              <a:rPr lang="ru-RU" dirty="0"/>
              <a:t>использовать описываемую систему </a:t>
            </a:r>
            <a:r>
              <a:rPr lang="ru-RU" dirty="0" smtClean="0"/>
              <a:t>с </a:t>
            </a:r>
            <a:r>
              <a:rPr lang="ru-RU" dirty="0"/>
              <a:t>любыми интерфейсами и в любых проектах, начиная с приложений под различные операционные системы и заканчивая </a:t>
            </a:r>
            <a:r>
              <a:rPr lang="ru-RU" dirty="0" smtClean="0"/>
              <a:t>веб-приложениями </a:t>
            </a:r>
            <a:r>
              <a:rPr lang="ru-RU" dirty="0"/>
              <a:t>и приложениями </a:t>
            </a:r>
            <a:r>
              <a:rPr lang="ru-RU" dirty="0" smtClean="0"/>
              <a:t>для мобильных устройств.</a:t>
            </a:r>
            <a:endParaRPr lang="ru-RU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="" xmlns:a16="http://schemas.microsoft.com/office/drawing/2014/main" id="{54958686-852A-488F-AB12-724F71EE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="" xmlns:a16="http://schemas.microsoft.com/office/drawing/2014/main" id="{841B26F1-0DCE-4F7D-922F-C9D49E30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8</a:t>
            </a:fld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16274B53-3BFA-443B-B3A9-5AF1F36DB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="" xmlns:a16="http://schemas.microsoft.com/office/drawing/2014/main" id="{D3DCD04F-222B-4642-9E88-5A119BC325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470239"/>
              </p:ext>
            </p:extLst>
          </p:nvPr>
        </p:nvGraphicFramePr>
        <p:xfrm>
          <a:off x="6441989" y="173669"/>
          <a:ext cx="5023997" cy="309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Visio" r:id="rId3" imgW="9277285" imgH="5705328" progId="Visio.Drawing.15">
                  <p:embed/>
                </p:oleObj>
              </mc:Choice>
              <mc:Fallback>
                <p:oleObj name="Visio" r:id="rId3" imgW="9277285" imgH="5705328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989" y="173669"/>
                        <a:ext cx="5023997" cy="3091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87E572A8-F907-4D24-B3C5-170A603E83B4}"/>
              </a:ext>
            </a:extLst>
          </p:cNvPr>
          <p:cNvSpPr/>
          <p:nvPr/>
        </p:nvSpPr>
        <p:spPr>
          <a:xfrm>
            <a:off x="7574390" y="3189851"/>
            <a:ext cx="3201517" cy="3404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50000"/>
              </a:lnSpc>
              <a:spcAft>
                <a:spcPts val="1400"/>
              </a:spcAft>
            </a:pPr>
            <a:r>
              <a:rPr lang="ru-RU" sz="1200" dirty="0">
                <a:latin typeface="Tw Cen MT (Основной текст)"/>
                <a:ea typeface="Times New Roman" panose="02020603050405020304" pitchFamily="18" charset="0"/>
                <a:cs typeface="Liberation Serif"/>
              </a:rPr>
              <a:t>Рисунок 3. Диаграмма развёртывания.</a:t>
            </a:r>
            <a:endParaRPr lang="ru-RU" sz="1200" dirty="0">
              <a:latin typeface="Tw Cen MT (Основной текст)"/>
              <a:ea typeface="Liberation Serif"/>
              <a:cs typeface="Liberation Serif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0D2762FE-E30F-4EC8-8DD0-5046006BB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="" xmlns:a16="http://schemas.microsoft.com/office/drawing/2014/main" id="{22C7D48E-AE0B-4D2F-B9E9-4C0F6E813B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008420"/>
              </p:ext>
            </p:extLst>
          </p:nvPr>
        </p:nvGraphicFramePr>
        <p:xfrm>
          <a:off x="7978647" y="3971308"/>
          <a:ext cx="2797260" cy="2233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Visio" r:id="rId5" imgW="5533928" imgH="4409992" progId="Visio.Drawing.15">
                  <p:embed/>
                </p:oleObj>
              </mc:Choice>
              <mc:Fallback>
                <p:oleObj name="Visio" r:id="rId5" imgW="5533928" imgH="4409992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8647" y="3971308"/>
                        <a:ext cx="2797260" cy="22331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57776BC1-29B8-4898-AD0D-D22C2069FC86}"/>
              </a:ext>
            </a:extLst>
          </p:cNvPr>
          <p:cNvSpPr/>
          <p:nvPr/>
        </p:nvSpPr>
        <p:spPr>
          <a:xfrm>
            <a:off x="7978647" y="6204480"/>
            <a:ext cx="2448298" cy="3404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49580" algn="ctr">
              <a:lnSpc>
                <a:spcPct val="150000"/>
              </a:lnSpc>
              <a:spcAft>
                <a:spcPts val="0"/>
              </a:spcAft>
            </a:pPr>
            <a:r>
              <a:rPr lang="ru-RU" sz="1200" dirty="0">
                <a:latin typeface="Tw Cen MT (Основной текст)"/>
                <a:ea typeface="Times New Roman" panose="02020603050405020304" pitchFamily="18" charset="0"/>
                <a:cs typeface="Liberation Serif"/>
              </a:rPr>
              <a:t>Схема 1. </a:t>
            </a:r>
            <a:r>
              <a:rPr lang="en-US" sz="1200" dirty="0">
                <a:latin typeface="Tw Cen MT (Основной текст)"/>
                <a:ea typeface="Times New Roman" panose="02020603050405020304" pitchFamily="18" charset="0"/>
                <a:cs typeface="Liberation Serif"/>
              </a:rPr>
              <a:t>RESTful API</a:t>
            </a:r>
            <a:r>
              <a:rPr lang="ru-RU" sz="1200" dirty="0">
                <a:latin typeface="Tw Cen MT (Основной текст)"/>
                <a:ea typeface="Times New Roman" panose="02020603050405020304" pitchFamily="18" charset="0"/>
                <a:cs typeface="Liberation Serif"/>
              </a:rPr>
              <a:t> сервис.</a:t>
            </a:r>
            <a:endParaRPr lang="ru-RU" sz="1200" dirty="0">
              <a:latin typeface="Tw Cen MT (Основной текст)"/>
              <a:ea typeface="Liberation Serif"/>
              <a:cs typeface="Liberation Serif"/>
            </a:endParaRPr>
          </a:p>
        </p:txBody>
      </p:sp>
    </p:spTree>
    <p:extLst>
      <p:ext uri="{BB962C8B-B14F-4D97-AF65-F5344CB8AC3E}">
        <p14:creationId xmlns:p14="http://schemas.microsoft.com/office/powerpoint/2010/main" val="20726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Статистика Российского образования.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365056"/>
              </p:ext>
            </p:extLst>
          </p:nvPr>
        </p:nvGraphicFramePr>
        <p:xfrm>
          <a:off x="1141413" y="2249488"/>
          <a:ext cx="9906000" cy="2668644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302000"/>
                <a:gridCol w="3302000"/>
                <a:gridCol w="3302000"/>
              </a:tblGrid>
              <a:tr h="44477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Государственные ВУЗы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Негосударственные</a:t>
                      </a:r>
                      <a:r>
                        <a:rPr lang="ru-RU" baseline="0" dirty="0" smtClean="0"/>
                        <a:t> ВУЗы</a:t>
                      </a:r>
                      <a:endParaRPr lang="ru-RU" dirty="0"/>
                    </a:p>
                  </a:txBody>
                  <a:tcPr/>
                </a:tc>
              </a:tr>
              <a:tr h="444774">
                <a:tc>
                  <a:txBody>
                    <a:bodyPr/>
                    <a:lstStyle/>
                    <a:p>
                      <a:r>
                        <a:rPr lang="ru-RU" dirty="0" smtClean="0"/>
                        <a:t>Кол-во ВУЗов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607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358</a:t>
                      </a:r>
                      <a:endParaRPr lang="ru-RU" dirty="0"/>
                    </a:p>
                  </a:txBody>
                  <a:tcPr/>
                </a:tc>
              </a:tr>
              <a:tr h="444774">
                <a:tc>
                  <a:txBody>
                    <a:bodyPr/>
                    <a:lstStyle/>
                    <a:p>
                      <a:r>
                        <a:rPr lang="ru-RU" dirty="0" smtClean="0"/>
                        <a:t>Преподавательский состав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265 тысяч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42 тысячи</a:t>
                      </a:r>
                      <a:endParaRPr lang="ru-RU" dirty="0"/>
                    </a:p>
                  </a:txBody>
                  <a:tcPr/>
                </a:tc>
              </a:tr>
              <a:tr h="444774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Кандидаты и доктора наук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153 тысячи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44774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Аспиранты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effectLst/>
                        </a:rPr>
                        <a:t>118 тысяч 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44774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effectLst/>
                        </a:rPr>
                        <a:t>Докторанты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kern="1200" dirty="0" smtClean="0">
                          <a:effectLst/>
                        </a:rPr>
                        <a:t>4, 2 тысячи 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04771-EC9C-45B6-90B5-7A8E8110952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7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1855</TotalTime>
  <Words>338</Words>
  <Application>Microsoft Office PowerPoint</Application>
  <PresentationFormat>Широкоэкранный</PresentationFormat>
  <Paragraphs>74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Liberation Serif</vt:lpstr>
      <vt:lpstr>Times New Roman</vt:lpstr>
      <vt:lpstr>Trebuchet MS</vt:lpstr>
      <vt:lpstr>Tw Cen MT</vt:lpstr>
      <vt:lpstr>Tw Cen MT (Основной текст)</vt:lpstr>
      <vt:lpstr>Контур</vt:lpstr>
      <vt:lpstr>Visio</vt:lpstr>
      <vt:lpstr>ПОСТРОЕНИЕ РЕКОМЕНДАТЕЛЬНОЙ СИСТЕМЫ ДЛЯ повышения индекса цитирования НАУЧНЫХ ПУБЛИКАЦИЙ</vt:lpstr>
      <vt:lpstr>Ценностное предложение</vt:lpstr>
      <vt:lpstr>проблема</vt:lpstr>
      <vt:lpstr>решение</vt:lpstr>
      <vt:lpstr>Ключевые метрики</vt:lpstr>
      <vt:lpstr>Ключевые ресурсы</vt:lpstr>
      <vt:lpstr>Результаты</vt:lpstr>
      <vt:lpstr>Перспективы развития</vt:lpstr>
      <vt:lpstr>Статистика Российского образования. </vt:lpstr>
      <vt:lpstr>Каналы маркетинга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РЕКОМЕНДАТЕЛЬНОЙ СИСТЕМЫ ДЛЯ ОПРЕДЕЛЕНИЯ АКТУАЛЬНОСТИ НАУЧНЫХ ПУБЛИКАЦИЙ</dc:title>
  <dc:creator>Илья Иванов</dc:creator>
  <cp:lastModifiedBy>Учетная запись Майкрософт</cp:lastModifiedBy>
  <cp:revision>34</cp:revision>
  <dcterms:created xsi:type="dcterms:W3CDTF">2020-10-29T12:27:59Z</dcterms:created>
  <dcterms:modified xsi:type="dcterms:W3CDTF">2020-11-19T16:37:10Z</dcterms:modified>
</cp:coreProperties>
</file>