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99" r:id="rId2"/>
    <p:sldId id="814" r:id="rId3"/>
    <p:sldId id="815" r:id="rId4"/>
    <p:sldId id="816" r:id="rId5"/>
    <p:sldId id="817" r:id="rId6"/>
    <p:sldId id="818" r:id="rId7"/>
    <p:sldId id="820" r:id="rId8"/>
    <p:sldId id="813" r:id="rId9"/>
  </p:sldIdLst>
  <p:sldSz cx="9144000" cy="6858000" type="screen4x3"/>
  <p:notesSz cx="6761163" cy="9931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9900"/>
    <a:srgbClr val="00FF00"/>
    <a:srgbClr val="CCFFFF"/>
    <a:srgbClr val="FFCCCC"/>
    <a:srgbClr val="99FF99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5950" autoAdjust="0"/>
  </p:normalViewPr>
  <p:slideViewPr>
    <p:cSldViewPr>
      <p:cViewPr varScale="1">
        <p:scale>
          <a:sx n="97" d="100"/>
          <a:sy n="97" d="100"/>
        </p:scale>
        <p:origin x="12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DE555B-5252-4F67-A783-2A949CE96A0E}" type="datetime1">
              <a:rPr lang="zh-CN" altLang="en-US" smtClean="0"/>
              <a:t>2018/1/3</a:t>
            </a:fld>
            <a:endParaRPr lang="en-US" altLang="zh-CN"/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6F1ABD-BFEE-4689-88C4-2C5A058485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44764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8E3AD0F-F163-41A0-BEAC-149B29740D6B}" type="datetime1">
              <a:rPr lang="zh-CN" altLang="en-US" smtClean="0"/>
              <a:t>2018/1/3</a:t>
            </a:fld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367F732-8965-43A0-A3E6-B89DC5FB96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0628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09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04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81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15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912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855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F732-8965-43A0-A3E6-B89DC5FB96CE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0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42900" y="6356350"/>
            <a:ext cx="2057400" cy="365125"/>
          </a:xfrm>
        </p:spPr>
        <p:txBody>
          <a:bodyPr/>
          <a:lstStyle/>
          <a:p>
            <a:fld id="{BD7C92CF-2849-4A98-8E81-A7B2762494CE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619672" y="6356350"/>
            <a:ext cx="2057400" cy="365125"/>
          </a:xfrm>
        </p:spPr>
        <p:txBody>
          <a:bodyPr/>
          <a:lstStyle/>
          <a:p>
            <a:fld id="{85F86EC5-9542-4F28-9F1C-CBDAA8FEB820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42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860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420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400-4A19-49CE-ADF5-0DFCA8CE87A2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228600" y="6356350"/>
            <a:ext cx="2057400" cy="365125"/>
          </a:xfrm>
        </p:spPr>
        <p:txBody>
          <a:bodyPr/>
          <a:lstStyle/>
          <a:p>
            <a:fld id="{85F86EC5-9542-4F28-9F1C-CBDAA8FE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3117-D74D-47A4-8191-4074B9BBD307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7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99F6-40A0-4D31-A915-171F43E392B6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8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3A58-D784-4796-A4DE-880D3EFE2EF2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1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1D03-6F20-4991-9832-392A65ED9247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A935-7989-4EC7-9B5C-29979429A390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89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217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KU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99DE7-A3C5-4B92-8A76-86876CE1CC36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6EC5-9542-4F28-9F1C-CBDAA8FEB8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+mj-lt"/>
          <a:ea typeface="+mj-ea"/>
          <a:cs typeface="华文新魏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  <a:cs typeface="华文新魏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  <a:cs typeface="华文新魏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  <a:cs typeface="华文新魏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  <a:cs typeface="华文新魏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CC3300"/>
          </a:solidFill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幼圆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  <a:cs typeface="幼圆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幼圆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  <a:cs typeface="幼圆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  <a:cs typeface="幼圆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4221088"/>
            <a:ext cx="6120680" cy="514208"/>
          </a:xfrm>
        </p:spPr>
        <p:txBody>
          <a:bodyPr/>
          <a:lstStyle/>
          <a:p>
            <a:pPr algn="l" eaLnBrk="1" hangingPunct="1"/>
            <a:r>
              <a:rPr lang="zh-CN" altLang="en-US" sz="2400" b="0" dirty="0">
                <a:latin typeface="华文楷体"/>
                <a:ea typeface="华文楷体"/>
                <a:cs typeface="华文楷体"/>
              </a:rPr>
              <a:t>小组成员：马炀、黄钰淇、周力、曾显峰</a:t>
            </a:r>
            <a:endParaRPr lang="en-US" altLang="zh-CN" sz="2400" b="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>
            <a:extLst>
              <a:ext uri="{FF2B5EF4-FFF2-40B4-BE49-F238E27FC236}">
                <a16:creationId xmlns:a16="http://schemas.microsoft.com/office/drawing/2014/main" id="{28F8CCE5-27A9-4C6D-A855-AF9FB6142583}"/>
              </a:ext>
            </a:extLst>
          </p:cNvPr>
          <p:cNvSpPr txBox="1"/>
          <p:nvPr/>
        </p:nvSpPr>
        <p:spPr>
          <a:xfrm>
            <a:off x="545367" y="1667902"/>
            <a:ext cx="8053266" cy="1938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图形验证码的设计与实现</a:t>
            </a:r>
          </a:p>
          <a:p>
            <a:pPr algn="ctr"/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and implementation of graphic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al-based CAPTCHA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>
            <a:extLst>
              <a:ext uri="{FF2B5EF4-FFF2-40B4-BE49-F238E27FC236}">
                <a16:creationId xmlns:a16="http://schemas.microsoft.com/office/drawing/2014/main" id="{28F8CCE5-27A9-4C6D-A855-AF9FB6142583}"/>
              </a:ext>
            </a:extLst>
          </p:cNvPr>
          <p:cNvSpPr txBox="1"/>
          <p:nvPr/>
        </p:nvSpPr>
        <p:spPr>
          <a:xfrm>
            <a:off x="548851" y="167113"/>
            <a:ext cx="805326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设计报告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7" name="矩形: 圆角 6">
            <a:extLst>
              <a:ext uri="{FF2B5EF4-FFF2-40B4-BE49-F238E27FC236}">
                <a16:creationId xmlns:a16="http://schemas.microsoft.com/office/drawing/2014/main" id="{F6D31D1D-F63D-41DA-A2CD-9FFF961BE1BF}"/>
              </a:ext>
            </a:extLst>
          </p:cNvPr>
          <p:cNvSpPr/>
          <p:nvPr/>
        </p:nvSpPr>
        <p:spPr bwMode="auto">
          <a:xfrm>
            <a:off x="756374" y="1135691"/>
            <a:ext cx="2010138" cy="792088"/>
          </a:xfrm>
          <a:prstGeom prst="round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11C064-21CF-4A76-AABE-D73AE130BAE3}"/>
              </a:ext>
            </a:extLst>
          </p:cNvPr>
          <p:cNvSpPr txBox="1"/>
          <p:nvPr/>
        </p:nvSpPr>
        <p:spPr>
          <a:xfrm>
            <a:off x="1254218" y="1265709"/>
            <a:ext cx="1009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BB30A7-AF33-41CA-ACEA-EA5B2EC8B11A}"/>
              </a:ext>
            </a:extLst>
          </p:cNvPr>
          <p:cNvSpPr/>
          <p:nvPr/>
        </p:nvSpPr>
        <p:spPr bwMode="auto">
          <a:xfrm>
            <a:off x="179511" y="2205318"/>
            <a:ext cx="3173425" cy="43920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6F05CCC-3806-456C-8D2B-55C83F3123BF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1759837" y="1927779"/>
            <a:ext cx="1606" cy="312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9B45D0B-17E8-4F59-BCA9-854D40200634}"/>
              </a:ext>
            </a:extLst>
          </p:cNvPr>
          <p:cNvSpPr txBox="1"/>
          <p:nvPr/>
        </p:nvSpPr>
        <p:spPr>
          <a:xfrm>
            <a:off x="1718721" y="1905884"/>
            <a:ext cx="100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爬虫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0C70730-3FB6-4798-99A1-2152780E53BD}"/>
              </a:ext>
            </a:extLst>
          </p:cNvPr>
          <p:cNvSpPr/>
          <p:nvPr/>
        </p:nvSpPr>
        <p:spPr bwMode="auto">
          <a:xfrm>
            <a:off x="760227" y="2737764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8129239-379F-4519-91FC-8C18DB4773DC}"/>
              </a:ext>
            </a:extLst>
          </p:cNvPr>
          <p:cNvSpPr/>
          <p:nvPr/>
        </p:nvSpPr>
        <p:spPr bwMode="auto">
          <a:xfrm>
            <a:off x="760225" y="5663399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A262E5C-D6CF-44AB-998B-A8A0D3E5655F}"/>
              </a:ext>
            </a:extLst>
          </p:cNvPr>
          <p:cNvSpPr/>
          <p:nvPr/>
        </p:nvSpPr>
        <p:spPr bwMode="auto">
          <a:xfrm>
            <a:off x="760226" y="4672177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E77D424-8D90-4201-BEBC-4CDA1421BA30}"/>
              </a:ext>
            </a:extLst>
          </p:cNvPr>
          <p:cNvSpPr/>
          <p:nvPr/>
        </p:nvSpPr>
        <p:spPr bwMode="auto">
          <a:xfrm>
            <a:off x="754812" y="3676059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DABF1E-6712-4A52-BF00-1147895FA02A}"/>
              </a:ext>
            </a:extLst>
          </p:cNvPr>
          <p:cNvSpPr txBox="1"/>
          <p:nvPr/>
        </p:nvSpPr>
        <p:spPr>
          <a:xfrm>
            <a:off x="1119595" y="2941618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</a:t>
            </a:r>
            <a:r>
              <a:rPr lang="zh-CN" altLang="en-US" sz="1600" dirty="0"/>
              <a:t>：数码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7FAF57-D3EB-49A8-85C5-E217F0E99E72}"/>
              </a:ext>
            </a:extLst>
          </p:cNvPr>
          <p:cNvSpPr txBox="1"/>
          <p:nvPr/>
        </p:nvSpPr>
        <p:spPr>
          <a:xfrm>
            <a:off x="1119595" y="3865063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</a:t>
            </a:r>
            <a:r>
              <a:rPr lang="zh-CN" altLang="en-US" sz="1600" dirty="0"/>
              <a:t>：书法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66F39C-4454-4DC1-A12B-9E4ADE8300FD}"/>
              </a:ext>
            </a:extLst>
          </p:cNvPr>
          <p:cNvSpPr txBox="1"/>
          <p:nvPr/>
        </p:nvSpPr>
        <p:spPr>
          <a:xfrm>
            <a:off x="1119595" y="4890058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</a:t>
            </a:r>
            <a:r>
              <a:rPr lang="zh-CN" altLang="en-US" sz="1600" dirty="0"/>
              <a:t>：折纸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E3F61C-B3AE-43EC-A4A8-4F0BB7755C08}"/>
              </a:ext>
            </a:extLst>
          </p:cNvPr>
          <p:cNvSpPr txBox="1"/>
          <p:nvPr/>
        </p:nvSpPr>
        <p:spPr>
          <a:xfrm>
            <a:off x="1119595" y="5953736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Tags…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F470-A1FC-4AE7-AE22-36141724FC47}"/>
              </a:ext>
            </a:extLst>
          </p:cNvPr>
          <p:cNvSpPr txBox="1"/>
          <p:nvPr/>
        </p:nvSpPr>
        <p:spPr>
          <a:xfrm>
            <a:off x="1254218" y="2289313"/>
            <a:ext cx="100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Video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AED318-33E6-44B1-BC44-C603EC2DCBCC}"/>
              </a:ext>
            </a:extLst>
          </p:cNvPr>
          <p:cNvSpPr/>
          <p:nvPr/>
        </p:nvSpPr>
        <p:spPr bwMode="auto">
          <a:xfrm>
            <a:off x="3846846" y="2205318"/>
            <a:ext cx="3173425" cy="43920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747FF1-00C1-473A-BF11-52A7F6854171}"/>
              </a:ext>
            </a:extLst>
          </p:cNvPr>
          <p:cNvSpPr/>
          <p:nvPr/>
        </p:nvSpPr>
        <p:spPr bwMode="auto">
          <a:xfrm>
            <a:off x="4398922" y="2737764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5E1A2C1-6317-452C-8DE8-CDAC4FE30A19}"/>
              </a:ext>
            </a:extLst>
          </p:cNvPr>
          <p:cNvSpPr/>
          <p:nvPr/>
        </p:nvSpPr>
        <p:spPr bwMode="auto">
          <a:xfrm>
            <a:off x="4398920" y="5663399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28F2053-88BD-456A-882E-2013183A700B}"/>
              </a:ext>
            </a:extLst>
          </p:cNvPr>
          <p:cNvSpPr/>
          <p:nvPr/>
        </p:nvSpPr>
        <p:spPr bwMode="auto">
          <a:xfrm>
            <a:off x="4398921" y="4672177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376EFB9-5AAD-41B7-9759-8FFBE550E71C}"/>
              </a:ext>
            </a:extLst>
          </p:cNvPr>
          <p:cNvSpPr/>
          <p:nvPr/>
        </p:nvSpPr>
        <p:spPr bwMode="auto">
          <a:xfrm>
            <a:off x="4393507" y="3676059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CFCDF5-0906-43A6-B6E6-80E0B6A404EE}"/>
              </a:ext>
            </a:extLst>
          </p:cNvPr>
          <p:cNvSpPr txBox="1"/>
          <p:nvPr/>
        </p:nvSpPr>
        <p:spPr>
          <a:xfrm>
            <a:off x="4758290" y="2941618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</a:t>
            </a:r>
            <a:r>
              <a:rPr lang="zh-CN" altLang="en-US" sz="1600" dirty="0"/>
              <a:t>：数码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479B0D-A796-4578-B1A0-19AEA54B47F9}"/>
              </a:ext>
            </a:extLst>
          </p:cNvPr>
          <p:cNvSpPr txBox="1"/>
          <p:nvPr/>
        </p:nvSpPr>
        <p:spPr>
          <a:xfrm>
            <a:off x="4758290" y="3865063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</a:t>
            </a:r>
            <a:r>
              <a:rPr lang="zh-CN" altLang="en-US" sz="1600" dirty="0"/>
              <a:t>：书法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81D1941-BBB1-4F26-96D3-3234013FDB6F}"/>
              </a:ext>
            </a:extLst>
          </p:cNvPr>
          <p:cNvSpPr txBox="1"/>
          <p:nvPr/>
        </p:nvSpPr>
        <p:spPr>
          <a:xfrm>
            <a:off x="4758290" y="4890058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</a:t>
            </a:r>
            <a:r>
              <a:rPr lang="zh-CN" altLang="en-US" sz="1600" dirty="0"/>
              <a:t>：折纸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D2B3DB3-BD97-467F-92A2-7B1F75C55F33}"/>
              </a:ext>
            </a:extLst>
          </p:cNvPr>
          <p:cNvSpPr txBox="1"/>
          <p:nvPr/>
        </p:nvSpPr>
        <p:spPr>
          <a:xfrm>
            <a:off x="4758290" y="5953736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Tags…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00C5DC-A3E0-47CB-B3FE-AA522DA87FAB}"/>
              </a:ext>
            </a:extLst>
          </p:cNvPr>
          <p:cNvSpPr txBox="1"/>
          <p:nvPr/>
        </p:nvSpPr>
        <p:spPr>
          <a:xfrm>
            <a:off x="4892913" y="2289313"/>
            <a:ext cx="100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test</a:t>
            </a:r>
            <a:endParaRPr lang="zh-CN" altLang="en-US" sz="16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5E3CBC-50E7-4BA9-A5B4-C484EDD3BEA5}"/>
              </a:ext>
            </a:extLst>
          </p:cNvPr>
          <p:cNvCxnSpPr>
            <a:stCxn id="16" idx="3"/>
            <a:endCxn id="28" idx="1"/>
          </p:cNvCxnSpPr>
          <p:nvPr/>
        </p:nvCxnSpPr>
        <p:spPr bwMode="auto">
          <a:xfrm>
            <a:off x="2770365" y="3133808"/>
            <a:ext cx="16285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EE4906-31EE-4C63-B7E6-63A4911E4E72}"/>
              </a:ext>
            </a:extLst>
          </p:cNvPr>
          <p:cNvCxnSpPr>
            <a:cxnSpLocks/>
          </p:cNvCxnSpPr>
          <p:nvPr/>
        </p:nvCxnSpPr>
        <p:spPr bwMode="auto">
          <a:xfrm>
            <a:off x="2761737" y="4072103"/>
            <a:ext cx="1634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78DE506-0D9C-4BCC-ACE8-4A88D3D38615}"/>
              </a:ext>
            </a:extLst>
          </p:cNvPr>
          <p:cNvCxnSpPr>
            <a:cxnSpLocks/>
          </p:cNvCxnSpPr>
          <p:nvPr/>
        </p:nvCxnSpPr>
        <p:spPr bwMode="auto">
          <a:xfrm>
            <a:off x="2761737" y="5036303"/>
            <a:ext cx="1634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54A4F56-8CB0-4C3F-8B57-0660AA291685}"/>
              </a:ext>
            </a:extLst>
          </p:cNvPr>
          <p:cNvCxnSpPr>
            <a:cxnSpLocks/>
          </p:cNvCxnSpPr>
          <p:nvPr/>
        </p:nvCxnSpPr>
        <p:spPr bwMode="auto">
          <a:xfrm>
            <a:off x="2761737" y="6059443"/>
            <a:ext cx="16343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8858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>
            <a:extLst>
              <a:ext uri="{FF2B5EF4-FFF2-40B4-BE49-F238E27FC236}">
                <a16:creationId xmlns:a16="http://schemas.microsoft.com/office/drawing/2014/main" id="{28F8CCE5-27A9-4C6D-A855-AF9FB6142583}"/>
              </a:ext>
            </a:extLst>
          </p:cNvPr>
          <p:cNvSpPr txBox="1"/>
          <p:nvPr/>
        </p:nvSpPr>
        <p:spPr>
          <a:xfrm>
            <a:off x="548851" y="167113"/>
            <a:ext cx="805326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设计报告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AED318-33E6-44B1-BC44-C603EC2DCBCC}"/>
              </a:ext>
            </a:extLst>
          </p:cNvPr>
          <p:cNvSpPr/>
          <p:nvPr/>
        </p:nvSpPr>
        <p:spPr bwMode="auto">
          <a:xfrm>
            <a:off x="548851" y="1988840"/>
            <a:ext cx="3173425" cy="43920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747FF1-00C1-473A-BF11-52A7F6854171}"/>
              </a:ext>
            </a:extLst>
          </p:cNvPr>
          <p:cNvSpPr/>
          <p:nvPr/>
        </p:nvSpPr>
        <p:spPr bwMode="auto">
          <a:xfrm>
            <a:off x="1100927" y="2521286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5E1A2C1-6317-452C-8DE8-CDAC4FE30A19}"/>
              </a:ext>
            </a:extLst>
          </p:cNvPr>
          <p:cNvSpPr/>
          <p:nvPr/>
        </p:nvSpPr>
        <p:spPr bwMode="auto">
          <a:xfrm>
            <a:off x="1100925" y="5446921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28F2053-88BD-456A-882E-2013183A700B}"/>
              </a:ext>
            </a:extLst>
          </p:cNvPr>
          <p:cNvSpPr/>
          <p:nvPr/>
        </p:nvSpPr>
        <p:spPr bwMode="auto">
          <a:xfrm>
            <a:off x="1100926" y="4455699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376EFB9-5AAD-41B7-9759-8FFBE550E71C}"/>
              </a:ext>
            </a:extLst>
          </p:cNvPr>
          <p:cNvSpPr/>
          <p:nvPr/>
        </p:nvSpPr>
        <p:spPr bwMode="auto">
          <a:xfrm>
            <a:off x="1095512" y="3459581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CFCDF5-0906-43A6-B6E6-80E0B6A404EE}"/>
              </a:ext>
            </a:extLst>
          </p:cNvPr>
          <p:cNvSpPr txBox="1"/>
          <p:nvPr/>
        </p:nvSpPr>
        <p:spPr>
          <a:xfrm>
            <a:off x="1460295" y="2725140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</a:t>
            </a:r>
            <a:r>
              <a:rPr lang="zh-CN" altLang="en-US" sz="1600" dirty="0"/>
              <a:t>：数码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479B0D-A796-4578-B1A0-19AEA54B47F9}"/>
              </a:ext>
            </a:extLst>
          </p:cNvPr>
          <p:cNvSpPr txBox="1"/>
          <p:nvPr/>
        </p:nvSpPr>
        <p:spPr>
          <a:xfrm>
            <a:off x="1460295" y="3648585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</a:t>
            </a:r>
            <a:r>
              <a:rPr lang="zh-CN" altLang="en-US" sz="1600" dirty="0"/>
              <a:t>：书法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81D1941-BBB1-4F26-96D3-3234013FDB6F}"/>
              </a:ext>
            </a:extLst>
          </p:cNvPr>
          <p:cNvSpPr txBox="1"/>
          <p:nvPr/>
        </p:nvSpPr>
        <p:spPr>
          <a:xfrm>
            <a:off x="1460295" y="4673580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</a:t>
            </a:r>
            <a:r>
              <a:rPr lang="zh-CN" altLang="en-US" sz="1600" dirty="0"/>
              <a:t>：折纸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D2B3DB3-BD97-467F-92A2-7B1F75C55F33}"/>
              </a:ext>
            </a:extLst>
          </p:cNvPr>
          <p:cNvSpPr txBox="1"/>
          <p:nvPr/>
        </p:nvSpPr>
        <p:spPr>
          <a:xfrm>
            <a:off x="1460295" y="5737258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Tags…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00C5DC-A3E0-47CB-B3FE-AA522DA87FAB}"/>
              </a:ext>
            </a:extLst>
          </p:cNvPr>
          <p:cNvSpPr txBox="1"/>
          <p:nvPr/>
        </p:nvSpPr>
        <p:spPr>
          <a:xfrm>
            <a:off x="1594918" y="2072835"/>
            <a:ext cx="100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valid</a:t>
            </a:r>
            <a:endParaRPr lang="zh-CN" altLang="en-US" sz="1600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01942FC2-348D-4AE9-B55B-93EB7C75F759}"/>
              </a:ext>
            </a:extLst>
          </p:cNvPr>
          <p:cNvSpPr/>
          <p:nvPr/>
        </p:nvSpPr>
        <p:spPr bwMode="auto">
          <a:xfrm>
            <a:off x="1700983" y="844765"/>
            <a:ext cx="792088" cy="1260888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9055AD-1CD9-4269-BFF7-43D1BB0B170B}"/>
              </a:ext>
            </a:extLst>
          </p:cNvPr>
          <p:cNvSpPr txBox="1"/>
          <p:nvPr/>
        </p:nvSpPr>
        <p:spPr>
          <a:xfrm>
            <a:off x="1396092" y="1166125"/>
            <a:ext cx="147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手动初始化</a:t>
            </a:r>
          </a:p>
        </p:txBody>
      </p:sp>
    </p:spTree>
    <p:extLst>
      <p:ext uri="{BB962C8B-B14F-4D97-AF65-F5344CB8AC3E}">
        <p14:creationId xmlns:p14="http://schemas.microsoft.com/office/powerpoint/2010/main" val="262966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>
            <a:extLst>
              <a:ext uri="{FF2B5EF4-FFF2-40B4-BE49-F238E27FC236}">
                <a16:creationId xmlns:a16="http://schemas.microsoft.com/office/drawing/2014/main" id="{28F8CCE5-27A9-4C6D-A855-AF9FB6142583}"/>
              </a:ext>
            </a:extLst>
          </p:cNvPr>
          <p:cNvSpPr txBox="1"/>
          <p:nvPr/>
        </p:nvSpPr>
        <p:spPr>
          <a:xfrm>
            <a:off x="548851" y="167113"/>
            <a:ext cx="805326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设计报告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5ABE487-04AA-488D-BFCE-B8989305B6FD}"/>
              </a:ext>
            </a:extLst>
          </p:cNvPr>
          <p:cNvSpPr/>
          <p:nvPr/>
        </p:nvSpPr>
        <p:spPr bwMode="auto">
          <a:xfrm>
            <a:off x="683568" y="1556792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C18B-36E0-4D35-8E73-D4762B9A814A}"/>
              </a:ext>
            </a:extLst>
          </p:cNvPr>
          <p:cNvSpPr/>
          <p:nvPr/>
        </p:nvSpPr>
        <p:spPr bwMode="auto">
          <a:xfrm>
            <a:off x="3059832" y="1556792"/>
            <a:ext cx="2010138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43A634-024C-426E-8C2B-2DBF4E276AA7}"/>
              </a:ext>
            </a:extLst>
          </p:cNvPr>
          <p:cNvSpPr txBox="1"/>
          <p:nvPr/>
        </p:nvSpPr>
        <p:spPr>
          <a:xfrm>
            <a:off x="1043514" y="1783559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test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C275DE-2B1B-4167-BDCC-5692116985FA}"/>
              </a:ext>
            </a:extLst>
          </p:cNvPr>
          <p:cNvSpPr txBox="1"/>
          <p:nvPr/>
        </p:nvSpPr>
        <p:spPr>
          <a:xfrm>
            <a:off x="3419778" y="1783559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valid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1447EC-A397-4A9E-B8EF-24F816025765}"/>
              </a:ext>
            </a:extLst>
          </p:cNvPr>
          <p:cNvSpPr/>
          <p:nvPr/>
        </p:nvSpPr>
        <p:spPr bwMode="auto">
          <a:xfrm>
            <a:off x="317442" y="2708920"/>
            <a:ext cx="5334678" cy="29523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FBCB36-30B1-47EB-8D74-C514DCC852E6}"/>
              </a:ext>
            </a:extLst>
          </p:cNvPr>
          <p:cNvSpPr/>
          <p:nvPr/>
        </p:nvSpPr>
        <p:spPr bwMode="auto">
          <a:xfrm>
            <a:off x="756677" y="3683400"/>
            <a:ext cx="1863917" cy="8557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AFE6A4-F549-495F-85BF-894B99DE1A16}"/>
              </a:ext>
            </a:extLst>
          </p:cNvPr>
          <p:cNvSpPr/>
          <p:nvPr/>
        </p:nvSpPr>
        <p:spPr bwMode="auto">
          <a:xfrm>
            <a:off x="3132941" y="3682065"/>
            <a:ext cx="1863917" cy="8557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7BCD0FC-DC4D-4EEC-89D6-8A728256C6B3}"/>
              </a:ext>
            </a:extLst>
          </p:cNvPr>
          <p:cNvCxnSpPr>
            <a:stCxn id="15" idx="2"/>
            <a:endCxn id="20" idx="0"/>
          </p:cNvCxnSpPr>
          <p:nvPr/>
        </p:nvCxnSpPr>
        <p:spPr bwMode="auto">
          <a:xfrm flipH="1">
            <a:off x="1688636" y="2348880"/>
            <a:ext cx="1" cy="1334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5DA0EB8-457D-4EE3-AF2D-C20B05163FE9}"/>
              </a:ext>
            </a:extLst>
          </p:cNvPr>
          <p:cNvSpPr txBox="1"/>
          <p:nvPr/>
        </p:nvSpPr>
        <p:spPr>
          <a:xfrm>
            <a:off x="877920" y="3817534"/>
            <a:ext cx="162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Test set from dataset1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53F453C-6D2A-467F-91C4-A144BA5B2037}"/>
              </a:ext>
            </a:extLst>
          </p:cNvPr>
          <p:cNvSpPr txBox="1"/>
          <p:nvPr/>
        </p:nvSpPr>
        <p:spPr>
          <a:xfrm>
            <a:off x="3347818" y="3817534"/>
            <a:ext cx="162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verify set from dataset2</a:t>
            </a:r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47EE145-670B-49BF-864D-D0D188B0F643}"/>
              </a:ext>
            </a:extLst>
          </p:cNvPr>
          <p:cNvSpPr txBox="1"/>
          <p:nvPr/>
        </p:nvSpPr>
        <p:spPr>
          <a:xfrm>
            <a:off x="2195736" y="2836046"/>
            <a:ext cx="129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Captcha</a:t>
            </a:r>
            <a:endParaRPr lang="zh-CN" altLang="en-US" sz="1600" dirty="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0037640-88D6-4D2B-87FC-02DEC02E444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173529" y="2509110"/>
            <a:ext cx="1334521" cy="1014062"/>
          </a:xfrm>
          <a:prstGeom prst="bentConnector3">
            <a:avLst>
              <a:gd name="adj1" fmla="val 831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C355BE9-F26A-4F84-995C-D551F759A71F}"/>
              </a:ext>
            </a:extLst>
          </p:cNvPr>
          <p:cNvSpPr txBox="1"/>
          <p:nvPr/>
        </p:nvSpPr>
        <p:spPr>
          <a:xfrm>
            <a:off x="2195666" y="2407375"/>
            <a:ext cx="1290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满足条件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623C9B-090E-4338-93D3-07851D3FA553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 bwMode="auto">
          <a:xfrm flipH="1">
            <a:off x="4064900" y="2348880"/>
            <a:ext cx="1" cy="1333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9513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>
            <a:extLst>
              <a:ext uri="{FF2B5EF4-FFF2-40B4-BE49-F238E27FC236}">
                <a16:creationId xmlns:a16="http://schemas.microsoft.com/office/drawing/2014/main" id="{28F8CCE5-27A9-4C6D-A855-AF9FB6142583}"/>
              </a:ext>
            </a:extLst>
          </p:cNvPr>
          <p:cNvSpPr txBox="1"/>
          <p:nvPr/>
        </p:nvSpPr>
        <p:spPr>
          <a:xfrm>
            <a:off x="548851" y="167113"/>
            <a:ext cx="805326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设计报告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9434098-B9CE-46D5-B5EA-A3DC0AF397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1059492"/>
            <a:ext cx="8496944" cy="35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>
            <a:extLst>
              <a:ext uri="{FF2B5EF4-FFF2-40B4-BE49-F238E27FC236}">
                <a16:creationId xmlns:a16="http://schemas.microsoft.com/office/drawing/2014/main" id="{28F8CCE5-27A9-4C6D-A855-AF9FB6142583}"/>
              </a:ext>
            </a:extLst>
          </p:cNvPr>
          <p:cNvSpPr txBox="1"/>
          <p:nvPr/>
        </p:nvSpPr>
        <p:spPr>
          <a:xfrm>
            <a:off x="548851" y="167113"/>
            <a:ext cx="805326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实验数据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84BDCC-1957-45ED-A38D-7131BC39AC28}"/>
              </a:ext>
            </a:extLst>
          </p:cNvPr>
          <p:cNvSpPr txBox="1"/>
          <p:nvPr/>
        </p:nvSpPr>
        <p:spPr>
          <a:xfrm>
            <a:off x="548851" y="1052736"/>
            <a:ext cx="8053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实验参与者：</a:t>
            </a:r>
            <a:endParaRPr lang="en-US" altLang="zh-CN" dirty="0"/>
          </a:p>
          <a:p>
            <a:r>
              <a:rPr lang="en-US" altLang="zh-CN" sz="1600" b="0" dirty="0"/>
              <a:t>    </a:t>
            </a:r>
            <a:r>
              <a:rPr lang="zh-CN" altLang="zh-CN" sz="1600" b="0" dirty="0"/>
              <a:t>关于参与实验的成员，都是我们小组的成员，更广泛的说，参与实验者是学生，虽然未做过实验，但根据我们的分析，我们的实验数据很可能会比真正应用到实际中的用户验证通过率高。</a:t>
            </a:r>
            <a:endParaRPr lang="en-US" altLang="zh-CN" sz="1600" b="0" dirty="0"/>
          </a:p>
          <a:p>
            <a:r>
              <a:rPr lang="en-US" altLang="zh-CN" sz="1600" b="0" dirty="0"/>
              <a:t>    </a:t>
            </a:r>
            <a:r>
              <a:rPr lang="zh-CN" altLang="zh-CN" sz="1600" b="0" dirty="0"/>
              <a:t>不过我们的实验通过控制变量，保证了在不同测试间依然有可比性，因此该实验的数据仍具有参考价值。</a:t>
            </a:r>
          </a:p>
          <a:p>
            <a:endParaRPr lang="zh-CN" altLang="zh-CN" sz="1600" b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D15EBE-4C77-47A3-BBF1-D325DBD6FBAF}"/>
              </a:ext>
            </a:extLst>
          </p:cNvPr>
          <p:cNvSpPr txBox="1"/>
          <p:nvPr/>
        </p:nvSpPr>
        <p:spPr>
          <a:xfrm>
            <a:off x="545367" y="2999366"/>
            <a:ext cx="805326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针对我们的方案设计了三组实验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sz="1100" b="0" dirty="0"/>
          </a:p>
          <a:p>
            <a:r>
              <a:rPr lang="zh-CN" altLang="zh-CN" sz="1100" b="0" dirty="0"/>
              <a:t>实验一：</a:t>
            </a:r>
          </a:p>
          <a:p>
            <a:pPr lvl="0"/>
            <a:r>
              <a:rPr lang="zh-CN" altLang="zh-CN" sz="1100" b="0" dirty="0"/>
              <a:t>用户验证方式：随机对</a:t>
            </a:r>
            <a:r>
              <a:rPr lang="en-US" altLang="zh-CN" sz="1100" b="0" dirty="0"/>
              <a:t>3×3</a:t>
            </a:r>
            <a:r>
              <a:rPr lang="zh-CN" altLang="zh-CN" sz="1100" b="0" dirty="0"/>
              <a:t>的图片分组</a:t>
            </a:r>
          </a:p>
          <a:p>
            <a:pPr lvl="0"/>
            <a:r>
              <a:rPr lang="zh-CN" altLang="zh-CN" sz="1100" b="0" dirty="0"/>
              <a:t>测试次数：</a:t>
            </a:r>
            <a:r>
              <a:rPr lang="en-US" altLang="zh-CN" sz="1100" b="0" dirty="0"/>
              <a:t>50</a:t>
            </a:r>
            <a:r>
              <a:rPr lang="zh-CN" altLang="zh-CN" sz="1100" b="0" dirty="0"/>
              <a:t>次左右</a:t>
            </a:r>
          </a:p>
          <a:p>
            <a:pPr lvl="0"/>
            <a:r>
              <a:rPr lang="zh-CN" altLang="zh-CN" sz="1100" b="0" dirty="0"/>
              <a:t>数据集：</a:t>
            </a:r>
            <a:r>
              <a:rPr lang="en-US" altLang="zh-CN" sz="1100" b="0" dirty="0"/>
              <a:t>100(test)</a:t>
            </a:r>
          </a:p>
          <a:p>
            <a:pPr lvl="0"/>
            <a:endParaRPr lang="en-US" altLang="zh-CN" sz="1100" b="0" dirty="0"/>
          </a:p>
          <a:p>
            <a:r>
              <a:rPr lang="zh-CN" altLang="zh-CN" sz="1100" b="0" dirty="0"/>
              <a:t>实验二：</a:t>
            </a:r>
          </a:p>
          <a:p>
            <a:r>
              <a:rPr lang="zh-CN" altLang="zh-CN" sz="1100" b="0" dirty="0"/>
              <a:t>用户验证方式：随机对</a:t>
            </a:r>
            <a:r>
              <a:rPr lang="en-US" altLang="zh-CN" sz="1100" b="0" dirty="0"/>
              <a:t>3×5</a:t>
            </a:r>
            <a:r>
              <a:rPr lang="zh-CN" altLang="zh-CN" sz="1100" b="0" dirty="0"/>
              <a:t>的图片分组，来自</a:t>
            </a:r>
            <a:r>
              <a:rPr lang="en-US" altLang="zh-CN" sz="1100" b="0" dirty="0"/>
              <a:t>valid</a:t>
            </a:r>
            <a:r>
              <a:rPr lang="zh-CN" altLang="zh-CN" sz="1100" b="0" dirty="0"/>
              <a:t>集的九张分组成功即可完成验证</a:t>
            </a:r>
          </a:p>
          <a:p>
            <a:r>
              <a:rPr lang="zh-CN" altLang="zh-CN" sz="1100" b="0" dirty="0"/>
              <a:t>测试次数：</a:t>
            </a:r>
            <a:r>
              <a:rPr lang="en-US" altLang="zh-CN" sz="1100" b="0" dirty="0"/>
              <a:t>50</a:t>
            </a:r>
            <a:r>
              <a:rPr lang="zh-CN" altLang="zh-CN" sz="1100" b="0" dirty="0"/>
              <a:t>次左右</a:t>
            </a:r>
          </a:p>
          <a:p>
            <a:r>
              <a:rPr lang="zh-CN" altLang="zh-CN" sz="1100" b="0" dirty="0"/>
              <a:t>数据集：</a:t>
            </a:r>
            <a:r>
              <a:rPr lang="en-US" altLang="zh-CN" sz="1100" b="0" dirty="0"/>
              <a:t>100(test)+100(valid)</a:t>
            </a:r>
            <a:endParaRPr lang="zh-CN" altLang="zh-CN" sz="1100" b="0" dirty="0"/>
          </a:p>
          <a:p>
            <a:pPr lvl="0"/>
            <a:endParaRPr lang="en-US" altLang="zh-CN" sz="1100" b="0" dirty="0"/>
          </a:p>
          <a:p>
            <a:r>
              <a:rPr lang="zh-CN" altLang="zh-CN" sz="1100" b="0" dirty="0"/>
              <a:t>实验三：</a:t>
            </a:r>
          </a:p>
          <a:p>
            <a:pPr lvl="0"/>
            <a:r>
              <a:rPr lang="zh-CN" altLang="zh-CN" sz="1100" b="0" dirty="0"/>
              <a:t>用户验证方式：同二，不过</a:t>
            </a:r>
            <a:r>
              <a:rPr lang="en-US" altLang="zh-CN" sz="1100" b="0" dirty="0"/>
              <a:t>valid</a:t>
            </a:r>
            <a:r>
              <a:rPr lang="zh-CN" altLang="zh-CN" sz="1100" b="0" dirty="0"/>
              <a:t>集来自测试二中满足了条件</a:t>
            </a:r>
            <a:r>
              <a:rPr lang="en-US" altLang="zh-CN" sz="1100" b="0" dirty="0"/>
              <a:t>(</a:t>
            </a:r>
            <a:r>
              <a:rPr lang="zh-CN" altLang="zh-CN" sz="1100" b="0" dirty="0"/>
              <a:t>因为这部分数据集数量略显不足，有额外手段添加部分</a:t>
            </a:r>
            <a:r>
              <a:rPr lang="en-US" altLang="zh-CN" sz="1100" b="0" dirty="0"/>
              <a:t>)</a:t>
            </a:r>
            <a:r>
              <a:rPr lang="zh-CN" altLang="zh-CN" sz="1100" b="0" dirty="0"/>
              <a:t>的图片</a:t>
            </a:r>
          </a:p>
          <a:p>
            <a:pPr lvl="0"/>
            <a:r>
              <a:rPr lang="zh-CN" altLang="zh-CN" sz="1100" b="0" dirty="0"/>
              <a:t>测试次数：</a:t>
            </a:r>
            <a:r>
              <a:rPr lang="en-US" altLang="zh-CN" sz="1100" b="0" dirty="0"/>
              <a:t>50</a:t>
            </a:r>
            <a:r>
              <a:rPr lang="zh-CN" altLang="zh-CN" sz="1100" b="0" dirty="0"/>
              <a:t>次左右</a:t>
            </a:r>
          </a:p>
          <a:p>
            <a:pPr lvl="0"/>
            <a:r>
              <a:rPr lang="en-US" altLang="zh-CN" sz="1100" b="0" dirty="0"/>
              <a:t>threshold</a:t>
            </a:r>
            <a:r>
              <a:rPr lang="zh-CN" altLang="zh-CN" sz="1100" b="0" dirty="0"/>
              <a:t>：</a:t>
            </a:r>
            <a:r>
              <a:rPr lang="en-US" altLang="zh-CN" sz="1100" b="0" dirty="0"/>
              <a:t>100%</a:t>
            </a:r>
            <a:endParaRPr lang="zh-CN" altLang="zh-CN" sz="1100" b="0" dirty="0"/>
          </a:p>
          <a:p>
            <a:pPr lvl="0"/>
            <a:r>
              <a:rPr lang="zh-CN" altLang="zh-CN" sz="1100" b="0" dirty="0"/>
              <a:t>数据集：</a:t>
            </a:r>
            <a:r>
              <a:rPr lang="en-US" altLang="zh-CN" sz="1100" b="0" dirty="0"/>
              <a:t>100(test)+100(valid)</a:t>
            </a:r>
            <a:endParaRPr lang="zh-CN" altLang="zh-CN" sz="1100" b="0" dirty="0"/>
          </a:p>
          <a:p>
            <a:pPr lvl="0"/>
            <a:r>
              <a:rPr lang="en-US" altLang="zh-CN" sz="1100" b="0" dirty="0"/>
              <a:t>Note</a:t>
            </a:r>
            <a:r>
              <a:rPr lang="zh-CN" altLang="zh-CN" sz="1100" b="0" dirty="0"/>
              <a:t>：测试二与三的用户必须更换</a:t>
            </a:r>
          </a:p>
          <a:p>
            <a:pPr lvl="0"/>
            <a:endParaRPr lang="en-US" altLang="zh-CN" sz="1600" b="0" dirty="0"/>
          </a:p>
        </p:txBody>
      </p:sp>
    </p:spTree>
    <p:extLst>
      <p:ext uri="{BB962C8B-B14F-4D97-AF65-F5344CB8AC3E}">
        <p14:creationId xmlns:p14="http://schemas.microsoft.com/office/powerpoint/2010/main" val="400257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e9b3ffe7e44df0ff734887e5df9cafe85410467C7D4BF498388736C4A47BDD8DF8E410732F89EB20E3DD26C0AE63ED6FC8FD81476FCC37DE72C787945F58CBA99AD5DEF472EB0F4062BC54D3E3F77C6982E5675ECD184E137B033E6D321204DD25BB65A6CC7C54DD817E07E706F29425BE3A11DD5E9F55E5C6ED82F96BF68AB335EA4E97417EA581">
            <a:extLst>
              <a:ext uri="{FF2B5EF4-FFF2-40B4-BE49-F238E27FC236}">
                <a16:creationId xmlns:a16="http://schemas.microsoft.com/office/drawing/2014/main" id="{28F8CCE5-27A9-4C6D-A855-AF9FB6142583}"/>
              </a:ext>
            </a:extLst>
          </p:cNvPr>
          <p:cNvSpPr txBox="1"/>
          <p:nvPr/>
        </p:nvSpPr>
        <p:spPr>
          <a:xfrm>
            <a:off x="548851" y="167113"/>
            <a:ext cx="805326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实验数据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873053-F0D3-4694-AB03-0B5BEE765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77566"/>
              </p:ext>
            </p:extLst>
          </p:nvPr>
        </p:nvGraphicFramePr>
        <p:xfrm>
          <a:off x="1115616" y="1484784"/>
          <a:ext cx="6305500" cy="1629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006">
                  <a:extLst>
                    <a:ext uri="{9D8B030D-6E8A-4147-A177-3AD203B41FA5}">
                      <a16:colId xmlns:a16="http://schemas.microsoft.com/office/drawing/2014/main" val="3865659679"/>
                    </a:ext>
                  </a:extLst>
                </a:gridCol>
                <a:gridCol w="1576006">
                  <a:extLst>
                    <a:ext uri="{9D8B030D-6E8A-4147-A177-3AD203B41FA5}">
                      <a16:colId xmlns:a16="http://schemas.microsoft.com/office/drawing/2014/main" val="3593650507"/>
                    </a:ext>
                  </a:extLst>
                </a:gridCol>
                <a:gridCol w="1576744">
                  <a:extLst>
                    <a:ext uri="{9D8B030D-6E8A-4147-A177-3AD203B41FA5}">
                      <a16:colId xmlns:a16="http://schemas.microsoft.com/office/drawing/2014/main" val="2552393774"/>
                    </a:ext>
                  </a:extLst>
                </a:gridCol>
                <a:gridCol w="1576744">
                  <a:extLst>
                    <a:ext uri="{9D8B030D-6E8A-4147-A177-3AD203B41FA5}">
                      <a16:colId xmlns:a16="http://schemas.microsoft.com/office/drawing/2014/main" val="1936174302"/>
                    </a:ext>
                  </a:extLst>
                </a:gridCol>
              </a:tblGrid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验证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Test</a:t>
                      </a:r>
                      <a:r>
                        <a:rPr lang="zh-CN" sz="1050" kern="100">
                          <a:effectLst/>
                        </a:rPr>
                        <a:t>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Valid</a:t>
                      </a:r>
                      <a:r>
                        <a:rPr lang="zh-CN" sz="1050" kern="100">
                          <a:effectLst/>
                        </a:rPr>
                        <a:t>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693430"/>
                  </a:ext>
                </a:extLst>
              </a:tr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实验一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32/45/0.71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370/405/0.91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279429"/>
                  </a:ext>
                </a:extLst>
              </a:tr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实验二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13/40/0.32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512/600/0.86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026523"/>
                  </a:ext>
                </a:extLst>
              </a:tr>
              <a:tr h="4072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实验三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42/50/0.82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255/300/0.85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425/450/0.94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22459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30CAD3D-EAF3-458A-8B4E-15A715108C89}"/>
              </a:ext>
            </a:extLst>
          </p:cNvPr>
          <p:cNvSpPr txBox="1"/>
          <p:nvPr/>
        </p:nvSpPr>
        <p:spPr>
          <a:xfrm>
            <a:off x="755576" y="371703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0" dirty="0"/>
              <a:t>其中验证是验证码的成功次数的记录，</a:t>
            </a:r>
            <a:r>
              <a:rPr lang="en-US" altLang="zh-CN" b="0" dirty="0"/>
              <a:t>Test</a:t>
            </a:r>
            <a:r>
              <a:rPr lang="zh-CN" altLang="zh-CN" b="0" dirty="0"/>
              <a:t>集和</a:t>
            </a:r>
            <a:r>
              <a:rPr lang="en-US" altLang="zh-CN" b="0" dirty="0"/>
              <a:t>Valid</a:t>
            </a:r>
            <a:r>
              <a:rPr lang="zh-CN" altLang="zh-CN" b="0" dirty="0"/>
              <a:t>集分别是对具体图片集的分组正确率的统计。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5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2B1-FC83-4545-B180-E88E464D2A89}" type="datetime1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6EC5-9542-4F28-9F1C-CBDAA8FEB82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52040" y="2204864"/>
            <a:ext cx="5549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That’s all. Thank you!</a:t>
            </a:r>
            <a:endParaRPr lang="zh-CN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50" y="17920"/>
            <a:ext cx="7048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4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华文新魏"/>
        <a:cs typeface=""/>
      </a:majorFont>
      <a:minorFont>
        <a:latin typeface="Times New Roman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北京大学PPT模版</Template>
  <TotalTime>2146</TotalTime>
  <Words>389</Words>
  <Application>Microsoft Office PowerPoint</Application>
  <PresentationFormat>全屏显示(4:3)</PresentationFormat>
  <Paragraphs>82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华文楷体</vt:lpstr>
      <vt:lpstr>华文新魏</vt:lpstr>
      <vt:lpstr>宋体</vt:lpstr>
      <vt:lpstr>微软雅黑</vt:lpstr>
      <vt:lpstr>幼圆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自然辩证法绪论</dc:title>
  <dc:creator>王伟男</dc:creator>
  <cp:lastModifiedBy>Xianfeng Zeng</cp:lastModifiedBy>
  <cp:revision>64</cp:revision>
  <dcterms:created xsi:type="dcterms:W3CDTF">2017-09-21T07:11:45Z</dcterms:created>
  <dcterms:modified xsi:type="dcterms:W3CDTF">2018-01-02T17:01:31Z</dcterms:modified>
</cp:coreProperties>
</file>