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5"/>
  </p:handoutMasterIdLst>
  <p:sldIdLst>
    <p:sldId id="699" r:id="rId4"/>
    <p:sldId id="823" r:id="rId6"/>
    <p:sldId id="822" r:id="rId7"/>
    <p:sldId id="817" r:id="rId8"/>
    <p:sldId id="818" r:id="rId9"/>
    <p:sldId id="820" r:id="rId10"/>
    <p:sldId id="824" r:id="rId11"/>
    <p:sldId id="825" r:id="rId12"/>
    <p:sldId id="827" r:id="rId13"/>
    <p:sldId id="828" r:id="rId14"/>
  </p:sldIdLst>
  <p:sldSz cx="9144000" cy="6858000" type="screen4x3"/>
  <p:notesSz cx="6760845" cy="99314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66FF"/>
    <a:srgbClr val="009900"/>
    <a:srgbClr val="00FF00"/>
    <a:srgbClr val="CCFFFF"/>
    <a:srgbClr val="FFCCCC"/>
    <a:srgbClr val="99FF99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5950" autoAdjust="0"/>
  </p:normalViewPr>
  <p:slideViewPr>
    <p:cSldViewPr>
      <p:cViewPr varScale="1">
        <p:scale>
          <a:sx n="97" d="100"/>
          <a:sy n="97" d="100"/>
        </p:scale>
        <p:origin x="12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BBDE555B-5252-4F67-A783-2A949CE96A0E}" type="datetime1">
              <a:rPr lang="zh-CN" altLang="en-US" smtClean="0"/>
            </a:fld>
            <a:endParaRPr lang="en-US" altLang="zh-CN"/>
          </a:p>
        </p:txBody>
      </p:sp>
      <p:sp>
        <p:nvSpPr>
          <p:cNvPr id="325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30525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25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4513"/>
            <a:ext cx="2930525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906F1ABD-BFEE-4689-88C4-2C5A058485C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pPr>
              <a:defRPr/>
            </a:pPr>
            <a:fld id="{68E3AD0F-F163-41A0-BEAC-149B29740D6B}" type="datetime1">
              <a:rPr lang="zh-CN" altLang="en-US" smtClean="0"/>
            </a:fld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18050"/>
            <a:ext cx="4957763" cy="446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30525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34513"/>
            <a:ext cx="2930525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A367F732-8965-43A0-A3E6-B89DC5FB96C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F732-8965-43A0-A3E6-B89DC5FB96CE}" type="slidenum">
              <a:rPr lang="en-US" altLang="zh-CN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F732-8965-43A0-A3E6-B89DC5FB96CE}" type="slidenum">
              <a:rPr lang="en-US" altLang="zh-CN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F732-8965-43A0-A3E6-B89DC5FB96CE}" type="slidenum">
              <a:rPr lang="en-US" altLang="zh-CN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F732-8965-43A0-A3E6-B89DC5FB96CE}" type="slidenum">
              <a:rPr lang="en-US" altLang="zh-CN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F732-8965-43A0-A3E6-B89DC5FB96CE}" type="slidenum">
              <a:rPr lang="en-US" altLang="zh-CN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F732-8965-43A0-A3E6-B89DC5FB96CE}" type="slidenum">
              <a:rPr lang="en-US" altLang="zh-CN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F732-8965-43A0-A3E6-B89DC5FB96CE}" type="slidenum">
              <a:rPr lang="en-US" altLang="zh-CN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F732-8965-43A0-A3E6-B89DC5FB96CE}" type="slidenum">
              <a:rPr lang="en-US" altLang="zh-CN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F732-8965-43A0-A3E6-B89DC5FB96CE}" type="slidenum">
              <a:rPr lang="en-US" altLang="zh-CN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F732-8965-43A0-A3E6-B89DC5FB96CE}" type="slidenum">
              <a:rPr lang="en-US" altLang="zh-CN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342900" y="6356350"/>
            <a:ext cx="2057400" cy="365125"/>
          </a:xfrm>
        </p:spPr>
        <p:txBody>
          <a:bodyPr/>
          <a:lstStyle/>
          <a:p>
            <a:fld id="{BD7C92CF-2849-4A98-8E81-A7B2762494CE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619672" y="6356350"/>
            <a:ext cx="2057400" cy="365125"/>
          </a:xfrm>
        </p:spPr>
        <p:txBody>
          <a:bodyPr/>
          <a:lstStyle/>
          <a:p>
            <a:fld id="{85F86EC5-9542-4F28-9F1C-CBDAA8FEB82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400-4A19-49CE-ADF5-0DFCA8CE87A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6EC5-9542-4F28-9F1C-CBDAA8FEB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3117-D74D-47A4-8191-4074B9BBD30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6EC5-9542-4F28-9F1C-CBDAA8FEB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99F6-40A0-4D31-A915-171F43E392B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6EC5-9542-4F28-9F1C-CBDAA8FEB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3A58-D784-4796-A4DE-880D3EFE2EF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6EC5-9542-4F28-9F1C-CBDAA8FEB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1D03-6F20-4991-9832-392A65ED924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6EC5-9542-4F28-9F1C-CBDAA8FEB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400-4A19-49CE-ADF5-0DFCA8CE87A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-228600" y="6356350"/>
            <a:ext cx="2057400" cy="365125"/>
          </a:xfrm>
        </p:spPr>
        <p:txBody>
          <a:bodyPr/>
          <a:lstStyle/>
          <a:p>
            <a:fld id="{85F86EC5-9542-4F28-9F1C-CBDAA8FEB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342900" y="6356350"/>
            <a:ext cx="2057400" cy="365125"/>
          </a:xfrm>
        </p:spPr>
        <p:txBody>
          <a:bodyPr/>
          <a:lstStyle/>
          <a:p>
            <a:fld id="{BD7C92CF-2849-4A98-8E81-A7B2762494CE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619672" y="6356350"/>
            <a:ext cx="2057400" cy="365125"/>
          </a:xfrm>
        </p:spPr>
        <p:txBody>
          <a:bodyPr/>
          <a:lstStyle/>
          <a:p>
            <a:fld id="{85F86EC5-9542-4F28-9F1C-CBDAA8FEB82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3117-D74D-47A4-8191-4074B9BBD30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6EC5-9542-4F28-9F1C-CBDAA8FEB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99F6-40A0-4D31-A915-171F43E392B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6EC5-9542-4F28-9F1C-CBDAA8FEB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3A58-D784-4796-A4DE-880D3EFE2EF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6EC5-9542-4F28-9F1C-CBDAA8FEB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1D03-6F20-4991-9832-392A65ED924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6EC5-9542-4F28-9F1C-CBDAA8FEB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A935-7989-4EC7-9B5C-29979429A39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6EC5-9542-4F28-9F1C-CBDAA8FEB8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KU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99DE7-A3C5-4B92-8A76-86876CE1CC3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86EC5-9542-4F28-9F1C-CBDAA8FEB8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+mj-lt"/>
          <a:ea typeface="+mj-ea"/>
          <a:cs typeface="华文新魏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anose="02020603050405020304" pitchFamily="18" charset="0"/>
          <a:ea typeface="华文新魏"/>
          <a:cs typeface="华文新魏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anose="02020603050405020304" pitchFamily="18" charset="0"/>
          <a:ea typeface="华文新魏"/>
          <a:cs typeface="华文新魏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anose="02020603050405020304" pitchFamily="18" charset="0"/>
          <a:ea typeface="华文新魏"/>
          <a:cs typeface="华文新魏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anose="02020603050405020304" pitchFamily="18" charset="0"/>
          <a:ea typeface="华文新魏"/>
          <a:cs typeface="华文新魏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anose="02020603050405020304" pitchFamily="18" charset="0"/>
          <a:ea typeface="华文新魏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anose="02020603050405020304" pitchFamily="18" charset="0"/>
          <a:ea typeface="华文新魏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anose="02020603050405020304" pitchFamily="18" charset="0"/>
          <a:ea typeface="华文新魏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anose="02020603050405020304" pitchFamily="18" charset="0"/>
          <a:ea typeface="华文新魏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幼圆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  <a:cs typeface="幼圆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  <a:cs typeface="幼圆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  <a:cs typeface="幼圆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  <a:cs typeface="幼圆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B7B99DE7-A3C5-4B92-8A76-86876CE1CC36}" type="datetime1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85F86EC5-9542-4F28-9F1C-CBDAA8FEB8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1720" y="4221088"/>
            <a:ext cx="6120680" cy="514208"/>
          </a:xfrm>
        </p:spPr>
        <p:txBody>
          <a:bodyPr/>
          <a:lstStyle/>
          <a:p>
            <a:pPr algn="l" eaLnBrk="1" hangingPunct="1"/>
            <a:r>
              <a:rPr lang="zh-CN" altLang="en-US" sz="2400" b="0" dirty="0">
                <a:latin typeface="华文楷体"/>
                <a:ea typeface="华文楷体"/>
                <a:cs typeface="华文楷体"/>
              </a:rPr>
              <a:t>小组成员：马炀、黄钰淇、周力、曾显峰</a:t>
            </a:r>
            <a:endParaRPr lang="en-US" altLang="zh-CN" sz="2400" b="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4" name="文本框 3" descr="e7d195523061f1c0e9b3ffe7e44df0ff734887e5df9cafe85410467C7D4BF498388736C4A47BDD8DF8E410732F89EB20E3DD26C0AE63ED6FC8FD81476FCC37DE72C787945F58CBA99AD5DEF472EB0F4062BC54D3E3F77C6982E5675ECD184E137B033E6D321204DD25BB65A6CC7C54DD817E07E706F29425BE3A11DD5E9F55E5C6ED82F96BF68AB335EA4E97417EA581"/>
          <p:cNvSpPr txBox="1"/>
          <p:nvPr/>
        </p:nvSpPr>
        <p:spPr>
          <a:xfrm>
            <a:off x="545367" y="1667902"/>
            <a:ext cx="8053266" cy="1938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图形验证码的设计与实现</a:t>
            </a:r>
            <a:endParaRPr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and implementation of graphic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al-based CAPTCHA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 descr="e7d195523061f1c0e9b3ffe7e44df0ff734887e5df9cafe85410467C7D4BF498388736C4A47BDD8DF8E410732F89EB20E3DD26C0AE63ED6FC8FD81476FCC37DE72C787945F58CBA99AD5DEF472EB0F4062BC54D3E3F77C6982E5675ECD184E137B033E6D321204DD25BB65A6CC7C54DD817E07E706F29425BE3A11DD5E9F55E5C6ED82F96BF68AB335EA4E97417EA581"/>
          <p:cNvSpPr txBox="1"/>
          <p:nvPr/>
        </p:nvSpPr>
        <p:spPr>
          <a:xfrm>
            <a:off x="548851" y="169792"/>
            <a:ext cx="8053266" cy="5486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x-none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x-none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3821" y="1412617"/>
            <a:ext cx="7704856" cy="399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altLang="zh-CN" sz="1600" b="0" dirty="0"/>
          </a:p>
          <a:p>
            <a:pPr marL="285750" indent="-285750">
              <a:buFont typeface="Wingdings" charset="2"/>
              <a:buChar char=""/>
            </a:pPr>
            <a:r>
              <a:rPr altLang="zh-CN" sz="1600" b="0" dirty="0"/>
              <a:t>因为很多限制，</a:t>
            </a:r>
            <a:r>
              <a:rPr lang="x-none" sz="1600" b="0" dirty="0"/>
              <a:t>对机器抵御能力</a:t>
            </a:r>
            <a:r>
              <a:rPr altLang="zh-CN" sz="1600" b="0" dirty="0"/>
              <a:t>方面的实验没有实现，我们对这部分只有一些理论分析。首先因为图片是随机截取，我们是难以确定用户真正的分组依据的，比如有的地方是根据偶然截取的字幕完成的分组，有的则是根据对截取物体的联想(警车-&gt;警匪，砚台-&gt;书法)。对机器而言，这些未知的挑战是远比简单的物体识别任务难度要大的。</a:t>
            </a:r>
            <a:endParaRPr altLang="zh-CN" sz="1600" b="0" dirty="0"/>
          </a:p>
          <a:p>
            <a:pPr marL="285750" indent="-285750">
              <a:buFont typeface="Wingdings" charset="2"/>
              <a:buChar char=""/>
            </a:pPr>
            <a:endParaRPr altLang="zh-CN" sz="1600" b="0" dirty="0"/>
          </a:p>
          <a:p>
            <a:pPr marL="285750" indent="-285750">
              <a:buFont typeface="Wingdings" charset="2"/>
              <a:buChar char=""/>
            </a:pPr>
            <a:r>
              <a:rPr altLang="zh-CN" sz="1600" b="0" dirty="0"/>
              <a:t>另外当tag是物体时，当前的计算机视觉技术应该不比人类的识别能力差的，但tag是一些诸如"极限运动"的tag时，起码很难直接找到合适的模型对图像分类。但tag的选择也需要小心，某些tag截取的图片很可能导致正确率飞速下降。</a:t>
            </a:r>
            <a:endParaRPr altLang="zh-CN" sz="1600" b="0" dirty="0"/>
          </a:p>
          <a:p>
            <a:pPr marL="285750" indent="-285750">
              <a:buFont typeface="Wingdings" charset="2"/>
              <a:buChar char=""/>
            </a:pPr>
            <a:endParaRPr altLang="zh-CN" sz="1600" b="0" dirty="0"/>
          </a:p>
          <a:p>
            <a:pPr marL="285750" indent="-285750">
              <a:buFont typeface="Wingdings" charset="2"/>
              <a:buChar char=""/>
            </a:pPr>
            <a:r>
              <a:rPr altLang="zh-CN" sz="1600" b="0" dirty="0">
                <a:sym typeface="+mn-ea"/>
              </a:rPr>
              <a:t>仍然有很多限制，比如一个正常视频中截取的图片如果缩放的太小，很多信息就看不清了。</a:t>
            </a:r>
            <a:endParaRPr altLang="zh-CN" sz="1600" b="0" dirty="0"/>
          </a:p>
          <a:p>
            <a:pPr marL="285750" indent="-285750">
              <a:buFont typeface="Wingdings" charset="2"/>
              <a:buChar char=""/>
            </a:pPr>
            <a:endParaRPr altLang="zh-CN" sz="1600" b="0" dirty="0"/>
          </a:p>
          <a:p>
            <a:pPr marL="285750" indent="-285750">
              <a:buFont typeface="Wingdings" charset="2"/>
              <a:buChar char=""/>
            </a:pPr>
            <a:r>
              <a:rPr altLang="zh-CN" sz="1600" b="0" dirty="0"/>
              <a:t>最大成果就是证明了在配合我们方案的情况下，随机截图用来做验证码是有可能的。这样就解决了验证码数据集高度依赖人类的问题。。</a:t>
            </a:r>
            <a:endParaRPr altLang="zh-CN" sz="16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 descr="e7d195523061f1c0e9b3ffe7e44df0ff734887e5df9cafe85410467C7D4BF498388736C4A47BDD8DF8E410732F89EB20E3DD26C0AE63ED6FC8FD81476FCC37DE72C787945F58CBA99AD5DEF472EB0F4062BC54D3E3F77C6982E5675ECD184E137B033E6D321204DD25BB65A6CC7C54DD817E07E706F29425BE3A11DD5E9F55E5C6ED82F96BF68AB335EA4E97417EA581"/>
          <p:cNvSpPr txBox="1"/>
          <p:nvPr/>
        </p:nvSpPr>
        <p:spPr>
          <a:xfrm>
            <a:off x="548851" y="167113"/>
            <a:ext cx="8053266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设计报告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94435" y="1546860"/>
            <a:ext cx="6690360" cy="3515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0">
                <a:latin typeface="文泉驿正黑" charset="0"/>
                <a:ea typeface="文泉驿正黑" charset="0"/>
                <a:sym typeface="+mn-ea"/>
              </a:rPr>
              <a:t>从视频截图并根据tag分类</a:t>
            </a:r>
            <a:endParaRPr lang="en-US" sz="1600" b="0">
              <a:latin typeface="文泉驿正黑" charset="0"/>
              <a:ea typeface="文泉驿正黑" charset="0"/>
            </a:endParaRPr>
          </a:p>
          <a:p>
            <a:endParaRPr lang="en-US" sz="1600" b="0">
              <a:latin typeface="文泉驿正黑" charset="0"/>
              <a:ea typeface="文泉驿正黑" charset="0"/>
            </a:endParaRPr>
          </a:p>
          <a:p>
            <a:pPr marL="342900" indent="-342900">
              <a:buFont typeface="Wingdings" charset="2"/>
              <a:buChar char=""/>
            </a:pPr>
            <a:r>
              <a:rPr lang="en-US" sz="1600" b="0">
                <a:latin typeface="文泉驿正黑" charset="0"/>
                <a:ea typeface="文泉驿正黑" charset="0"/>
                <a:sym typeface="+mn-ea"/>
              </a:rPr>
              <a:t>视频源：各类视频网站。</a:t>
            </a:r>
            <a:endParaRPr lang="en-US" sz="1600" b="0">
              <a:latin typeface="文泉驿正黑" charset="0"/>
              <a:ea typeface="文泉驿正黑" charset="0"/>
            </a:endParaRPr>
          </a:p>
          <a:p>
            <a:pPr marL="342900" indent="-342900">
              <a:buFont typeface="Wingdings" charset="2"/>
              <a:buChar char=""/>
            </a:pPr>
            <a:endParaRPr lang="en-US" sz="1600" b="0">
              <a:latin typeface="文泉驿正黑" charset="0"/>
              <a:ea typeface="文泉驿正黑" charset="0"/>
            </a:endParaRPr>
          </a:p>
          <a:p>
            <a:pPr marL="342900" indent="-342900">
              <a:buFont typeface="Wingdings" charset="2"/>
              <a:buChar char=""/>
            </a:pPr>
            <a:r>
              <a:rPr lang="en-US" sz="1600" b="0">
                <a:latin typeface="文泉驿正黑" charset="0"/>
                <a:ea typeface="文泉驿正黑" charset="0"/>
                <a:sym typeface="+mn-ea"/>
              </a:rPr>
              <a:t>截取方式：随机截取</a:t>
            </a:r>
            <a:endParaRPr lang="en-US" sz="1600" b="0">
              <a:latin typeface="文泉驿正黑" charset="0"/>
              <a:ea typeface="文泉驿正黑" charset="0"/>
            </a:endParaRPr>
          </a:p>
          <a:p>
            <a:pPr marL="342900" indent="-342900">
              <a:buFont typeface="Wingdings" charset="2"/>
              <a:buChar char=""/>
            </a:pPr>
            <a:endParaRPr lang="en-US" sz="1600" b="0">
              <a:latin typeface="文泉驿正黑" charset="0"/>
              <a:ea typeface="文泉驿正黑" charset="0"/>
            </a:endParaRPr>
          </a:p>
          <a:p>
            <a:pPr marL="342900" indent="-342900">
              <a:buFont typeface="Wingdings" charset="2"/>
              <a:buChar char=""/>
            </a:pPr>
            <a:r>
              <a:rPr lang="en-US" sz="1600" b="0">
                <a:latin typeface="文泉驿正黑" charset="0"/>
                <a:ea typeface="文泉驿正黑" charset="0"/>
                <a:sym typeface="+mn-ea"/>
              </a:rPr>
              <a:t>验证方式一：将随机选择三个tag，然后每个tag内随机选择三张图片，打乱后让用户进行分组。此方案的验证时选择空间大小为1680。</a:t>
            </a:r>
            <a:endParaRPr lang="en-US" sz="1600" b="0">
              <a:latin typeface="文泉驿正黑" charset="0"/>
              <a:ea typeface="文泉驿正黑" charset="0"/>
            </a:endParaRPr>
          </a:p>
          <a:p>
            <a:pPr marL="342900" indent="-342900">
              <a:buFont typeface="Wingdings" charset="2"/>
              <a:buChar char=""/>
            </a:pPr>
            <a:endParaRPr lang="en-US" sz="1600" b="0">
              <a:latin typeface="文泉驿正黑" charset="0"/>
              <a:ea typeface="文泉驿正黑" charset="0"/>
            </a:endParaRPr>
          </a:p>
          <a:p>
            <a:pPr marL="342900" indent="-342900">
              <a:buFont typeface="Wingdings" charset="2"/>
              <a:buChar char=""/>
            </a:pPr>
            <a:r>
              <a:rPr lang="en-US" sz="1600" b="0">
                <a:latin typeface="文泉驿正黑" charset="0"/>
                <a:ea typeface="文泉驿正黑" charset="0"/>
                <a:sym typeface="+mn-ea"/>
              </a:rPr>
              <a:t>验证方式二：随机选择三个tag，每个tag选择三个用来验证的图片和两个用来测试的图片，打乱后让用户分组。其中用来验证的九张分组正确就是验证通过了。此方案的验证时选择空间大小为15498。</a:t>
            </a:r>
            <a:endParaRPr lang="en-US" sz="1600" b="0">
              <a:latin typeface="文泉驿正黑" charset="0"/>
              <a:ea typeface="文泉驿正黑" charset="0"/>
            </a:endParaRPr>
          </a:p>
          <a:p>
            <a:endParaRPr lang="en-US" sz="1600" b="0">
              <a:latin typeface="文泉驿正黑" charset="0"/>
              <a:ea typeface="文泉驿正黑" charset="0"/>
            </a:endParaRPr>
          </a:p>
          <a:p>
            <a:r>
              <a:rPr lang="x-none" altLang="en-US" sz="1600" b="0">
                <a:latin typeface="文泉驿正黑" charset="0"/>
                <a:ea typeface="文泉驿正黑" charset="0"/>
              </a:rPr>
              <a:t>根据用户反馈丰富数据集</a:t>
            </a:r>
            <a:endParaRPr lang="x-none" altLang="en-US" sz="1600" b="0">
              <a:latin typeface="文泉驿正黑" charset="0"/>
              <a:ea typeface="文泉驿正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数据流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-314960"/>
            <a:ext cx="7997825" cy="72967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 descr="e7d195523061f1c0e9b3ffe7e44df0ff734887e5df9cafe85410467C7D4BF498388736C4A47BDD8DF8E410732F89EB20E3DD26C0AE63ED6FC8FD81476FCC37DE72C787945F58CBA99AD5DEF472EB0F4062BC54D3E3F77C6982E5675ECD184E137B033E6D321204DD25BB65A6CC7C54DD817E07E706F29425BE3A11DD5E9F55E5C6ED82F96BF68AB335EA4E97417EA581"/>
          <p:cNvSpPr txBox="1"/>
          <p:nvPr/>
        </p:nvSpPr>
        <p:spPr>
          <a:xfrm>
            <a:off x="548851" y="169792"/>
            <a:ext cx="8053266" cy="5486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x-none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验证界面</a:t>
            </a:r>
            <a:endParaRPr lang="x-none" altLang="en-US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/>
          <p:nvPr/>
        </p:nvPicPr>
        <p:blipFill>
          <a:blip r:embed="rId1"/>
          <a:stretch>
            <a:fillRect/>
          </a:stretch>
        </p:blipFill>
        <p:spPr>
          <a:xfrm>
            <a:off x="323528" y="1059492"/>
            <a:ext cx="8496944" cy="35936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 descr="e7d195523061f1c0e9b3ffe7e44df0ff734887e5df9cafe85410467C7D4BF498388736C4A47BDD8DF8E410732F89EB20E3DD26C0AE63ED6FC8FD81476FCC37DE72C787945F58CBA99AD5DEF472EB0F4062BC54D3E3F77C6982E5675ECD184E137B033E6D321204DD25BB65A6CC7C54DD817E07E706F29425BE3A11DD5E9F55E5C6ED82F96BF68AB335EA4E97417EA581"/>
          <p:cNvSpPr txBox="1"/>
          <p:nvPr/>
        </p:nvSpPr>
        <p:spPr>
          <a:xfrm>
            <a:off x="548851" y="169792"/>
            <a:ext cx="8053266" cy="5486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x-none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x-none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652" y="1125481"/>
            <a:ext cx="8053266" cy="525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针对我们的方案设计了三组实验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sz="1100" b="0" dirty="0"/>
          </a:p>
          <a:p>
            <a:r>
              <a:rPr lang="zh-CN" altLang="zh-CN" sz="1600" b="0" dirty="0"/>
              <a:t>实验一：</a:t>
            </a:r>
            <a:endParaRPr lang="zh-CN" altLang="zh-CN" sz="1600" b="0" dirty="0"/>
          </a:p>
          <a:p>
            <a:pPr lvl="0"/>
            <a:r>
              <a:rPr lang="zh-CN" altLang="zh-CN" sz="1600" b="0" dirty="0"/>
              <a:t>用户验证方式：随机对</a:t>
            </a:r>
            <a:r>
              <a:rPr lang="en-US" altLang="zh-CN" sz="1600" b="0" dirty="0"/>
              <a:t>3×3</a:t>
            </a:r>
            <a:r>
              <a:rPr lang="zh-CN" altLang="zh-CN" sz="1600" b="0" dirty="0"/>
              <a:t>的图片分组</a:t>
            </a:r>
            <a:endParaRPr lang="zh-CN" altLang="zh-CN" sz="1600" b="0" dirty="0"/>
          </a:p>
          <a:p>
            <a:pPr lvl="0"/>
            <a:r>
              <a:rPr lang="zh-CN" altLang="zh-CN" sz="1600" b="0" dirty="0"/>
              <a:t>测试次数：</a:t>
            </a:r>
            <a:r>
              <a:rPr lang="en-US" altLang="zh-CN" sz="1600" b="0" dirty="0"/>
              <a:t>50</a:t>
            </a:r>
            <a:r>
              <a:rPr lang="zh-CN" altLang="zh-CN" sz="1600" b="0" dirty="0"/>
              <a:t>次左右</a:t>
            </a:r>
            <a:endParaRPr lang="zh-CN" altLang="zh-CN" sz="1600" b="0" dirty="0"/>
          </a:p>
          <a:p>
            <a:pPr lvl="0"/>
            <a:r>
              <a:rPr lang="zh-CN" altLang="zh-CN" sz="1600" b="0" dirty="0"/>
              <a:t>数据集：</a:t>
            </a:r>
            <a:r>
              <a:rPr lang="en-US" altLang="zh-CN" sz="1600" b="0" dirty="0"/>
              <a:t>100(test)</a:t>
            </a:r>
            <a:endParaRPr lang="en-US" altLang="zh-CN" sz="1600" b="0" dirty="0"/>
          </a:p>
          <a:p>
            <a:pPr lvl="0"/>
            <a:endParaRPr lang="en-US" altLang="zh-CN" sz="1600" b="0" dirty="0"/>
          </a:p>
          <a:p>
            <a:r>
              <a:rPr lang="zh-CN" altLang="zh-CN" sz="1600" b="0" dirty="0"/>
              <a:t>实验二：</a:t>
            </a:r>
            <a:endParaRPr lang="zh-CN" altLang="zh-CN" sz="1600" b="0" dirty="0"/>
          </a:p>
          <a:p>
            <a:r>
              <a:rPr lang="zh-CN" altLang="zh-CN" sz="1600" b="0" dirty="0"/>
              <a:t>用户验证方式：随机对</a:t>
            </a:r>
            <a:r>
              <a:rPr lang="en-US" altLang="zh-CN" sz="1600" b="0" dirty="0"/>
              <a:t>3×5</a:t>
            </a:r>
            <a:r>
              <a:rPr lang="zh-CN" altLang="zh-CN" sz="1600" b="0" dirty="0"/>
              <a:t>的图片分组，来自</a:t>
            </a:r>
            <a:r>
              <a:rPr lang="en-US" altLang="zh-CN" sz="1600" b="0" dirty="0"/>
              <a:t>valid</a:t>
            </a:r>
            <a:r>
              <a:rPr lang="zh-CN" altLang="zh-CN" sz="1600" b="0" dirty="0"/>
              <a:t>集的九张分组成功即可完成验证</a:t>
            </a:r>
            <a:endParaRPr lang="zh-CN" altLang="zh-CN" sz="1600" b="0" dirty="0"/>
          </a:p>
          <a:p>
            <a:r>
              <a:rPr lang="zh-CN" altLang="zh-CN" sz="1600" b="0" dirty="0"/>
              <a:t>测试次数：</a:t>
            </a:r>
            <a:r>
              <a:rPr lang="en-US" altLang="zh-CN" sz="1600" b="0" dirty="0"/>
              <a:t>50</a:t>
            </a:r>
            <a:r>
              <a:rPr lang="zh-CN" altLang="zh-CN" sz="1600" b="0" dirty="0"/>
              <a:t>次左右</a:t>
            </a:r>
            <a:endParaRPr lang="zh-CN" altLang="zh-CN" sz="1600" b="0" dirty="0"/>
          </a:p>
          <a:p>
            <a:r>
              <a:rPr lang="zh-CN" altLang="zh-CN" sz="1600" b="0" dirty="0"/>
              <a:t>数据集：</a:t>
            </a:r>
            <a:r>
              <a:rPr lang="en-US" altLang="zh-CN" sz="1600" b="0" dirty="0"/>
              <a:t>100(test)+100(valid)</a:t>
            </a:r>
            <a:endParaRPr lang="zh-CN" altLang="zh-CN" sz="1600" b="0" dirty="0"/>
          </a:p>
          <a:p>
            <a:pPr lvl="0"/>
            <a:endParaRPr lang="en-US" altLang="zh-CN" sz="1600" b="0" dirty="0"/>
          </a:p>
          <a:p>
            <a:r>
              <a:rPr lang="zh-CN" altLang="zh-CN" sz="1600" b="0" dirty="0"/>
              <a:t>实验三：</a:t>
            </a:r>
            <a:endParaRPr lang="zh-CN" altLang="zh-CN" sz="1600" b="0" dirty="0"/>
          </a:p>
          <a:p>
            <a:pPr lvl="0"/>
            <a:r>
              <a:rPr lang="zh-CN" altLang="zh-CN" sz="1600" b="0" dirty="0"/>
              <a:t>用户验证方式：同二，不过</a:t>
            </a:r>
            <a:r>
              <a:rPr lang="en-US" altLang="zh-CN" sz="1600" b="0" dirty="0"/>
              <a:t>valid</a:t>
            </a:r>
            <a:r>
              <a:rPr lang="zh-CN" altLang="zh-CN" sz="1600" b="0" dirty="0"/>
              <a:t>集来自测试二中满足了条件</a:t>
            </a:r>
            <a:r>
              <a:rPr lang="en-US" altLang="zh-CN" sz="1600" b="0" dirty="0"/>
              <a:t>(</a:t>
            </a:r>
            <a:r>
              <a:rPr lang="zh-CN" altLang="zh-CN" sz="1600" b="0" dirty="0"/>
              <a:t>因为这部分数据集数量略显不足，有额外手段添加部分</a:t>
            </a:r>
            <a:r>
              <a:rPr lang="en-US" altLang="zh-CN" sz="1600" b="0" dirty="0"/>
              <a:t>)</a:t>
            </a:r>
            <a:r>
              <a:rPr lang="zh-CN" altLang="zh-CN" sz="1600" b="0" dirty="0"/>
              <a:t>的图片</a:t>
            </a:r>
            <a:endParaRPr lang="zh-CN" altLang="zh-CN" sz="1600" b="0" dirty="0"/>
          </a:p>
          <a:p>
            <a:pPr lvl="0"/>
            <a:r>
              <a:rPr lang="zh-CN" altLang="zh-CN" sz="1600" b="0" dirty="0"/>
              <a:t>测试次数：</a:t>
            </a:r>
            <a:r>
              <a:rPr lang="en-US" altLang="zh-CN" sz="1600" b="0" dirty="0"/>
              <a:t>50</a:t>
            </a:r>
            <a:r>
              <a:rPr lang="zh-CN" altLang="zh-CN" sz="1600" b="0" dirty="0"/>
              <a:t>次左右</a:t>
            </a:r>
            <a:endParaRPr lang="zh-CN" altLang="zh-CN" sz="1600" b="0" dirty="0"/>
          </a:p>
          <a:p>
            <a:pPr lvl="0"/>
            <a:r>
              <a:rPr lang="en-US" altLang="zh-CN" sz="1600" b="0" dirty="0"/>
              <a:t>threshold</a:t>
            </a:r>
            <a:r>
              <a:rPr lang="zh-CN" altLang="zh-CN" sz="1600" b="0" dirty="0"/>
              <a:t>：</a:t>
            </a:r>
            <a:r>
              <a:rPr lang="en-US" altLang="zh-CN" sz="1600" b="0" dirty="0"/>
              <a:t>100%</a:t>
            </a:r>
            <a:endParaRPr lang="zh-CN" altLang="zh-CN" sz="1600" b="0" dirty="0"/>
          </a:p>
          <a:p>
            <a:pPr lvl="0"/>
            <a:r>
              <a:rPr lang="zh-CN" altLang="zh-CN" sz="1600" b="0" dirty="0"/>
              <a:t>数据集：</a:t>
            </a:r>
            <a:r>
              <a:rPr lang="en-US" altLang="zh-CN" sz="1600" b="0" dirty="0"/>
              <a:t>100(test)+100(valid)</a:t>
            </a:r>
            <a:endParaRPr lang="en-US" altLang="zh-CN" sz="1600" b="0" dirty="0"/>
          </a:p>
          <a:p>
            <a:pPr lvl="0"/>
            <a:endParaRPr lang="zh-CN" altLang="zh-CN" sz="1600" b="0" dirty="0"/>
          </a:p>
          <a:p>
            <a:pPr lvl="0"/>
            <a:r>
              <a:rPr lang="en-US" altLang="zh-CN" sz="1600" b="0" dirty="0"/>
              <a:t>Note</a:t>
            </a:r>
            <a:r>
              <a:rPr lang="zh-CN" altLang="zh-CN" sz="1600" b="0" dirty="0"/>
              <a:t>：</a:t>
            </a:r>
            <a:r>
              <a:rPr lang="x-none" altLang="zh-CN" sz="1600" b="0" dirty="0"/>
              <a:t>实验</a:t>
            </a:r>
            <a:r>
              <a:rPr lang="zh-CN" altLang="zh-CN" sz="1600" b="0" dirty="0"/>
              <a:t>二与三的</a:t>
            </a:r>
            <a:r>
              <a:rPr lang="x-none" altLang="zh-CN" sz="1600" b="0" dirty="0"/>
              <a:t>参与者</a:t>
            </a:r>
            <a:r>
              <a:rPr lang="zh-CN" altLang="zh-CN" sz="1600" b="0" dirty="0"/>
              <a:t>必须更换</a:t>
            </a:r>
            <a:endParaRPr lang="zh-CN" altLang="zh-CN" sz="1600" b="0" dirty="0"/>
          </a:p>
          <a:p>
            <a:pPr lvl="0"/>
            <a:endParaRPr lang="en-US" altLang="zh-CN" sz="1600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 descr="e7d195523061f1c0e9b3ffe7e44df0ff734887e5df9cafe85410467C7D4BF498388736C4A47BDD8DF8E410732F89EB20E3DD26C0AE63ED6FC8FD81476FCC37DE72C787945F58CBA99AD5DEF472EB0F4062BC54D3E3F77C6982E5675ECD184E137B033E6D321204DD25BB65A6CC7C54DD817E07E706F29425BE3A11DD5E9F55E5C6ED82F96BF68AB335EA4E97417EA581"/>
          <p:cNvSpPr txBox="1"/>
          <p:nvPr/>
        </p:nvSpPr>
        <p:spPr>
          <a:xfrm>
            <a:off x="548851" y="167113"/>
            <a:ext cx="8053266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实验数据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5616" y="1484784"/>
          <a:ext cx="6305500" cy="1629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6006"/>
                <a:gridCol w="1576006"/>
                <a:gridCol w="1576744"/>
                <a:gridCol w="1576744"/>
              </a:tblGrid>
              <a:tr h="4072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验证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Test</a:t>
                      </a:r>
                      <a:r>
                        <a:rPr lang="zh-CN" sz="1050" kern="100">
                          <a:effectLst/>
                        </a:rPr>
                        <a:t>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Valid</a:t>
                      </a:r>
                      <a:r>
                        <a:rPr lang="zh-CN" sz="1050" kern="100">
                          <a:effectLst/>
                        </a:rPr>
                        <a:t>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72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实验一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32/45/0.71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370/405/0.91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72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实验二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13/40/0.32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512/600/0.86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72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实验三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42/50/0.82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255/300/0.85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425/450/0.94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55576" y="3717032"/>
            <a:ext cx="7704856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1600" b="0" dirty="0"/>
              <a:t>      </a:t>
            </a:r>
            <a:r>
              <a:rPr lang="zh-CN" altLang="zh-CN" sz="1600" b="0" dirty="0"/>
              <a:t>其中验证是验证码的成功次数的记录，</a:t>
            </a:r>
            <a:r>
              <a:rPr lang="en-US" altLang="zh-CN" sz="1600" b="0" dirty="0"/>
              <a:t>Test</a:t>
            </a:r>
            <a:r>
              <a:rPr lang="zh-CN" altLang="zh-CN" sz="1600" b="0" dirty="0"/>
              <a:t>集和</a:t>
            </a:r>
            <a:r>
              <a:rPr lang="en-US" altLang="zh-CN" sz="1600" b="0" dirty="0"/>
              <a:t>Valid</a:t>
            </a:r>
            <a:r>
              <a:rPr lang="zh-CN" altLang="zh-CN" sz="1600" b="0" dirty="0"/>
              <a:t>集分别是对具体图片集的分组正确率的统计。</a:t>
            </a:r>
            <a:endParaRPr lang="zh-CN" altLang="zh-CN" sz="1600" b="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 descr="e7d195523061f1c0e9b3ffe7e44df0ff734887e5df9cafe85410467C7D4BF498388736C4A47BDD8DF8E410732F89EB20E3DD26C0AE63ED6FC8FD81476FCC37DE72C787945F58CBA99AD5DEF472EB0F4062BC54D3E3F77C6982E5675ECD184E137B033E6D321204DD25BB65A6CC7C54DD817E07E706F29425BE3A11DD5E9F55E5C6ED82F96BF68AB335EA4E97417EA581"/>
          <p:cNvSpPr txBox="1"/>
          <p:nvPr/>
        </p:nvSpPr>
        <p:spPr>
          <a:xfrm>
            <a:off x="548851" y="169792"/>
            <a:ext cx="8053266" cy="5486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x-none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x-none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5616" y="1125374"/>
          <a:ext cx="6305550" cy="1629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6070"/>
                <a:gridCol w="1576006"/>
                <a:gridCol w="1576744"/>
                <a:gridCol w="1576705"/>
              </a:tblGrid>
              <a:tr h="407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验证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Test</a:t>
                      </a:r>
                      <a:r>
                        <a:rPr lang="zh-CN" sz="1050" kern="100">
                          <a:effectLst/>
                        </a:rPr>
                        <a:t>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Valid</a:t>
                      </a:r>
                      <a:r>
                        <a:rPr lang="zh-CN" sz="1050" kern="100">
                          <a:effectLst/>
                        </a:rPr>
                        <a:t>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72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实验一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32/45/0.71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370/405/0.91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72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实验二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13/40/0.32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512/600/0.86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1188085" y="2781300"/>
            <a:ext cx="6126480" cy="307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charset="2"/>
              <a:buChar char=""/>
            </a:pPr>
            <a:r>
              <a:rPr sz="1400" b="0">
                <a:latin typeface="SimSun" charset="-122"/>
                <a:ea typeface="SimSun" charset="-122"/>
              </a:rPr>
              <a:t>首先根据实验者反馈，有大量难以判断如何分类的图片，但是有时通过排除，是能正确完成分组的。因为每组三个是固定的，这样最后不确定如何分组的图片最后放，是有很大概率分对的。</a:t>
            </a:r>
            <a:endParaRPr sz="1400" b="0">
              <a:latin typeface="SimSun" charset="-122"/>
              <a:ea typeface="SimSun" charset="-122"/>
            </a:endParaRPr>
          </a:p>
          <a:p>
            <a:pPr marL="285750" indent="-285750">
              <a:buFont typeface="Wingdings" charset="2"/>
              <a:buChar char=""/>
            </a:pPr>
            <a:endParaRPr sz="1400" b="0">
              <a:latin typeface="SimSun" charset="-122"/>
              <a:ea typeface="SimSun" charset="-122"/>
            </a:endParaRPr>
          </a:p>
          <a:p>
            <a:pPr marL="285750" indent="-285750">
              <a:buFont typeface="Wingdings" charset="2"/>
              <a:buChar char=""/>
            </a:pPr>
            <a:r>
              <a:rPr sz="1400" b="0">
                <a:latin typeface="SimSun" charset="-122"/>
                <a:ea typeface="SimSun" charset="-122"/>
              </a:rPr>
              <a:t>对比实验二，虽然仍然是使用九张进行验证，但是加入了六张其实无实际作用的图片，每组的上限变为五个，导致的成功率下降极其明显。</a:t>
            </a:r>
            <a:endParaRPr sz="1400" b="0">
              <a:latin typeface="SimSun" charset="-122"/>
              <a:ea typeface="SimSun" charset="-122"/>
            </a:endParaRPr>
          </a:p>
          <a:p>
            <a:pPr marL="285750" indent="-285750">
              <a:buFont typeface="Wingdings" charset="2"/>
              <a:buChar char=""/>
            </a:pPr>
            <a:endParaRPr sz="1400" b="0">
              <a:latin typeface="SimSun" charset="-122"/>
              <a:ea typeface="SimSun" charset="-122"/>
            </a:endParaRPr>
          </a:p>
          <a:p>
            <a:pPr marL="285750" indent="-285750">
              <a:buFont typeface="Wingdings" charset="2"/>
              <a:buChar char=""/>
            </a:pPr>
            <a:r>
              <a:rPr sz="1400" b="0">
                <a:latin typeface="SimSun" charset="-122"/>
                <a:ea typeface="SimSun" charset="-122"/>
              </a:rPr>
              <a:t>对那些用户未能成功分组的图片进行分析，发现几乎都是即使告知其正确分组，也无法理解的那种。这种图片，由于是随机截图，所以其产生难以控制，但我们希望有机制能把它们剔除掉。</a:t>
            </a:r>
            <a:endParaRPr sz="1400" b="0">
              <a:latin typeface="SimSun" charset="-122"/>
              <a:ea typeface="SimSun" charset="-122"/>
            </a:endParaRPr>
          </a:p>
          <a:p>
            <a:pPr marL="285750" indent="-285750">
              <a:buFont typeface="Wingdings" charset="2"/>
              <a:buChar char=""/>
            </a:pPr>
            <a:endParaRPr sz="1400" b="0">
              <a:latin typeface="SimSun" charset="-122"/>
              <a:ea typeface="SimSun" charset="-122"/>
            </a:endParaRPr>
          </a:p>
          <a:p>
            <a:pPr marL="285750" indent="-285750">
              <a:buFont typeface="Wingdings" charset="2"/>
              <a:buChar char=""/>
            </a:pPr>
            <a:r>
              <a:rPr sz="1400" b="0">
                <a:latin typeface="SimSun" charset="-122"/>
                <a:ea typeface="SimSun" charset="-122"/>
              </a:rPr>
              <a:t>但一二的对比可以明显看到，在分类空间比较小的时候，排除法能使用户的分组成功率获得很大提升，这意味着一的方案不利于我们筛选不合格的图片</a:t>
            </a:r>
            <a:endParaRPr sz="1400" b="0">
              <a:latin typeface="SimSun" charset="-122"/>
              <a:ea typeface="SimSun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 descr="e7d195523061f1c0e9b3ffe7e44df0ff734887e5df9cafe85410467C7D4BF498388736C4A47BDD8DF8E410732F89EB20E3DD26C0AE63ED6FC8FD81476FCC37DE72C787945F58CBA99AD5DEF472EB0F4062BC54D3E3F77C6982E5675ECD184E137B033E6D321204DD25BB65A6CC7C54DD817E07E706F29425BE3A11DD5E9F55E5C6ED82F96BF68AB335EA4E97417EA581"/>
          <p:cNvSpPr txBox="1"/>
          <p:nvPr/>
        </p:nvSpPr>
        <p:spPr>
          <a:xfrm>
            <a:off x="548851" y="169792"/>
            <a:ext cx="8053266" cy="5486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x-none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x-none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955" y="981075"/>
            <a:ext cx="4366260" cy="2456180"/>
          </a:xfrm>
          <a:prstGeom prst="rect">
            <a:avLst/>
          </a:prstGeom>
        </p:spPr>
      </p:pic>
      <p:pic>
        <p:nvPicPr>
          <p:cNvPr id="6" name="Picture 5" descr="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5" y="3717290"/>
            <a:ext cx="4959985" cy="2790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 descr="e7d195523061f1c0e9b3ffe7e44df0ff734887e5df9cafe85410467C7D4BF498388736C4A47BDD8DF8E410732F89EB20E3DD26C0AE63ED6FC8FD81476FCC37DE72C787945F58CBA99AD5DEF472EB0F4062BC54D3E3F77C6982E5675ECD184E137B033E6D321204DD25BB65A6CC7C54DD817E07E706F29425BE3A11DD5E9F55E5C6ED82F96BF68AB335EA4E97417EA581"/>
          <p:cNvSpPr txBox="1"/>
          <p:nvPr/>
        </p:nvSpPr>
        <p:spPr>
          <a:xfrm>
            <a:off x="548851" y="169792"/>
            <a:ext cx="8053266" cy="5486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x-none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x-none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5616" y="1484784"/>
          <a:ext cx="6305500" cy="1629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6006"/>
                <a:gridCol w="1576006"/>
                <a:gridCol w="1576744"/>
                <a:gridCol w="1576744"/>
              </a:tblGrid>
              <a:tr h="4072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验证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Test</a:t>
                      </a:r>
                      <a:r>
                        <a:rPr lang="zh-CN" sz="1050" kern="100">
                          <a:effectLst/>
                        </a:rPr>
                        <a:t>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Valid</a:t>
                      </a:r>
                      <a:r>
                        <a:rPr lang="zh-CN" sz="1050" kern="100">
                          <a:effectLst/>
                        </a:rPr>
                        <a:t>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72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实验二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13/40/0.32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512/600/0.86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72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实验三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42/50/0.82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255/300/0.85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425/450/0.94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83821" y="2996942"/>
            <a:ext cx="7704856" cy="216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altLang="zh-CN" sz="1600" b="0" dirty="0"/>
          </a:p>
          <a:p>
            <a:pPr marL="285750" indent="-285750">
              <a:buFont typeface="Wingdings" charset="2"/>
              <a:buChar char=""/>
            </a:pPr>
            <a:r>
              <a:rPr altLang="zh-CN" sz="1600" b="0" dirty="0"/>
              <a:t>valid集比test集正确率高0.1左右，验证成功率从32%左右提升到了82%左右。</a:t>
            </a:r>
            <a:endParaRPr altLang="zh-CN" sz="1600" b="0" dirty="0"/>
          </a:p>
          <a:p>
            <a:pPr marL="285750" indent="-285750">
              <a:buFont typeface="Wingdings" charset="2"/>
              <a:buChar char=""/>
            </a:pPr>
            <a:endParaRPr altLang="zh-CN" sz="1600" b="0" dirty="0"/>
          </a:p>
          <a:p>
            <a:pPr marL="285750" indent="-285750">
              <a:buFont typeface="Wingdings" charset="2"/>
              <a:buChar char=""/>
            </a:pPr>
            <a:r>
              <a:rPr altLang="zh-CN" sz="1600" b="0" dirty="0"/>
              <a:t>这次实验中的threshold选择了100%，因为数据集的不足和测试人员太少导致限制太多，最合适的threshold值实际并没有测试出来，这个值应该从希望的valid集正确率考虑，从我们实验推断，valid集上的正确率会与你选择的threshold值密切相关并比threshold值稍微低一点。</a:t>
            </a:r>
            <a:endParaRPr altLang="zh-CN" sz="1600" b="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华文新魏"/>
        <a:cs typeface=""/>
      </a:majorFont>
      <a:minorFont>
        <a:latin typeface="Times New Roman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北京大学PPT模版</Template>
  <TotalTime>0</TotalTime>
  <Words>1726</Words>
  <Application>Kingsoft Office WPP</Application>
  <PresentationFormat>全屏显示(4:3)</PresentationFormat>
  <Paragraphs>159</Paragraphs>
  <Slides>10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自然辩证法绪论</dc:title>
  <dc:creator>王伟男</dc:creator>
  <cp:lastModifiedBy>estling</cp:lastModifiedBy>
  <cp:revision>75</cp:revision>
  <dcterms:created xsi:type="dcterms:W3CDTF">2018-01-03T02:39:43Z</dcterms:created>
  <dcterms:modified xsi:type="dcterms:W3CDTF">2018-01-03T02:39:43Z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