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3"/>
    <p:sldMasterId id="2147483674" r:id="rId4"/>
    <p:sldMasterId id="2147483686" r:id="rId5"/>
    <p:sldMasterId id="2147483699" r:id="rId6"/>
  </p:sldMasterIdLst>
  <p:notesMasterIdLst>
    <p:notesMasterId r:id="rId8"/>
  </p:notesMasterIdLst>
  <p:sldIdLst>
    <p:sldId id="257" r:id="rId7"/>
    <p:sldId id="258" r:id="rId9"/>
    <p:sldId id="259" r:id="rId10"/>
    <p:sldId id="261" r:id="rId11"/>
    <p:sldId id="263" r:id="rId12"/>
    <p:sldId id="264" r:id="rId13"/>
    <p:sldId id="265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258"/>
            <p14:sldId id="259"/>
            <p14:sldId id="261"/>
            <p14:sldId id="263"/>
            <p14:sldId id="264"/>
            <p14:sldId id="265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ABAB"/>
    <a:srgbClr val="FFD757"/>
    <a:srgbClr val="FFCCFF"/>
    <a:srgbClr val="FFE593"/>
    <a:srgbClr val="FFECAF"/>
    <a:srgbClr val="BAE18F"/>
    <a:srgbClr val="9FDFFF"/>
    <a:srgbClr val="FF9797"/>
    <a:srgbClr val="FFC5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9731" autoAdjust="0"/>
  </p:normalViewPr>
  <p:slideViewPr>
    <p:cSldViewPr snapToGrid="0" snapToObjects="1">
      <p:cViewPr varScale="1">
        <p:scale>
          <a:sx n="59" d="100"/>
          <a:sy n="59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-122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 dirty="0"/>
              <a:t>可以考虑添加时间限制等，避免机器遍历所有可能求最优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 dirty="0"/>
              <a:t>图片扭曲或模糊或颠倒或逻辑不合理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 dirty="0"/>
              <a:t>在这一步时还不是完整的图片，虽然用户能轻易看出来左上是对的，但是会增加机器识别的难度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 hasCustomPrompt="1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jpeg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5" Type="http://schemas.openxmlformats.org/officeDocument/2006/relationships/image" Target="../media/image10.png"/><Relationship Id="rId14" Type="http://schemas.openxmlformats.org/officeDocument/2006/relationships/image" Target="../media/image9.jpeg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pitchFamily="49" charset="-122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pitchFamily="49" charset="-122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  <a:cs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charset="-122"/>
          <a:cs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 defTabSz="-635" eaLnBrk="0" hangingPunct="0">
              <a:lnSpc>
                <a:spcPct val="92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anose="0208060402020202020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/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xStyles>
    <p:titleStyle>
      <a:lvl1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+mj-lt"/>
          <a:ea typeface="宋体" charset="-122"/>
          <a:cs typeface="+mj-cs"/>
        </a:defRPr>
      </a:lvl1pPr>
      <a:lvl2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2pPr>
      <a:lvl3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3pPr>
      <a:lvl4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4pPr>
      <a:lvl5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5pPr>
      <a:lvl6pPr marL="15367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6pPr>
      <a:lvl7pPr marL="19939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7pPr>
      <a:lvl8pPr marL="24511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8pPr>
      <a:lvl9pPr marL="29083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9pPr>
    </p:titleStyle>
    <p:bodyStyle>
      <a:lvl1pPr marL="342900" indent="-3429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charset="2"/>
        <a:buChar char="•"/>
        <a:defRPr sz="3200" b="1">
          <a:solidFill>
            <a:srgbClr val="000000"/>
          </a:solidFill>
          <a:latin typeface="+mn-lt"/>
          <a:ea typeface="宋体" charset="-122"/>
          <a:cs typeface="+mn-cs"/>
        </a:defRPr>
      </a:lvl1pPr>
      <a:lvl2pPr marL="462280" indent="-5080" algn="ctr" defTabSz="448945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80604020202020204" charset="0"/>
        <a:buChar char="–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2pPr>
      <a:lvl3pPr marL="914400" algn="ctr" defTabSz="448945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•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3pPr>
      <a:lvl4pPr marL="1371600" algn="ctr" defTabSz="448945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–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4pPr>
      <a:lvl5pPr marL="1828800" algn="ctr" defTabSz="448945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»"/>
        <a:defRPr kumimoji="1" sz="1400">
          <a:solidFill>
            <a:srgbClr val="000000"/>
          </a:solidFill>
          <a:latin typeface="+mn-lt"/>
          <a:ea typeface="Arial" panose="02080604020202020204" charset="0"/>
          <a:cs typeface="+mn-cs"/>
        </a:defRPr>
      </a:lvl5pPr>
      <a:lvl6pPr marL="2286000" algn="ctr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anose="02080604020202020204" charset="0"/>
              <a:ea typeface="宋体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4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4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defTabSz="-635"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kumimoji="0" sz="1000" b="1">
                <a:solidFill>
                  <a:srgbClr val="FFFFFF"/>
                </a:solidFill>
                <a:latin typeface="Arial" panose="02080604020202020204" charset="0"/>
                <a:ea typeface="宋体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 defTabSz="-635" eaLnBrk="0" hangingPunct="0">
              <a:lnSpc>
                <a:spcPct val="92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anose="0208060402020202020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defTabSz="-635">
              <a:lnSpc>
                <a:spcPct val="97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kumimoji="0">
                <a:latin typeface="Arial" panose="02080604020202020204" charset="0"/>
                <a:ea typeface="宋体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defTabSz="-635">
              <a:lnSpc>
                <a:spcPct val="970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kumimoji="0">
                <a:latin typeface="Arial" panose="02080604020202020204" charset="0"/>
                <a:ea typeface="幼圆" pitchFamily="49" charset="-122"/>
                <a:cs typeface="Arial" panose="0208060402020202020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GB" smtClean="0"/>
              <a:t>单击编辑大纲文本格式</a:t>
            </a:r>
            <a:endParaRPr lang="zh-CN" altLang="en-GB" smtClean="0"/>
          </a:p>
          <a:p>
            <a:pPr lvl="1"/>
            <a:r>
              <a:rPr lang="zh-CN" altLang="en-GB" smtClean="0"/>
              <a:t>二级大纲</a:t>
            </a:r>
            <a:endParaRPr lang="zh-CN" altLang="en-GB" smtClean="0"/>
          </a:p>
          <a:p>
            <a:pPr lvl="2"/>
            <a:r>
              <a:rPr lang="zh-CN" altLang="en-GB" smtClean="0"/>
              <a:t>三级大纲</a:t>
            </a:r>
            <a:endParaRPr lang="zh-CN" altLang="en-GB" smtClean="0"/>
          </a:p>
          <a:p>
            <a:pPr lvl="3"/>
            <a:r>
              <a:rPr lang="zh-CN" altLang="en-GB" smtClean="0"/>
              <a:t>四级大纲</a:t>
            </a:r>
            <a:endParaRPr lang="zh-CN" altLang="en-GB" smtClean="0"/>
          </a:p>
          <a:p>
            <a:pPr lvl="4"/>
            <a:r>
              <a:rPr lang="zh-CN" altLang="en-GB" smtClean="0"/>
              <a:t>五级大纲</a:t>
            </a:r>
            <a:endParaRPr lang="zh-CN" altLang="en-GB" smtClean="0"/>
          </a:p>
          <a:p>
            <a:pPr lvl="4"/>
            <a:r>
              <a:rPr lang="zh-CN" altLang="en-GB" smtClean="0"/>
              <a:t>六级大纲</a:t>
            </a:r>
            <a:endParaRPr lang="zh-CN" altLang="en-GB" smtClean="0"/>
          </a:p>
          <a:p>
            <a:pPr lvl="4"/>
            <a:r>
              <a:rPr lang="zh-CN" altLang="en-GB" smtClean="0"/>
              <a:t>七级大纲</a:t>
            </a:r>
            <a:endParaRPr lang="zh-CN" altLang="en-GB" smtClean="0"/>
          </a:p>
          <a:p>
            <a:pPr lvl="4"/>
            <a:r>
              <a:rPr lang="zh-CN" altLang="en-GB" smtClean="0"/>
              <a:t>八级大纲</a:t>
            </a:r>
            <a:endParaRPr lang="zh-CN" altLang="en-GB" smtClean="0"/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/>
  <p:txStyles>
    <p:titleStyle>
      <a:lvl1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+mj-lt"/>
          <a:ea typeface="宋体" charset="-122"/>
          <a:cs typeface="+mj-cs"/>
        </a:defRPr>
      </a:lvl1pPr>
      <a:lvl2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2pPr>
      <a:lvl3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3pPr>
      <a:lvl4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4pPr>
      <a:lvl5pPr algn="l" defTabSz="448945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defRPr kumimoji="1" sz="2800">
          <a:solidFill>
            <a:srgbClr val="000000"/>
          </a:solidFill>
          <a:latin typeface="Arial" panose="02080604020202020204" charset="0"/>
          <a:ea typeface="宋体" charset="-122"/>
          <a:cs typeface="Arial" panose="02080604020202020204" charset="0"/>
        </a:defRPr>
      </a:lvl5pPr>
      <a:lvl6pPr marL="15367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6pPr>
      <a:lvl7pPr marL="19939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7pPr>
      <a:lvl8pPr marL="24511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8pPr>
      <a:lvl9pPr marL="2908300" indent="-215900" algn="l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80604020202020204" charset="0"/>
          <a:cs typeface="Arial" panose="02080604020202020204" charset="0"/>
        </a:defRPr>
      </a:lvl9pPr>
    </p:titleStyle>
    <p:bodyStyle>
      <a:lvl1pPr marL="167005" indent="-167005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charset="2"/>
        <a:buChar char=""/>
        <a:defRPr sz="3200" b="1">
          <a:solidFill>
            <a:srgbClr val="000000"/>
          </a:solidFill>
          <a:latin typeface="+mn-lt"/>
          <a:ea typeface="宋体" charset="-122"/>
          <a:cs typeface="+mn-cs"/>
        </a:defRPr>
      </a:lvl1pPr>
      <a:lvl2pPr marL="628650" indent="-163830" algn="l" defTabSz="448945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80604020202020204" charset="0"/>
        <a:buChar char="–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2pPr>
      <a:lvl3pPr marL="1024255" indent="-109855" algn="l" defTabSz="448945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•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3pPr>
      <a:lvl4pPr marL="1543050" indent="-171450" algn="l" defTabSz="448945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–"/>
        <a:defRPr kumimoji="1" sz="1600">
          <a:solidFill>
            <a:srgbClr val="000000"/>
          </a:solidFill>
          <a:latin typeface="+mn-lt"/>
          <a:ea typeface="Arial" panose="02080604020202020204" charset="0"/>
          <a:cs typeface="+mn-cs"/>
        </a:defRPr>
      </a:lvl4pPr>
      <a:lvl5pPr marL="1938655" indent="-109855" algn="l" defTabSz="448945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›"/>
        <a:defRPr kumimoji="1" sz="1400">
          <a:solidFill>
            <a:srgbClr val="000000"/>
          </a:solidFill>
          <a:latin typeface="+mn-lt"/>
          <a:ea typeface="Arial" panose="02080604020202020204" charset="0"/>
          <a:cs typeface="+mn-cs"/>
        </a:defRPr>
      </a:lvl5pPr>
      <a:lvl6pPr marL="2395855" indent="-109855" algn="l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3055" indent="-109855" algn="l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10255" indent="-109855" algn="l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455" indent="-109855" algn="l" defTabSz="448945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80604020202020204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6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jpeg"/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216" y="2517540"/>
            <a:ext cx="6654018" cy="473612"/>
          </a:xfrm>
        </p:spPr>
        <p:txBody>
          <a:bodyPr/>
          <a:lstStyle/>
          <a:p>
            <a:r>
              <a:rPr lang="en-US" altLang="zh-CN" dirty="0" smtClean="0"/>
              <a:t>Graphical-based Captcha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02329" y="3804557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小组成员：曾显峰 黄钰淇 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力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马炀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设计思路二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1127760"/>
            <a:ext cx="178879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图片被分为四块，其中两块已经确定，请根据已确定的图片拼出完整图片。</a:t>
            </a:r>
          </a:p>
        </p:txBody>
      </p:sp>
      <p:pic>
        <p:nvPicPr>
          <p:cNvPr id="15" name="Picture 14" descr="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902970"/>
            <a:ext cx="2618740" cy="2618740"/>
          </a:xfrm>
          <a:prstGeom prst="rect">
            <a:avLst/>
          </a:prstGeom>
        </p:spPr>
      </p:pic>
      <p:pic>
        <p:nvPicPr>
          <p:cNvPr id="16" name="Picture 15" descr="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3754755"/>
            <a:ext cx="2618740" cy="2618740"/>
          </a:xfrm>
          <a:prstGeom prst="rect">
            <a:avLst/>
          </a:prstGeom>
        </p:spPr>
      </p:pic>
      <p:pic>
        <p:nvPicPr>
          <p:cNvPr id="14" name="Picture 13" descr="2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45" y="902970"/>
            <a:ext cx="2618740" cy="2618740"/>
          </a:xfrm>
          <a:prstGeom prst="rect">
            <a:avLst/>
          </a:prstGeom>
        </p:spPr>
      </p:pic>
      <p:pic>
        <p:nvPicPr>
          <p:cNvPr id="9" name="Picture 8" descr="2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175" y="3754755"/>
            <a:ext cx="2618740" cy="261874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205230" y="1447800"/>
            <a:ext cx="67456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CAPTCHA:</a:t>
            </a:r>
            <a:r>
              <a:rPr lang="en-US"/>
              <a:t>Completely Automated Public Turing test to tell Computers and Humans Apart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800" y="64770"/>
            <a:ext cx="7772400" cy="838200"/>
          </a:xfrm>
        </p:spPr>
        <p:txBody>
          <a:bodyPr/>
          <a:lstStyle/>
          <a:p>
            <a:r>
              <a:rPr lang="x-none" altLang="zh-CN" dirty="0"/>
              <a:t>产品现况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0" y="902970"/>
            <a:ext cx="2947035" cy="3315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49190"/>
            <a:ext cx="2095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60" y="3131185"/>
            <a:ext cx="2815590" cy="3636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" y="902970"/>
            <a:ext cx="3411855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660" y="1861820"/>
            <a:ext cx="2071370" cy="879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660" y="902970"/>
            <a:ext cx="2089150" cy="878205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研究现况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81710" y="1379855"/>
            <a:ext cx="7117715" cy="177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/>
              <a:t>现有的破解验证码的技术手段：图像识别</a:t>
            </a:r>
            <a:endParaRPr lang="x-none" altLang="en-US" dirty="0"/>
          </a:p>
          <a:p>
            <a:r>
              <a:rPr lang="x-none" altLang="en-US" dirty="0"/>
              <a:t>ImageNet（图像识别目前最大的数据库） 总的标记数为21841类</a:t>
            </a:r>
            <a:endParaRPr lang="x-none" altLang="en-US" dirty="0"/>
          </a:p>
          <a:p>
            <a:r>
              <a:rPr lang="x-none" altLang="en-US" dirty="0"/>
              <a:t>如何识别图象中的物体，已经是机器极为熟悉的任务</a:t>
            </a:r>
            <a:endParaRPr lang="x-none" altLang="en-US" dirty="0"/>
          </a:p>
          <a:p>
            <a:r>
              <a:rPr lang="x-none" altLang="en-US" dirty="0"/>
              <a:t>图片来源也大多是互联网，因此Google图象检索和百度搜图就能完成大部分识别工作。</a:t>
            </a:r>
            <a:endParaRPr lang="x-none" altLang="en-US" dirty="0"/>
          </a:p>
          <a:p>
            <a:endParaRPr lang="x-none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81710" y="1379855"/>
            <a:ext cx="7117715" cy="12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	现有大部分图形验证码需要用户做的是识别出来图像中的物，但是现在人工智能在这方面的能力已经不亚于人类了。因此主要设计思路是如何用“不合理”的图形区别人和机器。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3910965"/>
            <a:ext cx="2944495" cy="2208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40" y="2219960"/>
            <a:ext cx="2150745" cy="3382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600200"/>
            <a:ext cx="2463800" cy="34150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5480" y="1057910"/>
            <a:ext cx="5323205" cy="40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请选择出一个正常的图片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" y="1600200"/>
            <a:ext cx="2966720" cy="197485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设计思路二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1127760"/>
            <a:ext cx="178879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图片被分为四块，其中两块已经确定，请根据已确定的图片拼出完整图片。</a:t>
            </a:r>
          </a:p>
        </p:txBody>
      </p:sp>
      <p:pic>
        <p:nvPicPr>
          <p:cNvPr id="15" name="Picture 14" descr="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902970"/>
            <a:ext cx="2618740" cy="2618740"/>
          </a:xfrm>
          <a:prstGeom prst="rect">
            <a:avLst/>
          </a:prstGeom>
        </p:spPr>
      </p:pic>
      <p:pic>
        <p:nvPicPr>
          <p:cNvPr id="16" name="Picture 15" descr="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3754755"/>
            <a:ext cx="2618740" cy="2618740"/>
          </a:xfrm>
          <a:prstGeom prst="rect">
            <a:avLst/>
          </a:prstGeom>
        </p:spPr>
      </p:pic>
      <p:pic>
        <p:nvPicPr>
          <p:cNvPr id="17" name="Picture 16" descr="1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45" y="902970"/>
            <a:ext cx="2618740" cy="2618740"/>
          </a:xfrm>
          <a:prstGeom prst="rect">
            <a:avLst/>
          </a:prstGeom>
        </p:spPr>
      </p:pic>
      <p:pic>
        <p:nvPicPr>
          <p:cNvPr id="18" name="Picture 17" descr="1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175" y="3754755"/>
            <a:ext cx="2618740" cy="261874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设计思路二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1127760"/>
            <a:ext cx="178879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图片被分为四块，其中两块已经确定，请根据已确定的图片拼出完整图片。</a:t>
            </a:r>
          </a:p>
        </p:txBody>
      </p:sp>
      <p:pic>
        <p:nvPicPr>
          <p:cNvPr id="15" name="Picture 14" descr="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902970"/>
            <a:ext cx="2618740" cy="2618740"/>
          </a:xfrm>
          <a:prstGeom prst="rect">
            <a:avLst/>
          </a:prstGeom>
        </p:spPr>
      </p:pic>
      <p:pic>
        <p:nvPicPr>
          <p:cNvPr id="16" name="Picture 15" descr="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3754755"/>
            <a:ext cx="2618740" cy="2618740"/>
          </a:xfrm>
          <a:prstGeom prst="rect">
            <a:avLst/>
          </a:prstGeom>
        </p:spPr>
      </p:pic>
      <p:pic>
        <p:nvPicPr>
          <p:cNvPr id="18" name="Picture 17" descr="1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75" y="3754755"/>
            <a:ext cx="2618740" cy="2618740"/>
          </a:xfrm>
          <a:prstGeom prst="rect">
            <a:avLst/>
          </a:prstGeom>
        </p:spPr>
      </p:pic>
      <p:pic>
        <p:nvPicPr>
          <p:cNvPr id="9" name="Picture 8" descr="2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945" y="902970"/>
            <a:ext cx="2618740" cy="261874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64770"/>
            <a:ext cx="7772400" cy="838200"/>
          </a:xfrm>
        </p:spPr>
        <p:txBody>
          <a:bodyPr/>
          <a:lstStyle/>
          <a:p>
            <a:r>
              <a:rPr lang="x-none" altLang="zh-CN" dirty="0"/>
              <a:t>设计思路二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1127760"/>
            <a:ext cx="178879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图片被分为四块，其中两块已经确定，请根据已确定的图片拼出完整图片。</a:t>
            </a:r>
          </a:p>
        </p:txBody>
      </p:sp>
      <p:pic>
        <p:nvPicPr>
          <p:cNvPr id="15" name="Picture 14" descr="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902970"/>
            <a:ext cx="2618740" cy="2618740"/>
          </a:xfrm>
          <a:prstGeom prst="rect">
            <a:avLst/>
          </a:prstGeom>
        </p:spPr>
      </p:pic>
      <p:pic>
        <p:nvPicPr>
          <p:cNvPr id="16" name="Picture 15" descr="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3754755"/>
            <a:ext cx="2618740" cy="2618740"/>
          </a:xfrm>
          <a:prstGeom prst="rect">
            <a:avLst/>
          </a:prstGeom>
        </p:spPr>
      </p:pic>
      <p:pic>
        <p:nvPicPr>
          <p:cNvPr id="18" name="Picture 17" descr="1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75" y="3754755"/>
            <a:ext cx="2618740" cy="2618740"/>
          </a:xfrm>
          <a:prstGeom prst="rect">
            <a:avLst/>
          </a:prstGeom>
        </p:spPr>
      </p:pic>
      <p:pic>
        <p:nvPicPr>
          <p:cNvPr id="14" name="Picture 13" descr="2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945" y="902970"/>
            <a:ext cx="2618740" cy="261874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80604020202020204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8060402020202020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80604020202020204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80604020202020204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80604020202020204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8060402020202020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80604020202020204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80604020202020204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0</TotalTime>
  <Words>503</Words>
  <Application>Kingsoft Office WPP</Application>
  <PresentationFormat>全屏显示(4:3)</PresentationFormat>
  <Paragraphs>43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PKUSS-v01</vt:lpstr>
      <vt:lpstr>第四章  计算机软件系统</vt:lpstr>
      <vt:lpstr>Office 主题</vt:lpstr>
      <vt:lpstr>GPFS_CSTL</vt:lpstr>
      <vt:lpstr>默认设计模板</vt:lpstr>
      <vt:lpstr>Graphical-based Captcha</vt:lpstr>
      <vt:lpstr>选题背景</vt:lpstr>
      <vt:lpstr>产品现况</vt:lpstr>
      <vt:lpstr>研究现况</vt:lpstr>
      <vt:lpstr>设计思路</vt:lpstr>
      <vt:lpstr>设计思路一</vt:lpstr>
      <vt:lpstr>设计思路二</vt:lpstr>
      <vt:lpstr>设计思路二</vt:lpstr>
      <vt:lpstr>设计思路二</vt:lpstr>
      <vt:lpstr>设计思路二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estling</cp:lastModifiedBy>
  <cp:revision>2077</cp:revision>
  <dcterms:created xsi:type="dcterms:W3CDTF">2017-10-31T07:37:57Z</dcterms:created>
  <dcterms:modified xsi:type="dcterms:W3CDTF">2017-10-31T07:37:57Z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