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6" r:id="rId3"/>
    <p:sldId id="547" r:id="rId4"/>
    <p:sldId id="548" r:id="rId5"/>
    <p:sldId id="549" r:id="rId6"/>
    <p:sldId id="468" r:id="rId7"/>
    <p:sldId id="509" r:id="rId8"/>
    <p:sldId id="543" r:id="rId9"/>
    <p:sldId id="525" r:id="rId10"/>
    <p:sldId id="503" r:id="rId11"/>
    <p:sldId id="512" r:id="rId12"/>
    <p:sldId id="504" r:id="rId13"/>
    <p:sldId id="513" r:id="rId14"/>
    <p:sldId id="514" r:id="rId15"/>
    <p:sldId id="516" r:id="rId16"/>
    <p:sldId id="517" r:id="rId17"/>
    <p:sldId id="518" r:id="rId18"/>
    <p:sldId id="519" r:id="rId19"/>
    <p:sldId id="520" r:id="rId20"/>
    <p:sldId id="515" r:id="rId21"/>
    <p:sldId id="522" r:id="rId22"/>
    <p:sldId id="521" r:id="rId23"/>
    <p:sldId id="524" r:id="rId24"/>
    <p:sldId id="523" r:id="rId25"/>
    <p:sldId id="528" r:id="rId26"/>
    <p:sldId id="529" r:id="rId27"/>
    <p:sldId id="535" r:id="rId28"/>
    <p:sldId id="536" r:id="rId29"/>
    <p:sldId id="537" r:id="rId30"/>
    <p:sldId id="538" r:id="rId31"/>
    <p:sldId id="530" r:id="rId32"/>
    <p:sldId id="531" r:id="rId33"/>
    <p:sldId id="532" r:id="rId34"/>
    <p:sldId id="533" r:id="rId35"/>
    <p:sldId id="534" r:id="rId36"/>
    <p:sldId id="505" r:id="rId37"/>
    <p:sldId id="526" r:id="rId38"/>
    <p:sldId id="527" r:id="rId39"/>
    <p:sldId id="539" r:id="rId40"/>
    <p:sldId id="540" r:id="rId41"/>
    <p:sldId id="541" r:id="rId42"/>
    <p:sldId id="542" r:id="rId43"/>
    <p:sldId id="544" r:id="rId44"/>
    <p:sldId id="545" r:id="rId45"/>
    <p:sldId id="506" r:id="rId46"/>
    <p:sldId id="308" r:id="rId47"/>
    <p:sldId id="511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3300"/>
    <a:srgbClr val="0000FF"/>
    <a:srgbClr val="9900CC"/>
    <a:srgbClr val="CCFFFF"/>
    <a:srgbClr val="E6E6E6"/>
    <a:srgbClr val="FFFF99"/>
    <a:srgbClr val="FFFFCC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689E6-3F52-A904-C469-243536FBA742}" v="6" dt="2020-10-22T06:28:57.312"/>
    <p1510:client id="{1791D5C4-FC14-DA95-6222-E791F15851E0}" v="4" dt="2020-10-21T05:23:25.102"/>
    <p1510:client id="{26CEF5F5-1048-E5D4-5D57-8B233BF9032C}" v="11" dt="2020-10-21T05:20:52.441"/>
    <p1510:client id="{700F1896-43A2-B58A-1ECD-D75972F92DE4}" v="2" dt="2020-10-21T05:51:40.656"/>
    <p1510:client id="{76DF3B85-56A3-6463-FB97-D285DCE4A46B}" v="1" dt="2020-10-22T06:52:06.782"/>
    <p1510:client id="{86FB17F5-F965-0D1B-38C6-62A7FFEFF301}" v="31" dt="2020-10-21T05:54:04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ca6b7441653bbae7ba728d717ad948592a185989efc40ee1add32cf7e7fe976d::" providerId="AD" clId="Web-{1791D5C4-FC14-DA95-6222-E791F15851E0}"/>
    <pc:docChg chg="modSld">
      <pc:chgData name="Người dùng Khách" userId="S::urn:spo:anon#ca6b7441653bbae7ba728d717ad948592a185989efc40ee1add32cf7e7fe976d::" providerId="AD" clId="Web-{1791D5C4-FC14-DA95-6222-E791F15851E0}" dt="2020-10-21T05:23:25.102" v="3" actId="20577"/>
      <pc:docMkLst>
        <pc:docMk/>
      </pc:docMkLst>
      <pc:sldChg chg="modSp">
        <pc:chgData name="Người dùng Khách" userId="S::urn:spo:anon#ca6b7441653bbae7ba728d717ad948592a185989efc40ee1add32cf7e7fe976d::" providerId="AD" clId="Web-{1791D5C4-FC14-DA95-6222-E791F15851E0}" dt="2020-10-21T05:23:25.102" v="3" actId="20577"/>
        <pc:sldMkLst>
          <pc:docMk/>
          <pc:sldMk cId="2438607696" sldId="468"/>
        </pc:sldMkLst>
        <pc:spChg chg="mod">
          <ac:chgData name="Người dùng Khách" userId="S::urn:spo:anon#ca6b7441653bbae7ba728d717ad948592a185989efc40ee1add32cf7e7fe976d::" providerId="AD" clId="Web-{1791D5C4-FC14-DA95-6222-E791F15851E0}" dt="2020-10-21T05:23:25.102" v="3" actId="20577"/>
          <ac:spMkLst>
            <pc:docMk/>
            <pc:sldMk cId="2438607696" sldId="468"/>
            <ac:spMk id="9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700F1896-43A2-B58A-1ECD-D75972F92DE4}"/>
    <pc:docChg chg="modSld">
      <pc:chgData name="Guest User" userId="S::urn:spo:anon#ca6b7441653bbae7ba728d717ad948592a185989efc40ee1add32cf7e7fe976d::" providerId="AD" clId="Web-{700F1896-43A2-B58A-1ECD-D75972F92DE4}" dt="2020-10-21T05:51:40.656" v="1" actId="20577"/>
      <pc:docMkLst>
        <pc:docMk/>
      </pc:docMkLst>
      <pc:sldChg chg="modSp">
        <pc:chgData name="Guest User" userId="S::urn:spo:anon#ca6b7441653bbae7ba728d717ad948592a185989efc40ee1add32cf7e7fe976d::" providerId="AD" clId="Web-{700F1896-43A2-B58A-1ECD-D75972F92DE4}" dt="2020-10-21T05:51:40.656" v="1" actId="20577"/>
        <pc:sldMkLst>
          <pc:docMk/>
          <pc:sldMk cId="827839887" sldId="538"/>
        </pc:sldMkLst>
        <pc:spChg chg="mod">
          <ac:chgData name="Guest User" userId="S::urn:spo:anon#ca6b7441653bbae7ba728d717ad948592a185989efc40ee1add32cf7e7fe976d::" providerId="AD" clId="Web-{700F1896-43A2-B58A-1ECD-D75972F92DE4}" dt="2020-10-21T05:51:40.656" v="1" actId="20577"/>
          <ac:spMkLst>
            <pc:docMk/>
            <pc:sldMk cId="827839887" sldId="538"/>
            <ac:spMk id="8" creationId="{00000000-0000-0000-0000-000000000000}"/>
          </ac:spMkLst>
        </pc:spChg>
      </pc:sldChg>
    </pc:docChg>
  </pc:docChgLst>
  <pc:docChgLst>
    <pc:chgData clId="Web-{26CEF5F5-1048-E5D4-5D57-8B233BF9032C}"/>
    <pc:docChg chg="modSld">
      <pc:chgData name="" userId="" providerId="" clId="Web-{26CEF5F5-1048-E5D4-5D57-8B233BF9032C}" dt="2020-10-21T05:19:46.457" v="1" actId="20577"/>
      <pc:docMkLst>
        <pc:docMk/>
      </pc:docMkLst>
      <pc:sldChg chg="modSp">
        <pc:chgData name="" userId="" providerId="" clId="Web-{26CEF5F5-1048-E5D4-5D57-8B233BF9032C}" dt="2020-10-21T05:19:46.457" v="0" actId="20577"/>
        <pc:sldMkLst>
          <pc:docMk/>
          <pc:sldMk cId="2438607696" sldId="468"/>
        </pc:sldMkLst>
        <pc:spChg chg="mod">
          <ac:chgData name="" userId="" providerId="" clId="Web-{26CEF5F5-1048-E5D4-5D57-8B233BF9032C}" dt="2020-10-21T05:19:46.457" v="0" actId="20577"/>
          <ac:spMkLst>
            <pc:docMk/>
            <pc:sldMk cId="2438607696" sldId="468"/>
            <ac:spMk id="9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86FB17F5-F965-0D1B-38C6-62A7FFEFF301}"/>
    <pc:docChg chg="modSld">
      <pc:chgData name="Người dùng Khách" userId="S::urn:spo:anon#ca6b7441653bbae7ba728d717ad948592a185989efc40ee1add32cf7e7fe976d::" providerId="AD" clId="Web-{86FB17F5-F965-0D1B-38C6-62A7FFEFF301}" dt="2020-10-21T05:54:04.286" v="29" actId="1076"/>
      <pc:docMkLst>
        <pc:docMk/>
      </pc:docMkLst>
      <pc:sldChg chg="delSp modSp delAnim">
        <pc:chgData name="Người dùng Khách" userId="S::urn:spo:anon#ca6b7441653bbae7ba728d717ad948592a185989efc40ee1add32cf7e7fe976d::" providerId="AD" clId="Web-{86FB17F5-F965-0D1B-38C6-62A7FFEFF301}" dt="2020-10-21T05:23:58.488" v="21" actId="1076"/>
        <pc:sldMkLst>
          <pc:docMk/>
          <pc:sldMk cId="1222575474" sldId="503"/>
        </pc:sldMkLst>
        <pc:spChg chg="del mod">
          <ac:chgData name="Người dùng Khách" userId="S::urn:spo:anon#ca6b7441653bbae7ba728d717ad948592a185989efc40ee1add32cf7e7fe976d::" providerId="AD" clId="Web-{86FB17F5-F965-0D1B-38C6-62A7FFEFF301}" dt="2020-10-21T05:21:20.145" v="19"/>
          <ac:spMkLst>
            <pc:docMk/>
            <pc:sldMk cId="1222575474" sldId="503"/>
            <ac:spMk id="5" creationId="{00000000-0000-0000-0000-000000000000}"/>
          </ac:spMkLst>
        </pc:spChg>
        <pc:spChg chg="del mod">
          <ac:chgData name="Người dùng Khách" userId="S::urn:spo:anon#ca6b7441653bbae7ba728d717ad948592a185989efc40ee1add32cf7e7fe976d::" providerId="AD" clId="Web-{86FB17F5-F965-0D1B-38C6-62A7FFEFF301}" dt="2020-10-21T05:21:19.895" v="17"/>
          <ac:spMkLst>
            <pc:docMk/>
            <pc:sldMk cId="1222575474" sldId="503"/>
            <ac:spMk id="61" creationId="{00000000-0000-0000-0000-000000000000}"/>
          </ac:spMkLst>
        </pc:spChg>
        <pc:spChg chg="del">
          <ac:chgData name="Người dùng Khách" userId="S::urn:spo:anon#ca6b7441653bbae7ba728d717ad948592a185989efc40ee1add32cf7e7fe976d::" providerId="AD" clId="Web-{86FB17F5-F965-0D1B-38C6-62A7FFEFF301}" dt="2020-10-21T05:21:20.114" v="18"/>
          <ac:spMkLst>
            <pc:docMk/>
            <pc:sldMk cId="1222575474" sldId="503"/>
            <ac:spMk id="116" creationId="{00000000-0000-0000-0000-000000000000}"/>
          </ac:spMkLst>
        </pc:spChg>
        <pc:grpChg chg="mod">
          <ac:chgData name="Người dùng Khách" userId="S::urn:spo:anon#ca6b7441653bbae7ba728d717ad948592a185989efc40ee1add32cf7e7fe976d::" providerId="AD" clId="Web-{86FB17F5-F965-0D1B-38C6-62A7FFEFF301}" dt="2020-10-21T05:23:58.488" v="21" actId="1076"/>
          <ac:grpSpMkLst>
            <pc:docMk/>
            <pc:sldMk cId="1222575474" sldId="503"/>
            <ac:grpSpMk id="34" creationId="{00000000-0000-0000-0000-000000000000}"/>
          </ac:grpSpMkLst>
        </pc:grpChg>
      </pc:sldChg>
      <pc:sldChg chg="modSp">
        <pc:chgData name="Người dùng Khách" userId="S::urn:spo:anon#ca6b7441653bbae7ba728d717ad948592a185989efc40ee1add32cf7e7fe976d::" providerId="AD" clId="Web-{86FB17F5-F965-0D1B-38C6-62A7FFEFF301}" dt="2020-10-21T05:54:04.286" v="29" actId="1076"/>
        <pc:sldMkLst>
          <pc:docMk/>
          <pc:sldMk cId="262555263" sldId="520"/>
        </pc:sldMkLst>
        <pc:spChg chg="mod">
          <ac:chgData name="Người dùng Khách" userId="S::urn:spo:anon#ca6b7441653bbae7ba728d717ad948592a185989efc40ee1add32cf7e7fe976d::" providerId="AD" clId="Web-{86FB17F5-F965-0D1B-38C6-62A7FFEFF301}" dt="2020-10-21T05:53:42.597" v="26" actId="1076"/>
          <ac:spMkLst>
            <pc:docMk/>
            <pc:sldMk cId="262555263" sldId="520"/>
            <ac:spMk id="8" creationId="{00000000-0000-0000-0000-000000000000}"/>
          </ac:spMkLst>
        </pc:spChg>
        <pc:spChg chg="mod">
          <ac:chgData name="Người dùng Khách" userId="S::urn:spo:anon#ca6b7441653bbae7ba728d717ad948592a185989efc40ee1add32cf7e7fe976d::" providerId="AD" clId="Web-{86FB17F5-F965-0D1B-38C6-62A7FFEFF301}" dt="2020-10-21T05:54:04.286" v="29" actId="1076"/>
          <ac:spMkLst>
            <pc:docMk/>
            <pc:sldMk cId="262555263" sldId="520"/>
            <ac:spMk id="9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26CEF5F5-1048-E5D4-5D57-8B233BF9032C}"/>
    <pc:docChg chg="modSld">
      <pc:chgData name="Người dùng Khách" userId="S::urn:spo:anon#ca6b7441653bbae7ba728d717ad948592a185989efc40ee1add32cf7e7fe976d::" providerId="AD" clId="Web-{26CEF5F5-1048-E5D4-5D57-8B233BF9032C}" dt="2020-10-21T05:20:52.441" v="7" actId="20577"/>
      <pc:docMkLst>
        <pc:docMk/>
      </pc:docMkLst>
      <pc:sldChg chg="modSp">
        <pc:chgData name="Người dùng Khách" userId="S::urn:spo:anon#ca6b7441653bbae7ba728d717ad948592a185989efc40ee1add32cf7e7fe976d::" providerId="AD" clId="Web-{26CEF5F5-1048-E5D4-5D57-8B233BF9032C}" dt="2020-10-21T05:20:52.441" v="6" actId="20577"/>
        <pc:sldMkLst>
          <pc:docMk/>
          <pc:sldMk cId="2438607696" sldId="468"/>
        </pc:sldMkLst>
        <pc:spChg chg="mod">
          <ac:chgData name="Người dùng Khách" userId="S::urn:spo:anon#ca6b7441653bbae7ba728d717ad948592a185989efc40ee1add32cf7e7fe976d::" providerId="AD" clId="Web-{26CEF5F5-1048-E5D4-5D57-8B233BF9032C}" dt="2020-10-21T05:20:52.441" v="6" actId="20577"/>
          <ac:spMkLst>
            <pc:docMk/>
            <pc:sldMk cId="2438607696" sldId="468"/>
            <ac:spMk id="9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123689E6-3F52-A904-C469-243536FBA742}"/>
    <pc:docChg chg="modSld">
      <pc:chgData name="Người dùng Khách" userId="S::urn:spo:anon#ca6b7441653bbae7ba728d717ad948592a185989efc40ee1add32cf7e7fe976d::" providerId="AD" clId="Web-{123689E6-3F52-A904-C469-243536FBA742}" dt="2020-10-22T06:28:57.312" v="5" actId="20577"/>
      <pc:docMkLst>
        <pc:docMk/>
      </pc:docMkLst>
      <pc:sldChg chg="modSp">
        <pc:chgData name="Người dùng Khách" userId="S::urn:spo:anon#ca6b7441653bbae7ba728d717ad948592a185989efc40ee1add32cf7e7fe976d::" providerId="AD" clId="Web-{123689E6-3F52-A904-C469-243536FBA742}" dt="2020-10-22T06:28:57.312" v="4" actId="20577"/>
        <pc:sldMkLst>
          <pc:docMk/>
          <pc:sldMk cId="2438607696" sldId="468"/>
        </pc:sldMkLst>
        <pc:spChg chg="mod">
          <ac:chgData name="Người dùng Khách" userId="S::urn:spo:anon#ca6b7441653bbae7ba728d717ad948592a185989efc40ee1add32cf7e7fe976d::" providerId="AD" clId="Web-{123689E6-3F52-A904-C469-243536FBA742}" dt="2020-10-22T06:28:57.312" v="4" actId="20577"/>
          <ac:spMkLst>
            <pc:docMk/>
            <pc:sldMk cId="2438607696" sldId="468"/>
            <ac:spMk id="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/>
            <a:t>Ask for all inputs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/>
            <a:t>Compute Weight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/>
            <a:t>qty?</a:t>
          </a:r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/>
            <a:t>density?</a:t>
          </a:r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/>
            <a:t>thickness?</a:t>
          </a:r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/>
            <a:t>d1?</a:t>
          </a:r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/>
            <a:t>d2?</a:t>
          </a:r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/>
            <a:t>Compute weight x </a:t>
          </a:r>
          <a:r>
            <a:rPr lang="en-US">
              <a:solidFill>
                <a:srgbClr val="FF0000"/>
              </a:solidFill>
            </a:rPr>
            <a:t>qty</a:t>
          </a: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/>
            <a:t>Compute hole area (use </a:t>
          </a:r>
          <a:r>
            <a:rPr lang="en-US">
              <a:solidFill>
                <a:srgbClr val="FF0000"/>
              </a:solidFill>
            </a:rPr>
            <a:t>d1</a:t>
          </a:r>
          <a:r>
            <a:rPr lang="en-US"/>
            <a:t>)</a:t>
          </a:r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/>
            <a:t>Compute big circle area (use </a:t>
          </a:r>
          <a:r>
            <a:rPr lang="en-US">
              <a:solidFill>
                <a:srgbClr val="FF0000"/>
              </a:solidFill>
            </a:rPr>
            <a:t>d2</a:t>
          </a:r>
          <a:r>
            <a:rPr lang="en-US"/>
            <a:t>)</a:t>
          </a:r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/>
            <a:t>Compute rim area</a:t>
          </a:r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/>
            <a:t>Compute volume (use </a:t>
          </a:r>
          <a:r>
            <a:rPr lang="en-US">
              <a:solidFill>
                <a:srgbClr val="FF0000"/>
              </a:solidFill>
            </a:rPr>
            <a:t>thickness</a:t>
          </a:r>
          <a:r>
            <a:rPr lang="en-US"/>
            <a:t>)</a:t>
          </a:r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/>
            <a:t>Compute weight (use </a:t>
          </a:r>
          <a:r>
            <a:rPr lang="en-US">
              <a:solidFill>
                <a:srgbClr val="FF0000"/>
              </a:solidFill>
            </a:rPr>
            <a:t>density</a:t>
          </a:r>
          <a:r>
            <a:rPr lang="en-US"/>
            <a:t>)</a:t>
          </a:r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</dgm:pt>
    <dgm:pt modelId="{3916042D-A7C1-4EED-AF79-63D3EB758BE1}" type="pres">
      <dgm:prSet presAssocID="{29E154A7-9057-4800-ACFA-D97CF77263A0}" presName="rootConnector" presStyleLbl="node3" presStyleIdx="0" presStyleCnt="10"/>
      <dgm:spPr/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</dgm:pt>
    <dgm:pt modelId="{72F2588B-AA82-47AC-B14D-8455992FC58C}" type="pres">
      <dgm:prSet presAssocID="{96BA6F75-0C59-4180-B36E-D871ECD759BB}" presName="rootConnector" presStyleLbl="node3" presStyleIdx="1" presStyleCnt="10"/>
      <dgm:spPr/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</dgm:pt>
    <dgm:pt modelId="{C65292F6-E726-4222-B3F5-84BC6AF8578C}" type="pres">
      <dgm:prSet presAssocID="{36EA3F22-8728-49B4-9A7F-7882FAC530FF}" presName="rootConnector" presStyleLbl="node3" presStyleIdx="2" presStyleCnt="10"/>
      <dgm:spPr/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</dgm:pt>
    <dgm:pt modelId="{ABBEE331-8FF7-4395-8742-496937E91745}" type="pres">
      <dgm:prSet presAssocID="{20F6D4A3-4469-462C-9D2B-4AA9312C68A2}" presName="rootConnector" presStyleLbl="node3" presStyleIdx="3" presStyleCnt="10"/>
      <dgm:spPr/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</dgm:pt>
    <dgm:pt modelId="{5EC0EA79-4263-4482-B4FA-E29509762B12}" type="pres">
      <dgm:prSet presAssocID="{9145755C-BA03-41C1-BF1A-1562C9CCA94C}" presName="rootConnector" presStyleLbl="node3" presStyleIdx="4" presStyleCnt="10"/>
      <dgm:spPr/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</dgm:pt>
    <dgm:pt modelId="{20438057-1004-4A19-B044-A377DB9B2881}" type="pres">
      <dgm:prSet presAssocID="{E67010FA-330D-4AC1-911C-29FA8409DE40}" presName="rootConnector" presStyleLbl="node3" presStyleIdx="5" presStyleCnt="10"/>
      <dgm:spPr/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</dgm:pt>
    <dgm:pt modelId="{0DC733EC-2B82-4D3F-9F9C-A23C3A0814B9}" type="pres">
      <dgm:prSet presAssocID="{C0E0D782-1374-4294-B3BF-4A78D38CB038}" presName="rootConnector" presStyleLbl="node3" presStyleIdx="6" presStyleCnt="10"/>
      <dgm:spPr/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</dgm:pt>
    <dgm:pt modelId="{2EAD5B3E-CEFA-4804-9E61-0D5CAB840BA9}" type="pres">
      <dgm:prSet presAssocID="{19389E5E-1435-4B37-B6A3-A4AE69E82731}" presName="rootConnector" presStyleLbl="node3" presStyleIdx="7" presStyleCnt="10"/>
      <dgm:spPr/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</dgm:pt>
    <dgm:pt modelId="{29A769F6-BDC6-4D24-A1C9-937E77C9A98D}" type="pres">
      <dgm:prSet presAssocID="{519AB930-35E1-4A29-A902-6A3532B20248}" presName="rootConnector" presStyleLbl="node3" presStyleIdx="8" presStyleCnt="10"/>
      <dgm:spPr/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</dgm:pt>
    <dgm:pt modelId="{F4B7176D-6AAE-499E-9792-BFDD3BD5B637}" type="pres">
      <dgm:prSet presAssocID="{80BF10B1-EF85-452C-81C7-2F89489E7FAE}" presName="rootConnector" presStyleLbl="node3" presStyleIdx="9" presStyleCnt="10"/>
      <dgm:spPr/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/>
            <a:t>Input : qty, density, thickness, d1, d2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/>
            <a:t>Compute Weight of a single washer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/>
            <a:t>Compute total Weight</a:t>
          </a:r>
          <a:endParaRPr lang="en-US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/>
            <a:t>Compute circle area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0" presStyleCnt="1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/>
            <a:t>Draw 3 Figures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/>
            <a:t>Draw Rocket Ship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/>
            <a:t>Draw Male Stick Figure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/>
            <a:t>Draw Circle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/>
            <a:t>Draw Female Stick Figure</a:t>
          </a:r>
          <a:endParaRPr lang="en-US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/>
            <a:t>Draw Circle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/>
            <a:t>Draw Triangle</a:t>
          </a:r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/>
            <a:t>Draw Rectangle</a:t>
          </a:r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/>
            <a:t>Draw Inverted V</a:t>
          </a:r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/>
            <a:t>Draw Rectangle</a:t>
          </a:r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/>
            <a:t>Draw Inverted V</a:t>
          </a:r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/>
            <a:t>Draw Triangle</a:t>
          </a:r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/>
            <a:t>Draw Inverted V</a:t>
          </a:r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3"/>
      <dgm:spPr/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</dgm:pt>
    <dgm:pt modelId="{F0D3ACCF-8440-45F4-AA36-9165B64F3B77}" type="pres">
      <dgm:prSet presAssocID="{CBB8BAFF-EF79-477C-BA7F-EEB88F01DDD2}" presName="rootConnector" presStyleLbl="node3" presStyleIdx="0" presStyleCnt="9"/>
      <dgm:spPr/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</dgm:pt>
    <dgm:pt modelId="{4F894A30-1889-4408-9162-B22AA29B107F}" type="pres">
      <dgm:prSet presAssocID="{A9686E81-75EC-47A4-9CFE-1E7874AB3096}" presName="rootConnector" presStyleLbl="node3" presStyleIdx="1" presStyleCnt="9"/>
      <dgm:spPr/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</dgm:pt>
    <dgm:pt modelId="{4C2FF6F4-7252-4C44-B3D8-74CE3F04DC2E}" type="pres">
      <dgm:prSet presAssocID="{0C8EB31E-070F-4D80-881E-D7F27492A773}" presName="rootConnector" presStyleLbl="node3" presStyleIdx="2" presStyleCnt="9"/>
      <dgm:spPr/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3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3" presStyleCnt="9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</dgm:pt>
    <dgm:pt modelId="{60F3C63D-3EAD-4256-B9F7-A05A32F6CB40}" type="pres">
      <dgm:prSet presAssocID="{3348BE81-235D-4101-A615-C7E73F9D7AC6}" presName="rootConnector" presStyleLbl="node3" presStyleIdx="4" presStyleCnt="9"/>
      <dgm:spPr/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</dgm:pt>
    <dgm:pt modelId="{E8C728FD-73E8-4975-B433-C71EB0E70BCF}" type="pres">
      <dgm:prSet presAssocID="{48C667EF-B0F9-4132-AC9C-EF28F09048E7}" presName="rootConnector" presStyleLbl="node3" presStyleIdx="5" presStyleCnt="9"/>
      <dgm:spPr/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3"/>
      <dgm:spPr/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3" presStyleIdx="6" presStyleCnt="9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</dgm:pt>
    <dgm:pt modelId="{86B47626-737E-4CFA-937B-0811A832C540}" type="pres">
      <dgm:prSet presAssocID="{96716523-DBC3-464D-B656-3D1EE227F3A8}" presName="rootConnector" presStyleLbl="node3" presStyleIdx="7" presStyleCnt="9"/>
      <dgm:spPr/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</dgm:pt>
    <dgm:pt modelId="{4FB00103-694E-47F9-AC7B-3CD2A641D1E8}" type="pres">
      <dgm:prSet presAssocID="{36750836-22B4-4EDC-A527-8AC476651D6A}" presName="rootConnector" presStyleLbl="node3" presStyleIdx="8" presStyleCnt="9"/>
      <dgm:spPr/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400634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1813898" y="104936"/>
              </a:lnTo>
              <a:lnTo>
                <a:pt x="1813898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400634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604632" y="104936"/>
              </a:lnTo>
              <a:lnTo>
                <a:pt x="604632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E081-2EB4-4470-A212-4E366BFE9788}">
      <dsp:nvSpPr>
        <dsp:cNvPr id="0" name=""/>
        <dsp:cNvSpPr/>
      </dsp:nvSpPr>
      <dsp:spPr>
        <a:xfrm>
          <a:off x="2396244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06A99-BE9C-488C-9739-6C7200CFCD42}">
      <dsp:nvSpPr>
        <dsp:cNvPr id="0" name=""/>
        <dsp:cNvSpPr/>
      </dsp:nvSpPr>
      <dsp:spPr>
        <a:xfrm>
          <a:off x="2396244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1BC3-C6F8-461E-A467-0572B8E9282E}">
      <dsp:nvSpPr>
        <dsp:cNvPr id="0" name=""/>
        <dsp:cNvSpPr/>
      </dsp:nvSpPr>
      <dsp:spPr>
        <a:xfrm>
          <a:off x="2396244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6CB7-E671-45AF-93D2-29E696492A5E}">
      <dsp:nvSpPr>
        <dsp:cNvPr id="0" name=""/>
        <dsp:cNvSpPr/>
      </dsp:nvSpPr>
      <dsp:spPr>
        <a:xfrm>
          <a:off x="2396244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14AB-EE54-4785-96EC-F90CA03D6BF9}">
      <dsp:nvSpPr>
        <dsp:cNvPr id="0" name=""/>
        <dsp:cNvSpPr/>
      </dsp:nvSpPr>
      <dsp:spPr>
        <a:xfrm>
          <a:off x="2396244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96001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604632" y="0"/>
              </a:moveTo>
              <a:lnTo>
                <a:pt x="604632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A6187-E0DE-493B-B179-9949BC0E72C8}">
      <dsp:nvSpPr>
        <dsp:cNvPr id="0" name=""/>
        <dsp:cNvSpPr/>
      </dsp:nvSpPr>
      <dsp:spPr>
        <a:xfrm>
          <a:off x="1186978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04813-A54C-41B6-9525-68E5C5A1C90C}">
      <dsp:nvSpPr>
        <dsp:cNvPr id="0" name=""/>
        <dsp:cNvSpPr/>
      </dsp:nvSpPr>
      <dsp:spPr>
        <a:xfrm>
          <a:off x="1186978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38A8-CA08-41E9-B550-B027C37CCE61}">
      <dsp:nvSpPr>
        <dsp:cNvPr id="0" name=""/>
        <dsp:cNvSpPr/>
      </dsp:nvSpPr>
      <dsp:spPr>
        <a:xfrm>
          <a:off x="1186978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06C2-86DC-45E8-90A6-7A60CBBA6C8E}">
      <dsp:nvSpPr>
        <dsp:cNvPr id="0" name=""/>
        <dsp:cNvSpPr/>
      </dsp:nvSpPr>
      <dsp:spPr>
        <a:xfrm>
          <a:off x="1186978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2EA-ECDC-4447-AD3D-7A1E67E31D5D}">
      <dsp:nvSpPr>
        <dsp:cNvPr id="0" name=""/>
        <dsp:cNvSpPr/>
      </dsp:nvSpPr>
      <dsp:spPr>
        <a:xfrm>
          <a:off x="1186978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586735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1813898" y="0"/>
              </a:moveTo>
              <a:lnTo>
                <a:pt x="1813898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0937" y="2379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Total Weight</a:t>
          </a:r>
        </a:p>
      </dsp:txBody>
      <dsp:txXfrm>
        <a:off x="2900937" y="2379"/>
        <a:ext cx="999392" cy="499696"/>
      </dsp:txXfrm>
    </dsp:sp>
    <dsp:sp modelId="{72B91CF1-7161-4B21-8EF7-A55AFE7AB578}">
      <dsp:nvSpPr>
        <dsp:cNvPr id="0" name=""/>
        <dsp:cNvSpPr/>
      </dsp:nvSpPr>
      <dsp:spPr>
        <a:xfrm>
          <a:off x="1087039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Ask for all inputs</a:t>
          </a:r>
        </a:p>
      </dsp:txBody>
      <dsp:txXfrm>
        <a:off x="1087039" y="711948"/>
        <a:ext cx="999392" cy="499696"/>
      </dsp:txXfrm>
    </dsp:sp>
    <dsp:sp modelId="{4DB07FE5-D9E9-4F4D-BFB9-EFFB997403B0}">
      <dsp:nvSpPr>
        <dsp:cNvPr id="0" name=""/>
        <dsp:cNvSpPr/>
      </dsp:nvSpPr>
      <dsp:spPr>
        <a:xfrm>
          <a:off x="1336887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qty?</a:t>
          </a:r>
        </a:p>
      </dsp:txBody>
      <dsp:txXfrm>
        <a:off x="1336887" y="1421517"/>
        <a:ext cx="999392" cy="499696"/>
      </dsp:txXfrm>
    </dsp:sp>
    <dsp:sp modelId="{91D15D18-51E9-4A83-9523-E81D4BDEA0B6}">
      <dsp:nvSpPr>
        <dsp:cNvPr id="0" name=""/>
        <dsp:cNvSpPr/>
      </dsp:nvSpPr>
      <dsp:spPr>
        <a:xfrm>
          <a:off x="1336887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density?</a:t>
          </a:r>
        </a:p>
      </dsp:txBody>
      <dsp:txXfrm>
        <a:off x="1336887" y="2131086"/>
        <a:ext cx="999392" cy="499696"/>
      </dsp:txXfrm>
    </dsp:sp>
    <dsp:sp modelId="{7A6E8CE1-D02B-4614-A14C-9D13AB507A07}">
      <dsp:nvSpPr>
        <dsp:cNvPr id="0" name=""/>
        <dsp:cNvSpPr/>
      </dsp:nvSpPr>
      <dsp:spPr>
        <a:xfrm>
          <a:off x="1336887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thickness?</a:t>
          </a:r>
        </a:p>
      </dsp:txBody>
      <dsp:txXfrm>
        <a:off x="1336887" y="2840655"/>
        <a:ext cx="999392" cy="499696"/>
      </dsp:txXfrm>
    </dsp:sp>
    <dsp:sp modelId="{B5D5662B-9CAE-45EF-B808-405CF51CEB70}">
      <dsp:nvSpPr>
        <dsp:cNvPr id="0" name=""/>
        <dsp:cNvSpPr/>
      </dsp:nvSpPr>
      <dsp:spPr>
        <a:xfrm>
          <a:off x="1336887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d1?</a:t>
          </a:r>
        </a:p>
      </dsp:txBody>
      <dsp:txXfrm>
        <a:off x="1336887" y="3550224"/>
        <a:ext cx="999392" cy="499696"/>
      </dsp:txXfrm>
    </dsp:sp>
    <dsp:sp modelId="{1B1271A3-DA09-42EE-8FA8-A53AB3819A0A}">
      <dsp:nvSpPr>
        <dsp:cNvPr id="0" name=""/>
        <dsp:cNvSpPr/>
      </dsp:nvSpPr>
      <dsp:spPr>
        <a:xfrm>
          <a:off x="1336887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d2?</a:t>
          </a:r>
        </a:p>
      </dsp:txBody>
      <dsp:txXfrm>
        <a:off x="1336887" y="4259793"/>
        <a:ext cx="999392" cy="499696"/>
      </dsp:txXfrm>
    </dsp:sp>
    <dsp:sp modelId="{667CB6C0-6565-4AD5-813A-D534ABD39159}">
      <dsp:nvSpPr>
        <dsp:cNvPr id="0" name=""/>
        <dsp:cNvSpPr/>
      </dsp:nvSpPr>
      <dsp:spPr>
        <a:xfrm>
          <a:off x="2296304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Weight</a:t>
          </a:r>
        </a:p>
      </dsp:txBody>
      <dsp:txXfrm>
        <a:off x="2296304" y="711948"/>
        <a:ext cx="999392" cy="499696"/>
      </dsp:txXfrm>
    </dsp:sp>
    <dsp:sp modelId="{B33D72CE-EE4A-4E33-BB9B-A3FCEBFB1A1A}">
      <dsp:nvSpPr>
        <dsp:cNvPr id="0" name=""/>
        <dsp:cNvSpPr/>
      </dsp:nvSpPr>
      <dsp:spPr>
        <a:xfrm>
          <a:off x="2546153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hole area (use </a:t>
          </a:r>
          <a:r>
            <a:rPr lang="en-US" sz="1200" kern="1200">
              <a:solidFill>
                <a:srgbClr val="FF0000"/>
              </a:solidFill>
            </a:rPr>
            <a:t>d1</a:t>
          </a:r>
          <a:r>
            <a:rPr lang="en-US" sz="1200" kern="1200"/>
            <a:t>)</a:t>
          </a:r>
        </a:p>
      </dsp:txBody>
      <dsp:txXfrm>
        <a:off x="2546153" y="1421517"/>
        <a:ext cx="999392" cy="499696"/>
      </dsp:txXfrm>
    </dsp:sp>
    <dsp:sp modelId="{18CF5DAB-DFD6-4F28-AC86-0953E7AB68C4}">
      <dsp:nvSpPr>
        <dsp:cNvPr id="0" name=""/>
        <dsp:cNvSpPr/>
      </dsp:nvSpPr>
      <dsp:spPr>
        <a:xfrm>
          <a:off x="2546153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big circle area (use </a:t>
          </a:r>
          <a:r>
            <a:rPr lang="en-US" sz="1200" kern="1200">
              <a:solidFill>
                <a:srgbClr val="FF0000"/>
              </a:solidFill>
            </a:rPr>
            <a:t>d2</a:t>
          </a:r>
          <a:r>
            <a:rPr lang="en-US" sz="1200" kern="1200"/>
            <a:t>)</a:t>
          </a:r>
        </a:p>
      </dsp:txBody>
      <dsp:txXfrm>
        <a:off x="2546153" y="2131086"/>
        <a:ext cx="999392" cy="499696"/>
      </dsp:txXfrm>
    </dsp:sp>
    <dsp:sp modelId="{19D1A392-F393-4A23-B17D-1D1E8D0BE4C1}">
      <dsp:nvSpPr>
        <dsp:cNvPr id="0" name=""/>
        <dsp:cNvSpPr/>
      </dsp:nvSpPr>
      <dsp:spPr>
        <a:xfrm>
          <a:off x="2546153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rim area</a:t>
          </a:r>
        </a:p>
      </dsp:txBody>
      <dsp:txXfrm>
        <a:off x="2546153" y="2840655"/>
        <a:ext cx="999392" cy="499696"/>
      </dsp:txXfrm>
    </dsp:sp>
    <dsp:sp modelId="{78FE526B-0CB6-43BD-B0FC-9C152718FA53}">
      <dsp:nvSpPr>
        <dsp:cNvPr id="0" name=""/>
        <dsp:cNvSpPr/>
      </dsp:nvSpPr>
      <dsp:spPr>
        <a:xfrm>
          <a:off x="2546153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volume (use </a:t>
          </a:r>
          <a:r>
            <a:rPr lang="en-US" sz="1200" kern="1200">
              <a:solidFill>
                <a:srgbClr val="FF0000"/>
              </a:solidFill>
            </a:rPr>
            <a:t>thickness</a:t>
          </a:r>
          <a:r>
            <a:rPr lang="en-US" sz="1200" kern="1200"/>
            <a:t>)</a:t>
          </a:r>
        </a:p>
      </dsp:txBody>
      <dsp:txXfrm>
        <a:off x="2546153" y="3550224"/>
        <a:ext cx="999392" cy="499696"/>
      </dsp:txXfrm>
    </dsp:sp>
    <dsp:sp modelId="{271A19FD-ED49-485D-A275-CD8EAC61CE8F}">
      <dsp:nvSpPr>
        <dsp:cNvPr id="0" name=""/>
        <dsp:cNvSpPr/>
      </dsp:nvSpPr>
      <dsp:spPr>
        <a:xfrm>
          <a:off x="2546153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weight (use </a:t>
          </a:r>
          <a:r>
            <a:rPr lang="en-US" sz="1200" kern="1200">
              <a:solidFill>
                <a:srgbClr val="FF0000"/>
              </a:solidFill>
            </a:rPr>
            <a:t>density</a:t>
          </a:r>
          <a:r>
            <a:rPr lang="en-US" sz="1200" kern="1200"/>
            <a:t>)</a:t>
          </a:r>
        </a:p>
      </dsp:txBody>
      <dsp:txXfrm>
        <a:off x="2546153" y="4259793"/>
        <a:ext cx="999392" cy="499696"/>
      </dsp:txXfrm>
    </dsp:sp>
    <dsp:sp modelId="{D9E07E61-3F72-4B59-9172-EB9CEF90BD8C}">
      <dsp:nvSpPr>
        <dsp:cNvPr id="0" name=""/>
        <dsp:cNvSpPr/>
      </dsp:nvSpPr>
      <dsp:spPr>
        <a:xfrm>
          <a:off x="3505570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weight x </a:t>
          </a:r>
          <a:r>
            <a:rPr lang="en-US" sz="1200" kern="1200">
              <a:solidFill>
                <a:srgbClr val="FF0000"/>
              </a:solidFill>
            </a:rPr>
            <a:t>qty</a:t>
          </a:r>
        </a:p>
      </dsp:txBody>
      <dsp:txXfrm>
        <a:off x="3505570" y="711948"/>
        <a:ext cx="999392" cy="499696"/>
      </dsp:txXfrm>
    </dsp:sp>
    <dsp:sp modelId="{C4110DA1-8F2D-4D47-8B4E-6A26CEFCE751}">
      <dsp:nvSpPr>
        <dsp:cNvPr id="0" name=""/>
        <dsp:cNvSpPr/>
      </dsp:nvSpPr>
      <dsp:spPr>
        <a:xfrm>
          <a:off x="4714835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Output total weight</a:t>
          </a:r>
        </a:p>
      </dsp:txBody>
      <dsp:txXfrm>
        <a:off x="4714835" y="711948"/>
        <a:ext cx="999392" cy="49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709067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2904964" y="168055"/>
              </a:lnTo>
              <a:lnTo>
                <a:pt x="2904964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09067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968321" y="168055"/>
              </a:lnTo>
              <a:lnTo>
                <a:pt x="968321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2695025" y="2252856"/>
          <a:ext cx="91440" cy="336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1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40745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968321" y="0"/>
              </a:moveTo>
              <a:lnTo>
                <a:pt x="968321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804102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2904964" y="0"/>
              </a:moveTo>
              <a:lnTo>
                <a:pt x="2904964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8801" y="316213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Compute Total Weight</a:t>
          </a:r>
        </a:p>
      </dsp:txBody>
      <dsp:txXfrm>
        <a:off x="2908801" y="316213"/>
        <a:ext cx="1600531" cy="800265"/>
      </dsp:txXfrm>
    </dsp:sp>
    <dsp:sp modelId="{72B91CF1-7161-4B21-8EF7-A55AFE7AB578}">
      <dsp:nvSpPr>
        <dsp:cNvPr id="0" name=""/>
        <dsp:cNvSpPr/>
      </dsp:nvSpPr>
      <dsp:spPr>
        <a:xfrm>
          <a:off x="3837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Input : qty, density, thickness, d1, d2</a:t>
          </a:r>
        </a:p>
      </dsp:txBody>
      <dsp:txXfrm>
        <a:off x="3837" y="1452590"/>
        <a:ext cx="1600531" cy="800265"/>
      </dsp:txXfrm>
    </dsp:sp>
    <dsp:sp modelId="{667CB6C0-6565-4AD5-813A-D534ABD39159}">
      <dsp:nvSpPr>
        <dsp:cNvPr id="0" name=""/>
        <dsp:cNvSpPr/>
      </dsp:nvSpPr>
      <dsp:spPr>
        <a:xfrm>
          <a:off x="1940479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Compute Weight of a single washer</a:t>
          </a:r>
        </a:p>
      </dsp:txBody>
      <dsp:txXfrm>
        <a:off x="1940479" y="1452590"/>
        <a:ext cx="1600531" cy="800265"/>
      </dsp:txXfrm>
    </dsp:sp>
    <dsp:sp modelId="{B217E01A-AEA5-4335-9F18-1A7C6761C7D6}">
      <dsp:nvSpPr>
        <dsp:cNvPr id="0" name=""/>
        <dsp:cNvSpPr/>
      </dsp:nvSpPr>
      <dsp:spPr>
        <a:xfrm>
          <a:off x="1940479" y="2588967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Compute circle area</a:t>
          </a:r>
        </a:p>
      </dsp:txBody>
      <dsp:txXfrm>
        <a:off x="1940479" y="2588967"/>
        <a:ext cx="1600531" cy="800265"/>
      </dsp:txXfrm>
    </dsp:sp>
    <dsp:sp modelId="{D9E07E61-3F72-4B59-9172-EB9CEF90BD8C}">
      <dsp:nvSpPr>
        <dsp:cNvPr id="0" name=""/>
        <dsp:cNvSpPr/>
      </dsp:nvSpPr>
      <dsp:spPr>
        <a:xfrm>
          <a:off x="3877122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Compute total Weight</a:t>
          </a:r>
          <a:endParaRPr lang="en-US" sz="1600" kern="1200">
            <a:solidFill>
              <a:srgbClr val="FF0000"/>
            </a:solidFill>
          </a:endParaRPr>
        </a:p>
      </dsp:txBody>
      <dsp:txXfrm>
        <a:off x="3877122" y="1452590"/>
        <a:ext cx="1600531" cy="800265"/>
      </dsp:txXfrm>
    </dsp:sp>
    <dsp:sp modelId="{C4110DA1-8F2D-4D47-8B4E-6A26CEFCE751}">
      <dsp:nvSpPr>
        <dsp:cNvPr id="0" name=""/>
        <dsp:cNvSpPr/>
      </dsp:nvSpPr>
      <dsp:spPr>
        <a:xfrm>
          <a:off x="5813765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 total weight</a:t>
          </a:r>
        </a:p>
      </dsp:txBody>
      <dsp:txXfrm>
        <a:off x="5813765" y="1452590"/>
        <a:ext cx="1600531" cy="800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3 Figures</a:t>
          </a:r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Rocket Ship</a:t>
          </a:r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Triangle</a:t>
          </a:r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Rectangle</a:t>
          </a:r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Inverted V</a:t>
          </a:r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Male Stick Figure</a:t>
          </a:r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Circle</a:t>
          </a:r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Rectangle</a:t>
          </a:r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Inverted V</a:t>
          </a:r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Female Stick Figure</a:t>
          </a:r>
          <a:endParaRPr lang="en-US" sz="1000" kern="120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Circle</a:t>
          </a:r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Triangle</a:t>
          </a:r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Draw Inverted V</a:t>
          </a:r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4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Volume = </a:t>
            </a:r>
            <a:r>
              <a:rPr lang="en-US" err="1"/>
              <a:t>thể</a:t>
            </a:r>
            <a:r>
              <a:rPr lang="en-US" baseline="0"/>
              <a:t> </a:t>
            </a:r>
            <a:r>
              <a:rPr lang="en-US" baseline="0" err="1"/>
              <a:t>tích</a:t>
            </a:r>
            <a:endParaRPr lang="en-US"/>
          </a:p>
          <a:p>
            <a:pPr eaLnBrk="1" hangingPunct="1">
              <a:defRPr/>
            </a:pPr>
            <a:r>
              <a:rPr lang="en-GB">
                <a:sym typeface="Symbol" pitchFamily="18" charset="2"/>
              </a:rPr>
              <a:t>Density = </a:t>
            </a:r>
            <a:r>
              <a:rPr lang="en-GB" err="1">
                <a:sym typeface="Symbol" pitchFamily="18" charset="2"/>
              </a:rPr>
              <a:t>mật</a:t>
            </a:r>
            <a:r>
              <a:rPr lang="en-GB" baseline="0">
                <a:sym typeface="Symbol" pitchFamily="18" charset="2"/>
              </a:rPr>
              <a:t> </a:t>
            </a:r>
            <a:r>
              <a:rPr lang="en-GB" baseline="0" err="1">
                <a:sym typeface="Symbol" pitchFamily="18" charset="2"/>
              </a:rPr>
              <a:t>độ</a:t>
            </a:r>
            <a:endParaRPr lang="en-GB" baseline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GB">
                <a:sym typeface="Symbol" pitchFamily="18" charset="2"/>
              </a:rPr>
              <a:t>Thickness = </a:t>
            </a:r>
            <a:r>
              <a:rPr lang="en-GB" err="1">
                <a:sym typeface="Symbol" pitchFamily="18" charset="2"/>
              </a:rPr>
              <a:t>độ</a:t>
            </a:r>
            <a:r>
              <a:rPr lang="en-GB" baseline="0">
                <a:sym typeface="Symbol" pitchFamily="18" charset="2"/>
              </a:rPr>
              <a:t> dày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8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9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2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9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3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6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5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4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/>
              <a:t>a batch of flat washers</a:t>
            </a:r>
            <a:r>
              <a:rPr lang="en-US" sz="1200" baseline="0"/>
              <a:t> = </a:t>
            </a:r>
            <a:r>
              <a:rPr lang="en-US" sz="1200" baseline="0" err="1"/>
              <a:t>một</a:t>
            </a:r>
            <a:r>
              <a:rPr lang="en-US" sz="1200" baseline="0"/>
              <a:t> </a:t>
            </a:r>
            <a:r>
              <a:rPr lang="en-US" sz="1200" baseline="0" err="1"/>
              <a:t>lô</a:t>
            </a:r>
            <a:r>
              <a:rPr lang="en-US" sz="1200" baseline="0"/>
              <a:t> </a:t>
            </a:r>
            <a:r>
              <a:rPr lang="en-US" sz="1200" baseline="0" err="1"/>
              <a:t>máy</a:t>
            </a:r>
            <a:r>
              <a:rPr lang="en-US" sz="1200" baseline="0"/>
              <a:t> </a:t>
            </a:r>
            <a:r>
              <a:rPr lang="en-US" sz="1200" baseline="0" err="1"/>
              <a:t>giặt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9852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1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5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4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vi-VN"/>
              <a:t>Trong quá trình này, chúng tôi gặp một số tác vụ tương tự, do đó cần tạo hàm do người dùng xác định.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214195" y="1262839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stepwise</a:t>
              </a:r>
            </a:p>
            <a:p>
              <a:pPr algn="ctr">
                <a:defRPr/>
              </a:pPr>
              <a:r>
                <a:rPr lang="en-US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</a:p>
            <a:p>
              <a:r>
                <a:rPr lang="en-US" sz="160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yingSingleSlide2014072222475938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stepwise</a:t>
              </a:r>
            </a:p>
            <a:p>
              <a:pPr algn="ctr">
                <a:defRPr/>
              </a:pPr>
              <a:r>
                <a:rPr lang="en-US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</a:p>
            <a:p>
              <a:r>
                <a:rPr lang="en-US" sz="160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pic>
        <p:nvPicPr>
          <p:cNvPr id="60" name="PPTLabsMagnifyingAreaSlide2014072222475972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PTLabsMagnifyAreaGroupShape1-201407222247597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07702" y="-28015488"/>
            <a:ext cx="51390996" cy="3854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PTLabsMagnifyAreaGroupShape2-201407222247597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4" y="-33370511"/>
            <a:ext cx="60102527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PTLabsMagnifyPanAreaGroup2014072222475973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7056" y="-28550989"/>
            <a:ext cx="52262147" cy="391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PTLabsMagnifyPanAreaGroup2014072222475973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6414" y="-29086491"/>
            <a:ext cx="53133305" cy="398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PTLabsMagnifyPanAreaGroup2014072222475973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5768" y="-29621997"/>
            <a:ext cx="54004457" cy="4050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PTLabsMagnifyPanAreaGroup2014072222475973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65123" y="-30157496"/>
            <a:ext cx="54875608" cy="4115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PTLabsMagnifyPanAreaGroup2014072222475973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54477" y="-30693001"/>
            <a:ext cx="55746760" cy="418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PTLabsMagnifyPanAreaGroup2014072222475974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43834" y="-31228500"/>
            <a:ext cx="56617917" cy="4246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PTLabsMagnifyPanAreaGroup2014072222475974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33190" y="-31764005"/>
            <a:ext cx="57489069" cy="431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PTLabsMagnifyPanAreaGroup2014072222475974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2544" y="-32299511"/>
            <a:ext cx="58360220" cy="437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PTLabsMagnifyPanAreaGroup2014072222475974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11901" y="-32835010"/>
            <a:ext cx="59231378" cy="4442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PTLabsMagnifyPanAreaGroup2014072222475974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5" y="-33370515"/>
            <a:ext cx="60102529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PTLabsMagnifyAreaGroupShape3-201407222247597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1" y="-28044299"/>
            <a:ext cx="51440156" cy="3857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PTLabsMagnifyPanAreaGroup201407222247597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53578" y="-32837893"/>
            <a:ext cx="59236291" cy="4442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PTLabsMagnifyPanAreaGroup2014072222475975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5905" y="-32305272"/>
            <a:ext cx="58370055" cy="437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PTLabsMagnifyPanAreaGroup2014072222475975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58226" y="-31772647"/>
            <a:ext cx="57503815" cy="4312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PTLabsMagnifyPanAreaGroup2014072222475976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0549" y="-31240028"/>
            <a:ext cx="56637579" cy="4247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PTLabsMagnifyPanAreaGroup2014072222475976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62875" y="-30707406"/>
            <a:ext cx="55771343" cy="4182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PTLabsMagnifyPanAreaGroup2014072222475976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15198" y="-30174788"/>
            <a:ext cx="54905106" cy="4117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PTLabsMagnifyPanAreaGroup2014072222475976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67524" y="-29642163"/>
            <a:ext cx="54038870" cy="4052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PTLabsMagnifyPanAreaGroup2014072222475977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9847" y="-29109544"/>
            <a:ext cx="53172630" cy="3987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PTLabsMagnifyPanAreaGroup2014072222475977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2170" y="-28576925"/>
            <a:ext cx="52306394" cy="3922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PTLabsMagnifyPanAreaGroup2014072222475977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6" y="-28044304"/>
            <a:ext cx="51440158" cy="385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3" y="-28058387"/>
            <a:ext cx="51459216" cy="3859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54184" y="-25252549"/>
            <a:ext cx="47227695" cy="354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70385" y="-22446709"/>
            <a:ext cx="42996172" cy="3224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6587" y="-19640869"/>
            <a:ext cx="38764651" cy="2907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02789" y="-16835033"/>
            <a:ext cx="34533128" cy="25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8990" y="-14029193"/>
            <a:ext cx="30301607" cy="227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5194" y="-11223355"/>
            <a:ext cx="26070087" cy="1955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1394" y="-8417515"/>
            <a:ext cx="21838563" cy="163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7596" y="-5611678"/>
            <a:ext cx="17607042" cy="1320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" y="-2805839"/>
            <a:ext cx="13375522" cy="1003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722224759718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4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862228 -0.8879247 0.5862228 -0.8879247 1.172446 -1.775849 E" pathEditMode="relative" ptsTypes="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562239" y="56223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"/>
                            </p:stCondLst>
                            <p:childTnLst>
                              <p:par>
                                <p:cTn id="1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8" grpId="1"/>
      <p:bldP spid="14340" grpId="0"/>
      <p:bldP spid="14340" grpId="1"/>
      <p:bldP spid="7" grpId="0"/>
      <p:bldP spid="7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We introduced some </a:t>
            </a:r>
            <a:r>
              <a:rPr lang="en-US">
                <a:solidFill>
                  <a:srgbClr val="C00000"/>
                </a:solidFill>
              </a:rPr>
              <a:t>math functions </a:t>
            </a:r>
            <a:r>
              <a:rPr lang="en-US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functions provide code reusability. Once the function is defined, we can use it whenever we need it, and as often as we need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These math functions are provided in &lt;</a:t>
            </a:r>
            <a:r>
              <a:rPr lang="en-US" err="1"/>
              <a:t>math.h</a:t>
            </a:r>
            <a:r>
              <a:rPr lang="en-US"/>
              <a:t>&gt;. What if we want to define our own functions and use them?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the following case study, we introduce top-down design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the process, we encounter certain tasks that are similar, hence necessitating the creation of user-defined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>
                <a:solidFill>
                  <a:srgbClr val="C00000"/>
                </a:solidFill>
              </a:rPr>
              <a:t>Case Study: </a:t>
            </a:r>
            <a:r>
              <a:rPr lang="en-US"/>
              <a:t>You work for a hardware </a:t>
            </a:r>
            <a:r>
              <a:rPr lang="en-GB"/>
              <a:t>company that manufactures flat washers. To estimate shipping costs, your company needs a program that computes the weight of a specified quantity of flat washers.</a:t>
            </a:r>
            <a:endParaRPr lang="en-US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/>
              <a:t>rim area </a:t>
            </a:r>
            <a:r>
              <a:rPr lang="en-US" sz="2400"/>
              <a:t>= </a:t>
            </a:r>
            <a:r>
              <a:rPr lang="en-US" sz="2400">
                <a:sym typeface="Symbol"/>
              </a:rPr>
              <a:t>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 baseline="-25000"/>
              <a:t>2</a:t>
            </a:r>
            <a:r>
              <a:rPr lang="en-US" sz="2400"/>
              <a:t>/2)</a:t>
            </a:r>
            <a:r>
              <a:rPr lang="en-US" sz="2400" baseline="30000"/>
              <a:t>2</a:t>
            </a:r>
            <a:r>
              <a:rPr lang="en-US" sz="2400"/>
              <a:t> – </a:t>
            </a:r>
            <a:r>
              <a:rPr lang="en-US" sz="2400">
                <a:sym typeface="Symbol"/>
              </a:rPr>
              <a:t>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 baseline="-25000"/>
              <a:t>1</a:t>
            </a:r>
            <a:r>
              <a:rPr lang="en-US" sz="2400"/>
              <a:t>/2)</a:t>
            </a:r>
            <a:r>
              <a:rPr lang="en-US" sz="2400" baseline="30000"/>
              <a:t>2</a:t>
            </a:r>
            <a:endParaRPr lang="en-SG" sz="2400" baseline="3000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To get the weight of a specified </a:t>
            </a:r>
            <a:r>
              <a:rPr lang="en-US" err="1">
                <a:solidFill>
                  <a:srgbClr val="C00000"/>
                </a:solidFill>
              </a:rPr>
              <a:t>qty</a:t>
            </a:r>
            <a:r>
              <a:rPr lang="en-US"/>
              <a:t> of washers, we need to know the </a:t>
            </a:r>
            <a:r>
              <a:rPr lang="en-US">
                <a:solidFill>
                  <a:srgbClr val="C00000"/>
                </a:solidFill>
              </a:rPr>
              <a:t>weight</a:t>
            </a:r>
            <a:r>
              <a:rPr lang="en-US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To get the weight of a washer, we need its </a:t>
            </a:r>
            <a:r>
              <a:rPr lang="en-US">
                <a:solidFill>
                  <a:srgbClr val="C00000"/>
                </a:solidFill>
              </a:rPr>
              <a:t>volume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density</a:t>
            </a:r>
            <a:r>
              <a:rPr lang="en-US"/>
              <a:t> (weight = volume </a:t>
            </a:r>
            <a:r>
              <a:rPr lang="en-GB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>
                <a:sym typeface="Symbol" pitchFamily="18" charset="2"/>
              </a:rPr>
              <a:t>To get the volume, we need its </a:t>
            </a:r>
            <a:r>
              <a:rPr lang="en-GB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>
                <a:sym typeface="Symbol" pitchFamily="18" charset="2"/>
              </a:rPr>
              <a:t>and </a:t>
            </a:r>
            <a:r>
              <a:rPr lang="en-GB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>
                <a:sym typeface="Symbol" pitchFamily="18" charset="2"/>
              </a:rPr>
              <a:t> (volume = rim area  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>
                <a:sym typeface="Symbol" pitchFamily="18" charset="2"/>
              </a:rPr>
              <a:t>To get the rim area, we need the diameters </a:t>
            </a:r>
            <a:r>
              <a:rPr lang="en-GB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>
                <a:sym typeface="Symbol" pitchFamily="18" charset="2"/>
              </a:rPr>
              <a:t> and </a:t>
            </a:r>
            <a:r>
              <a:rPr lang="en-GB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</a:rPr>
              <a:t>rim area </a:t>
            </a:r>
            <a:r>
              <a:rPr lang="en-US" sz="1600">
                <a:solidFill>
                  <a:srgbClr val="000000"/>
                </a:solidFill>
              </a:rPr>
              <a:t>= </a:t>
            </a:r>
            <a:r>
              <a:rPr lang="en-US" sz="160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>
                <a:solidFill>
                  <a:srgbClr val="000000"/>
                </a:solidFill>
              </a:rPr>
              <a:t>(</a:t>
            </a:r>
            <a:r>
              <a:rPr lang="en-US" sz="1600" i="1">
                <a:solidFill>
                  <a:srgbClr val="000000"/>
                </a:solidFill>
              </a:rPr>
              <a:t>d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/2)</a:t>
            </a:r>
            <a:r>
              <a:rPr lang="en-US" sz="1600" baseline="30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 – </a:t>
            </a:r>
            <a:r>
              <a:rPr lang="en-US" sz="160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>
                <a:solidFill>
                  <a:srgbClr val="000000"/>
                </a:solidFill>
              </a:rPr>
              <a:t>(</a:t>
            </a:r>
            <a:r>
              <a:rPr lang="en-US" sz="1600" i="1">
                <a:solidFill>
                  <a:srgbClr val="000000"/>
                </a:solidFill>
              </a:rPr>
              <a:t>d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/2)</a:t>
            </a:r>
            <a:r>
              <a:rPr lang="en-US" sz="1600" baseline="30000">
                <a:solidFill>
                  <a:srgbClr val="000000"/>
                </a:solidFill>
              </a:rPr>
              <a:t>2</a:t>
            </a:r>
            <a:endParaRPr lang="en-SG" sz="1600" baseline="3000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7030A0"/>
                </a:solidFill>
              </a:rPr>
              <a:t>qty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density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thickness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d2</a:t>
            </a:r>
            <a:r>
              <a:rPr lang="en-US"/>
              <a:t> and </a:t>
            </a:r>
            <a:r>
              <a:rPr lang="en-US">
                <a:solidFill>
                  <a:srgbClr val="7030A0"/>
                </a:solidFill>
              </a:rPr>
              <a:t>d1</a:t>
            </a:r>
            <a:r>
              <a:rPr lang="en-US"/>
              <a:t> are given as inputs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17051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Design (</a:t>
            </a:r>
            <a:r>
              <a:rPr lang="en-US" err="1"/>
              <a:t>pseudocode</a:t>
            </a:r>
            <a:r>
              <a:rPr lang="en-US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Read inputs (</a:t>
            </a:r>
            <a:r>
              <a:rPr lang="en-US" err="1">
                <a:solidFill>
                  <a:srgbClr val="7030A0"/>
                </a:solidFill>
              </a:rPr>
              <a:t>qty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density</a:t>
            </a:r>
            <a:r>
              <a:rPr lang="en-US"/>
              <a:t>,</a:t>
            </a:r>
            <a:r>
              <a:rPr lang="en-US">
                <a:solidFill>
                  <a:srgbClr val="7030A0"/>
                </a:solidFill>
              </a:rPr>
              <a:t> thickness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d2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d1</a:t>
            </a:r>
            <a:r>
              <a:rPr lang="en-US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/>
              <a:t>2.1	Compute </a:t>
            </a:r>
            <a:r>
              <a:rPr lang="en-US">
                <a:solidFill>
                  <a:srgbClr val="C00000"/>
                </a:solidFill>
              </a:rPr>
              <a:t>area of small circle </a:t>
            </a:r>
            <a:r>
              <a:rPr lang="en-US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/>
              <a:t>2.2	Compute </a:t>
            </a:r>
            <a:r>
              <a:rPr lang="en-US">
                <a:solidFill>
                  <a:srgbClr val="C00000"/>
                </a:solidFill>
              </a:rPr>
              <a:t>area of big circle</a:t>
            </a:r>
            <a:r>
              <a:rPr lang="en-US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/>
              <a:t>2.3	Subtract small area from big area to get </a:t>
            </a:r>
            <a:r>
              <a:rPr lang="en-US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/>
              <a:t>2.4	Compute </a:t>
            </a:r>
            <a:r>
              <a:rPr lang="en-US">
                <a:solidFill>
                  <a:srgbClr val="C00000"/>
                </a:solidFill>
              </a:rPr>
              <a:t>volume</a:t>
            </a:r>
            <a:r>
              <a:rPr lang="en-US"/>
              <a:t> = rim area </a:t>
            </a:r>
            <a:r>
              <a:rPr lang="en-GB">
                <a:sym typeface="Symbol" pitchFamily="18" charset="2"/>
              </a:rPr>
              <a:t></a:t>
            </a:r>
            <a:r>
              <a:rPr lang="en-US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/>
              <a:t>2.5	Compute </a:t>
            </a:r>
            <a:r>
              <a:rPr lang="en-US">
                <a:solidFill>
                  <a:srgbClr val="C00000"/>
                </a:solidFill>
              </a:rPr>
              <a:t>weight</a:t>
            </a:r>
            <a:r>
              <a:rPr lang="en-US"/>
              <a:t> = volume </a:t>
            </a:r>
            <a:r>
              <a:rPr lang="en-GB">
                <a:sym typeface="Symbol" pitchFamily="18" charset="2"/>
              </a:rPr>
              <a:t> density</a:t>
            </a:r>
            <a:endParaRPr lang="en-US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Compute </a:t>
            </a:r>
            <a:r>
              <a:rPr lang="en-US">
                <a:solidFill>
                  <a:srgbClr val="C00000"/>
                </a:solidFill>
              </a:rPr>
              <a:t>total weight </a:t>
            </a:r>
            <a:r>
              <a:rPr lang="en-US"/>
              <a:t>of specified number of washer = weight </a:t>
            </a:r>
            <a:r>
              <a:rPr lang="en-GB">
                <a:sym typeface="Symbol" pitchFamily="18" charset="2"/>
              </a:rPr>
              <a:t> </a:t>
            </a:r>
            <a:r>
              <a:rPr lang="en-GB" err="1">
                <a:sym typeface="Symbol" pitchFamily="18" charset="2"/>
              </a:rPr>
              <a:t>qty</a:t>
            </a:r>
            <a:endParaRPr lang="en-GB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>
                <a:sym typeface="Symbol" pitchFamily="18" charset="2"/>
              </a:rPr>
              <a:t>Output the calculated total weight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Total 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volume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C00000"/>
                </a:solidFill>
              </a:rPr>
              <a:t>Step-wise refinement: </a:t>
            </a:r>
            <a:r>
              <a:rPr lang="en-US">
                <a:solidFill>
                  <a:schemeClr val="tx1"/>
                </a:solidFill>
              </a:rPr>
              <a:t>Splitting a complex task (step 2) into subtasks (steps 2.1 – 2.5)  </a:t>
            </a: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Note that the computation of area (which employs the same formula) is performed twice.</a:t>
            </a: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documentation tool that shows the </a:t>
            </a:r>
            <a:r>
              <a:rPr lang="en-US">
                <a:solidFill>
                  <a:srgbClr val="0000FF"/>
                </a:solidFill>
              </a:rPr>
              <a:t>relationship</a:t>
            </a:r>
            <a:r>
              <a:rPr lang="en-US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078757" y="5692878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72938"/>
              <a:gd name="adj6" fmla="val -28710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This is called twice.</a:t>
            </a: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Unit4_Washers.c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Unit4_Washers.c</a:t>
            </a:r>
            <a:endParaRPr lang="en-SG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986224" y="503064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err="1">
                <a:latin typeface="Lucida Console" pitchFamily="49" charset="0"/>
                <a:cs typeface="Arial" charset="0"/>
              </a:rPr>
              <a:t>gcc</a:t>
            </a:r>
            <a:r>
              <a:rPr lang="en-US">
                <a:latin typeface="Lucida Console" pitchFamily="49" charset="0"/>
                <a:cs typeface="Arial" charset="0"/>
              </a:rPr>
              <a:t> -Wall </a:t>
            </a:r>
            <a:r>
              <a:rPr lang="en-US">
                <a:latin typeface="Lucida Console" pitchFamily="49" charset="0"/>
              </a:rPr>
              <a:t>Unit4</a:t>
            </a:r>
            <a:r>
              <a:rPr lang="en-US">
                <a:latin typeface="Lucida Console" pitchFamily="49" charset="0"/>
                <a:cs typeface="Arial" charset="0"/>
              </a:rPr>
              <a:t>_Washers.c  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31084" y="4957619"/>
            <a:ext cx="570542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4: Top-Down Design &amp; Functions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4819896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/>
              <a:t>We can then call/invoke this function whenever we need it</a:t>
            </a:r>
            <a:r>
              <a:rPr lang="en-US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err="1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Components of a </a:t>
            </a:r>
            <a:r>
              <a:rPr lang="en-US">
                <a:solidFill>
                  <a:srgbClr val="0000FF"/>
                </a:solidFill>
              </a:rPr>
              <a:t>function definition</a:t>
            </a:r>
            <a:endParaRPr lang="en-US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Header (or signature): consists of </a:t>
            </a:r>
            <a:r>
              <a:rPr lang="en-US">
                <a:solidFill>
                  <a:srgbClr val="C00000"/>
                </a:solidFill>
              </a:rPr>
              <a:t>return type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function name</a:t>
            </a:r>
            <a:r>
              <a:rPr lang="en-US"/>
              <a:t>, and </a:t>
            </a:r>
            <a:r>
              <a:rPr lang="en-US">
                <a:solidFill>
                  <a:srgbClr val="C00000"/>
                </a:solidFill>
              </a:rPr>
              <a:t>a list of parameters </a:t>
            </a:r>
            <a:r>
              <a:rPr lang="en-US"/>
              <a:t>(with their types) separated by 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Function names follow identifier rules (just like variable 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May consist of letters, digit characters, or underscore, but </a:t>
            </a:r>
            <a:r>
              <a:rPr lang="en-US" u="sng"/>
              <a:t>cannot</a:t>
            </a:r>
            <a:r>
              <a:rPr lang="en-US"/>
              <a:t> begin with a digit 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Return type is </a:t>
            </a:r>
            <a:r>
              <a:rPr lang="en-US">
                <a:solidFill>
                  <a:srgbClr val="C00000"/>
                </a:solidFill>
              </a:rPr>
              <a:t>void</a:t>
            </a:r>
            <a:r>
              <a:rPr lang="en-US"/>
              <a:t> if function does not need to return 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Function body: code to perform the task; contains a </a:t>
            </a:r>
            <a:r>
              <a:rPr lang="en-US">
                <a:solidFill>
                  <a:srgbClr val="C00000"/>
                </a:solidFill>
              </a:rPr>
              <a:t>return</a:t>
            </a:r>
            <a:r>
              <a:rPr lang="en-US"/>
              <a:t> statement if return type is 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Values of arguments are copied into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(d1);</a:t>
            </a:r>
            <a:endParaRPr lang="en-SG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/>
              <a:t>Arguments need not be variable names; they can be constant values or expressions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err="1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Preferred practice: add </a:t>
            </a:r>
            <a:r>
              <a:rPr lang="en-US" sz="2000">
                <a:solidFill>
                  <a:srgbClr val="0000FF"/>
                </a:solidFill>
              </a:rPr>
              <a:t>function 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/>
              <a:t>Parameter names may be omitted, but not their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Unit4_WashersV2.c</a:t>
            </a:r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Line 32 (see slide 21)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Line 45 (see slide 21)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It is a good practice to put </a:t>
            </a:r>
            <a:r>
              <a:rPr lang="en-US">
                <a:solidFill>
                  <a:srgbClr val="0000FF"/>
                </a:solidFill>
              </a:rPr>
              <a:t>function prototypes </a:t>
            </a:r>
            <a:r>
              <a:rPr lang="en-US"/>
              <a:t>at the top of the program, </a:t>
            </a:r>
            <a:r>
              <a:rPr lang="en-US" u="sng"/>
              <a:t>before</a:t>
            </a:r>
            <a:r>
              <a:rPr lang="en-US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Function definitions to follow </a:t>
            </a:r>
            <a:r>
              <a:rPr lang="en-US" u="sng"/>
              <a:t>after</a:t>
            </a:r>
            <a:r>
              <a:rPr lang="en-US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Let’s remove (or comment off) the function prototype for </a:t>
            </a:r>
            <a:r>
              <a:rPr lang="en-US" sz="2000" err="1">
                <a:solidFill>
                  <a:srgbClr val="0000FF"/>
                </a:solidFill>
              </a:rPr>
              <a:t>circle_area</a:t>
            </a:r>
            <a:r>
              <a:rPr lang="en-US" sz="2000">
                <a:solidFill>
                  <a:srgbClr val="0000FF"/>
                </a:solidFill>
              </a:rPr>
              <a:t>()</a:t>
            </a:r>
            <a:r>
              <a:rPr lang="en-US" sz="2000"/>
              <a:t> in Unit4_WashersV2.c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Unit4_WashersV2.c: In function ‘main’: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Unit4_WashersV2.c:32:5: warning: implicit declaration of function ‘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Unit4_WashersV2.c: At top level: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Unit4_WashersV2.c:45:8: error: conflicting types for ‘circle-area’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Unit4_WashersV2.c:32:16: previous implicit declaration of ‘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Without function prototype, compiler assumes the default (implicit) return type of </a:t>
            </a:r>
            <a:r>
              <a:rPr lang="en-US" sz="2000" err="1">
                <a:solidFill>
                  <a:srgbClr val="C00000"/>
                </a:solidFill>
              </a:rPr>
              <a:t>int</a:t>
            </a:r>
            <a:r>
              <a:rPr lang="en-US" sz="2000"/>
              <a:t> for </a:t>
            </a:r>
            <a:r>
              <a:rPr lang="en-US" sz="2000" err="1"/>
              <a:t>circle_area</a:t>
            </a:r>
            <a:r>
              <a:rPr lang="en-US" sz="2000"/>
              <a:t>() when the function is used in line 32, which conflicts with the function header of </a:t>
            </a:r>
            <a:r>
              <a:rPr lang="en-US" sz="2000" err="1"/>
              <a:t>circle_area</a:t>
            </a:r>
            <a:r>
              <a:rPr lang="en-US" sz="200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‘type-less’ function has default return type of </a:t>
            </a:r>
            <a:r>
              <a:rPr lang="en-US">
                <a:solidFill>
                  <a:srgbClr val="0000FF"/>
                </a:solidFill>
              </a:rPr>
              <a:t>int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Another example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Without function prototype, compiler assumes function </a:t>
              </a:r>
              <a:r>
                <a:rPr lang="en-US">
                  <a:solidFill>
                    <a:srgbClr val="C00000"/>
                  </a:solidFill>
                </a:rPr>
                <a:t>f </a:t>
              </a:r>
              <a:r>
                <a:rPr lang="en-US"/>
                <a:t>to be an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r>
                <a:rPr lang="en-US" err="1">
                  <a:solidFill>
                    <a:srgbClr val="0000FF"/>
                  </a:solidFill>
                </a:rPr>
                <a:t>int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r>
                <a:rPr lang="en-US"/>
                <a:t>function when it encounters this.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However, </a:t>
              </a:r>
              <a:r>
                <a:rPr lang="en-US">
                  <a:solidFill>
                    <a:srgbClr val="C00000"/>
                  </a:solidFill>
                </a:rPr>
                <a:t>f</a:t>
              </a:r>
              <a:r>
                <a:rPr lang="en-US"/>
                <a:t> is defined as a void function here, so it conflicts with above.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Provide function prototypes for </a:t>
            </a:r>
            <a:r>
              <a:rPr lang="en-US" u="sng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Explicitly specify the function </a:t>
            </a:r>
            <a:r>
              <a:rPr lang="en-US" u="sng"/>
              <a:t>return type</a:t>
            </a:r>
            <a:r>
              <a:rPr lang="en-US"/>
              <a:t> for all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a*b*b;</a:t>
            </a:r>
          </a:p>
          <a:p>
            <a:pPr>
              <a:tabLst>
                <a:tab pos="795338" algn="l"/>
              </a:tabLs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contents of these slides have origin from School of Computing, National University of Singapore.</a:t>
            </a:r>
          </a:p>
          <a:p>
            <a:pPr algn="just"/>
            <a:r>
              <a:rPr lang="en-US"/>
              <a:t>We greatly appreciate support from Mr. Aaron Tan Tuck Choy for 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84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‘return’ statement in main()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7345" indent="-34734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Q: Why do we write </a:t>
            </a:r>
            <a:r>
              <a:rPr lang="en-US">
                <a:solidFill>
                  <a:srgbClr val="C00000"/>
                </a:solidFill>
              </a:rPr>
              <a:t>return 0; </a:t>
            </a:r>
            <a:r>
              <a:rPr lang="en-US"/>
              <a:t>in our </a:t>
            </a:r>
            <a:r>
              <a:rPr lang="en-US">
                <a:solidFill>
                  <a:srgbClr val="0000FF"/>
                </a:solidFill>
              </a:rPr>
              <a:t>main() </a:t>
            </a:r>
            <a:r>
              <a:rPr lang="en-US"/>
              <a:t>function?</a:t>
            </a:r>
          </a:p>
          <a:p>
            <a:pPr marL="347345" indent="-34734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Answer:</a:t>
            </a:r>
            <a:endParaRPr lang="en-US">
              <a:cs typeface="Arial"/>
            </a:endParaRP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  <a:endParaRPr lang="en-US">
              <a:cs typeface="Arial"/>
            </a:endParaRP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/>
                <a:cs typeface="Courier New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  <a:endParaRPr lang="en-US">
              <a:cs typeface="Arial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 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a successful run. </a:t>
            </a:r>
            <a:endParaRPr lang="en-US">
              <a:cs typeface="Arial"/>
            </a:endParaRP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/>
                <a:cs typeface="Courier New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A </a:t>
            </a:r>
            <a:r>
              <a:rPr lang="en-GB" sz="2000">
                <a:solidFill>
                  <a:srgbClr val="0000FF"/>
                </a:solidFill>
              </a:rPr>
              <a:t>program</a:t>
            </a:r>
            <a:r>
              <a:rPr lang="en-GB" sz="2000"/>
              <a:t> is a collection of functions (modules) to transform inputs to 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general, </a:t>
            </a:r>
            <a:r>
              <a:rPr lang="en-GB" sz="2000">
                <a:solidFill>
                  <a:srgbClr val="0000FF"/>
                </a:solidFill>
              </a:rPr>
              <a:t>each box </a:t>
            </a:r>
            <a:r>
              <a:rPr lang="en-GB" sz="2000"/>
              <a:t>in a structure chart is a sub-problem which is  handled by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mathematics,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  <a:r>
              <a:rPr lang="en-GB" sz="2000"/>
              <a:t> maps some input values to a </a:t>
            </a:r>
            <a:r>
              <a:rPr lang="en-GB" sz="2000">
                <a:solidFill>
                  <a:srgbClr val="0000FF"/>
                </a:solidFill>
              </a:rPr>
              <a:t>single</a:t>
            </a:r>
            <a:r>
              <a:rPr lang="en-GB" sz="2000"/>
              <a:t> (possibly multiple 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C,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  <a:r>
              <a:rPr lang="en-GB" sz="2000"/>
              <a:t> maps some input values to </a:t>
            </a:r>
            <a:r>
              <a:rPr lang="en-GB" sz="2000">
                <a:solidFill>
                  <a:srgbClr val="0000FF"/>
                </a:solidFill>
              </a:rPr>
              <a:t>zero or more </a:t>
            </a:r>
            <a:r>
              <a:rPr lang="en-GB" sz="200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No output</a:t>
            </a:r>
            <a:r>
              <a:rPr lang="en-US"/>
              <a:t>: </a:t>
            </a:r>
            <a:r>
              <a:rPr lang="en-GB">
                <a:solidFill>
                  <a:srgbClr val="006600"/>
                </a:solidFill>
              </a:rPr>
              <a:t>void func(…) { …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>
                <a:solidFill>
                  <a:srgbClr val="0000FF"/>
                </a:solidFill>
              </a:rPr>
              <a:t>One output</a:t>
            </a:r>
            <a:r>
              <a:rPr lang="en-GB"/>
              <a:t>, e.g.,  </a:t>
            </a:r>
            <a:r>
              <a:rPr lang="en-GB">
                <a:solidFill>
                  <a:srgbClr val="006600"/>
                </a:solidFill>
              </a:rPr>
              <a:t>double func(…) { …; return value;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>
                <a:solidFill>
                  <a:srgbClr val="0000FF"/>
                </a:solidFill>
              </a:rPr>
              <a:t>More outputs </a:t>
            </a:r>
            <a:r>
              <a:rPr lang="en-GB"/>
              <a:t>through </a:t>
            </a:r>
            <a:r>
              <a:rPr lang="en-GB">
                <a:solidFill>
                  <a:srgbClr val="0000FF"/>
                </a:solidFill>
              </a:rPr>
              <a:t>changing input values</a:t>
            </a:r>
            <a:r>
              <a:rPr lang="en-GB" sz="1600">
                <a:solidFill>
                  <a:srgbClr val="FF0000"/>
                </a:solidFill>
              </a:rPr>
              <a:t> </a:t>
            </a:r>
            <a:r>
              <a:rPr lang="en-GB" sz="1600">
                <a:solidFill>
                  <a:srgbClr val="800000"/>
                </a:solidFill>
              </a:rPr>
              <a:t>(we’ll cover this 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>
                <a:solidFill>
                  <a:srgbClr val="800000"/>
                </a:solidFill>
              </a:rPr>
              <a:t>Return value</a:t>
            </a:r>
            <a:r>
              <a:rPr lang="en-GB" sz="2000"/>
              <a:t> (if any) from function call can (but need not) be assigned to a variable.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/>
              <a:t>Syntax:</a:t>
            </a:r>
            <a:endParaRPr lang="en-GB" sz="1000" i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err="1">
                <a:solidFill>
                  <a:srgbClr val="0000FF"/>
                </a:solidFill>
              </a:rPr>
              <a:t>ftype</a:t>
            </a:r>
            <a:r>
              <a:rPr lang="en-GB" sz="1600" i="1">
                <a:solidFill>
                  <a:srgbClr val="0000FF"/>
                </a:solidFill>
              </a:rPr>
              <a:t>  </a:t>
            </a:r>
            <a:r>
              <a:rPr lang="en-GB" sz="1600" i="1" err="1">
                <a:solidFill>
                  <a:srgbClr val="0000FF"/>
                </a:solidFill>
              </a:rPr>
              <a:t>fname</a:t>
            </a:r>
            <a:r>
              <a:rPr lang="en-GB" sz="1600" i="1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>
                <a:solidFill>
                  <a:srgbClr val="0000FF"/>
                </a:solidFill>
              </a:rPr>
              <a:t>}</a:t>
            </a:r>
            <a:endParaRPr lang="en-GB" sz="1600" b="1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sz="1100" b="1" err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Unit4_FunctionEg.c</a:t>
              </a:r>
              <a:endParaRPr lang="en-SG" sz="1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>
                <a:latin typeface="Arial" charset="0"/>
                <a:cs typeface="Arial" charset="0"/>
              </a:rPr>
              <a:t>function.</a:t>
            </a:r>
            <a:endParaRPr lang="en-GB" sz="1600" b="1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>
                <a:latin typeface="Arial" charset="0"/>
                <a:cs typeface="Arial" charset="0"/>
              </a:rPr>
              <a:t>function.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/>
              <a:t>These are for documentation purpose.</a:t>
            </a:r>
            <a:endParaRPr lang="en-GB" sz="16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>
                <a:solidFill>
                  <a:srgbClr val="0000FF"/>
                </a:solidFill>
              </a:rPr>
              <a:t>Actual parameters </a:t>
            </a:r>
            <a:r>
              <a:rPr lang="en-GB" sz="1800"/>
              <a:t>(also </a:t>
            </a:r>
            <a:r>
              <a:rPr lang="en-GB" sz="1800">
                <a:solidFill>
                  <a:srgbClr val="0000FF"/>
                </a:solidFill>
              </a:rPr>
              <a:t>arguments</a:t>
            </a:r>
            <a:r>
              <a:rPr lang="en-GB" sz="1800"/>
              <a:t>)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>
                <a:solidFill>
                  <a:srgbClr val="0000FF"/>
                </a:solidFill>
              </a:rPr>
              <a:t>Formal parameters </a:t>
            </a:r>
            <a:r>
              <a:rPr lang="en-GB" sz="1800"/>
              <a:t>(or simply </a:t>
            </a:r>
            <a:r>
              <a:rPr lang="en-GB" sz="1800">
                <a:solidFill>
                  <a:srgbClr val="0000FF"/>
                </a:solidFill>
              </a:rPr>
              <a:t>parameters</a:t>
            </a:r>
            <a:r>
              <a:rPr lang="en-GB" sz="1800"/>
              <a:t>)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solidFill>
                  <a:srgbClr val="0000FF"/>
                </a:solidFill>
              </a:rPr>
              <a:t>Matching</a:t>
            </a:r>
            <a:r>
              <a:rPr lang="en-GB" sz="160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>
                <a:solidFill>
                  <a:srgbClr val="0000FF"/>
                </a:solidFill>
              </a:rPr>
              <a:t>Scope</a:t>
            </a:r>
            <a:r>
              <a:rPr lang="en-GB" sz="1600"/>
              <a:t> of formal parameters, local variables are within the function only</a:t>
            </a: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// in </a:t>
            </a:r>
            <a:r>
              <a:rPr lang="en-US" sz="1100" b="1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>
                <a:latin typeface="+mn-lt"/>
                <a:cs typeface="+mn-cs"/>
              </a:rPr>
              <a:t>Arrows indicate </a:t>
            </a:r>
            <a:r>
              <a:rPr lang="en-GB" kern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>
                <a:latin typeface="+mn-lt"/>
                <a:cs typeface="+mn-cs"/>
              </a:rPr>
              <a:t>between main() and the function</a:t>
            </a:r>
            <a:endParaRPr lang="en-GB" kern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>
                <a:latin typeface="+mn-lt"/>
                <a:cs typeface="+mn-cs"/>
              </a:rPr>
              <a:t>Add </a:t>
            </a:r>
            <a:r>
              <a:rPr lang="en-GB" kern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>
                <a:latin typeface="+mn-lt"/>
                <a:cs typeface="+mn-cs"/>
              </a:rPr>
              <a:t>at top of program, before main()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/>
              <a:t>The complete program</a:t>
            </a:r>
            <a:endParaRPr lang="en-GB" sz="200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top 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Unit4_FunctionEg.c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Use of functions allow us to manage a complex (abstract) task with a number of simple (specific)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/>
              <a:t>This allows us to switch between </a:t>
            </a:r>
            <a:r>
              <a:rPr lang="en-GB" sz="1800">
                <a:solidFill>
                  <a:srgbClr val="0000FF"/>
                </a:solidFill>
              </a:rPr>
              <a:t>abstract</a:t>
            </a:r>
            <a:r>
              <a:rPr lang="en-GB" sz="1800"/>
              <a:t> and go to </a:t>
            </a:r>
            <a:r>
              <a:rPr lang="en-GB" sz="1800">
                <a:solidFill>
                  <a:srgbClr val="0000FF"/>
                </a:solidFill>
              </a:rPr>
              <a:t>specific</a:t>
            </a:r>
            <a:r>
              <a:rPr lang="en-GB" sz="1800"/>
              <a:t> at ease to eventually solve the 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Function allows a team of programmers </a:t>
            </a:r>
            <a:r>
              <a:rPr lang="en-GB" sz="2000">
                <a:solidFill>
                  <a:srgbClr val="0000FF"/>
                </a:solidFill>
              </a:rPr>
              <a:t>working together </a:t>
            </a:r>
            <a:r>
              <a:rPr lang="en-GB" sz="2000"/>
              <a:t>on a large program – each programmer will be responsible for a particular set of 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Function is good mechanism to allow </a:t>
            </a:r>
            <a:r>
              <a:rPr lang="en-GB" sz="2000">
                <a:solidFill>
                  <a:srgbClr val="0000FF"/>
                </a:solidFill>
              </a:rPr>
              <a:t>re-use </a:t>
            </a:r>
            <a:r>
              <a:rPr lang="en-GB" sz="2000"/>
              <a:t>across different programs. Programmers use functions like</a:t>
            </a:r>
            <a:r>
              <a:rPr lang="en-GB" sz="2000">
                <a:solidFill>
                  <a:srgbClr val="0000FF"/>
                </a:solidFill>
              </a:rPr>
              <a:t> building blocks</a:t>
            </a:r>
            <a:r>
              <a:rPr lang="en-GB" sz="200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Function allows </a:t>
            </a:r>
            <a:r>
              <a:rPr lang="en-GB" sz="2000">
                <a:solidFill>
                  <a:srgbClr val="0000FF"/>
                </a:solidFill>
              </a:rPr>
              <a:t>incremental implementation </a:t>
            </a:r>
            <a:r>
              <a:rPr lang="en-GB" sz="2000"/>
              <a:t>and </a:t>
            </a:r>
            <a:r>
              <a:rPr lang="en-GB" sz="2000">
                <a:solidFill>
                  <a:srgbClr val="0000FF"/>
                </a:solidFill>
              </a:rPr>
              <a:t>testing</a:t>
            </a:r>
            <a:r>
              <a:rPr lang="en-GB" sz="2000"/>
              <a:t> (with the use of </a:t>
            </a:r>
            <a:r>
              <a:rPr lang="en-GB" sz="2000">
                <a:solidFill>
                  <a:srgbClr val="0000FF"/>
                </a:solidFill>
              </a:rPr>
              <a:t>driver </a:t>
            </a:r>
            <a:r>
              <a:rPr lang="en-GB" sz="2000"/>
              <a:t>function to call the function and then to check the 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Acronym</a:t>
            </a:r>
            <a:r>
              <a:rPr lang="en-GB" sz="2000">
                <a:solidFill>
                  <a:srgbClr val="0000FF"/>
                </a:solidFill>
              </a:rPr>
              <a:t> NOT </a:t>
            </a:r>
            <a:r>
              <a:rPr lang="en-GB" sz="2000"/>
              <a:t>summarizes the requirements for argument list correspondence. </a:t>
            </a:r>
            <a:r>
              <a:rPr lang="en-GB" sz="1800"/>
              <a:t>(</a:t>
            </a:r>
            <a:r>
              <a:rPr lang="en-GB" sz="1800">
                <a:solidFill>
                  <a:srgbClr val="0000FF"/>
                </a:solidFill>
              </a:rPr>
              <a:t>N: </a:t>
            </a:r>
            <a:r>
              <a:rPr lang="en-GB" sz="1800"/>
              <a:t>number of arguments, </a:t>
            </a:r>
            <a:r>
              <a:rPr lang="en-GB" sz="1800">
                <a:solidFill>
                  <a:srgbClr val="0000FF"/>
                </a:solidFill>
              </a:rPr>
              <a:t>O: </a:t>
            </a:r>
            <a:r>
              <a:rPr lang="en-GB" sz="1800"/>
              <a:t>order, and </a:t>
            </a:r>
            <a:r>
              <a:rPr lang="en-GB" sz="1800">
                <a:solidFill>
                  <a:srgbClr val="0000FF"/>
                </a:solidFill>
              </a:rPr>
              <a:t>T: </a:t>
            </a:r>
            <a:r>
              <a:rPr lang="en-GB" sz="1800"/>
              <a:t>type)</a:t>
            </a:r>
            <a:r>
              <a:rPr lang="en-GB" sz="200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/>
              <a:t>Write a program </a:t>
            </a:r>
            <a:r>
              <a:rPr lang="en-GB" sz="3600">
                <a:solidFill>
                  <a:srgbClr val="0000FF"/>
                </a:solidFill>
              </a:rPr>
              <a:t>Unit4_DrawFigures.c</a:t>
            </a:r>
            <a:r>
              <a:rPr lang="en-GB" sz="3600"/>
              <a:t> to draw </a:t>
            </a:r>
            <a:r>
              <a:rPr lang="en-GB" sz="3600">
                <a:solidFill>
                  <a:srgbClr val="0000FF"/>
                </a:solidFill>
              </a:rPr>
              <a:t>a rocket ship </a:t>
            </a:r>
            <a:r>
              <a:rPr lang="en-GB" sz="3600"/>
              <a:t>(which is a triangle over a rectangle over an inverted V), </a:t>
            </a:r>
            <a:r>
              <a:rPr lang="en-GB" sz="3600">
                <a:solidFill>
                  <a:srgbClr val="0000FF"/>
                </a:solidFill>
              </a:rPr>
              <a:t>a male stick figure </a:t>
            </a:r>
            <a:r>
              <a:rPr lang="en-GB" sz="3600"/>
              <a:t>(a circle over a rectangle over an inverted V), and </a:t>
            </a:r>
            <a:r>
              <a:rPr lang="en-GB" sz="3600">
                <a:solidFill>
                  <a:srgbClr val="0000FF"/>
                </a:solidFill>
              </a:rPr>
              <a:t>a female stick figure </a:t>
            </a:r>
            <a:r>
              <a:rPr lang="en-GB" sz="3600"/>
              <a:t>(a circle over a triangle over an inverted V) 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/>
              <a:t>There are </a:t>
            </a:r>
            <a:r>
              <a:rPr lang="en-GB" sz="2000" kern="0">
                <a:solidFill>
                  <a:srgbClr val="0000FF"/>
                </a:solidFill>
              </a:rPr>
              <a:t>common shapes </a:t>
            </a:r>
            <a:r>
              <a:rPr lang="en-GB" sz="2000" kern="0"/>
              <a:t>shared by the 3 figures</a:t>
            </a:r>
            <a:r>
              <a:rPr lang="en-GB" sz="2000" kern="0">
                <a:latin typeface="+mn-lt"/>
                <a:cs typeface="+mn-cs"/>
              </a:rPr>
              <a:t>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>
                <a:solidFill>
                  <a:srgbClr val="0000FF"/>
                </a:solidFill>
                <a:latin typeface="+mn-lt"/>
                <a:cs typeface="+mn-cs"/>
              </a:rPr>
              <a:t>Algorithm (in 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>
                <a:latin typeface="+mn-lt"/>
                <a:cs typeface="+mn-cs"/>
              </a:rPr>
              <a:t>Draw Rocket ship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>
                <a:latin typeface="+mn-lt"/>
                <a:cs typeface="+mn-cs"/>
              </a:rPr>
              <a:t>Draw Male stick figure (below Rocket ship)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>
                <a:latin typeface="+mn-lt"/>
                <a:cs typeface="+mn-cs"/>
              </a:rPr>
              <a:t>Draw Female stick figure (below Male stick figure)</a:t>
            </a:r>
            <a:endParaRPr lang="en-GB" sz="2000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/>
              <a:t>Design (Structure Chart):</a:t>
            </a:r>
            <a:endParaRPr lang="en-GB" sz="200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/>
              <a:t>Implementation (partial program)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Write a complete program </a:t>
            </a:r>
            <a:r>
              <a:rPr lang="en-US" sz="2400">
                <a:solidFill>
                  <a:srgbClr val="0000FF"/>
                </a:solidFill>
              </a:rPr>
              <a:t>Unit4_DrawFigures.c</a:t>
            </a:r>
            <a:endParaRPr lang="en-SG" sz="240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Unit4_DrawFiguresPartial.c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Pass-By-Value and Scope Rules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srqt_sum_square(a, a+b);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These contents are only used for students PERSONALLY.</a:t>
            </a:r>
          </a:p>
          <a:p>
            <a:pPr algn="just"/>
            <a:r>
              <a:rPr lang="en-US"/>
              <a:t>Students are NOT allowed to modify or deliver these contents to anywhere or anyone for any purpose.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397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Hence, local parameters and variables of a function exist in memory only during the execution of the function. They are called </a:t>
            </a:r>
            <a:r>
              <a:rPr lang="en-GB" sz="2000">
                <a:solidFill>
                  <a:srgbClr val="0000FF"/>
                </a:solidFill>
              </a:rPr>
              <a:t>automatic variables</a:t>
            </a:r>
            <a:r>
              <a:rPr lang="en-GB" sz="200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contrast, </a:t>
            </a:r>
            <a:r>
              <a:rPr lang="en-GB" sz="2000">
                <a:solidFill>
                  <a:srgbClr val="0000FF"/>
                </a:solidFill>
              </a:rPr>
              <a:t>static variables </a:t>
            </a:r>
            <a:r>
              <a:rPr lang="en-GB" sz="2000"/>
              <a:t>exist in the memory even after the function is executed. (We will </a:t>
            </a:r>
            <a:r>
              <a:rPr lang="en-GB" sz="2000" u="sng"/>
              <a:t>not</a:t>
            </a:r>
            <a:r>
              <a:rPr lang="en-GB" sz="2000"/>
              <a:t> use static variables in CS1010.)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Spot the error in this code:</a:t>
            </a:r>
            <a:endParaRPr lang="en-US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Answer:</a:t>
            </a:r>
          </a:p>
          <a:p>
            <a:r>
              <a:rPr lang="en-US" sz="2400"/>
              <a:t>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is local to </a:t>
            </a:r>
            <a:r>
              <a:rPr lang="en-US" sz="2400">
                <a:solidFill>
                  <a:srgbClr val="0000FF"/>
                </a:solidFill>
              </a:rPr>
              <a:t>main()</a:t>
            </a:r>
            <a:r>
              <a:rPr lang="en-US" sz="2400"/>
              <a:t>, not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 Hence, 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cannot be used in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9987" y="1647253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987" y="2016585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9987" y="2384994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9987" y="2736716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14" name="[Straight Arrow Connector 2]"/>
          <p:cNvCxnSpPr/>
          <p:nvPr/>
        </p:nvCxnSpPr>
        <p:spPr>
          <a:xfrm>
            <a:off x="429669" y="343745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[Straight Arrow Connector 2]"/>
          <p:cNvCxnSpPr/>
          <p:nvPr/>
        </p:nvCxnSpPr>
        <p:spPr>
          <a:xfrm>
            <a:off x="429668" y="502286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[Straight Arrow Connector 2]"/>
          <p:cNvCxnSpPr/>
          <p:nvPr/>
        </p:nvCxnSpPr>
        <p:spPr>
          <a:xfrm>
            <a:off x="429668" y="5734823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[Straight Arrow Connector 2]"/>
          <p:cNvCxnSpPr/>
          <p:nvPr/>
        </p:nvCxnSpPr>
        <p:spPr>
          <a:xfrm>
            <a:off x="429669" y="392213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are those that are declared outside all functions.</a:t>
            </a:r>
            <a:endParaRPr lang="en-US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Hence, we will NOT allow the use of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Pass-by-value and scope rules of local parameters and variables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Unit4</a:t>
            </a:r>
            <a:r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7222238506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</p:spTree>
    <p:extLst>
      <p:ext uri="{BB962C8B-B14F-4D97-AF65-F5344CB8AC3E}">
        <p14:creationId xmlns:p14="http://schemas.microsoft.com/office/powerpoint/2010/main" val="1859845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Currently, there are no modification on these contents.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3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4: Top-Down Design &amp;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  <a:endParaRPr lang="vi-VN" dirty="0">
              <a:latin typeface="Arial"/>
              <a:cs typeface="Arial" panose="020B0604020202020204" pitchFamily="34" charset="0"/>
            </a:endParaRPr>
          </a:p>
          <a:p>
            <a:pPr marL="1075055" lvl="1" indent="-342900">
              <a:spcBef>
                <a:spcPts val="600"/>
              </a:spcBef>
              <a:spcAft>
                <a:spcPts val="0"/>
              </a:spcAft>
              <a:buSzPct val="120000"/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How to analyse, design, and implement a program</a:t>
            </a:r>
            <a:endParaRPr lang="en-GB" sz="2400" dirty="0">
              <a:solidFill>
                <a:srgbClr val="292934"/>
              </a:solidFill>
              <a:ea typeface="+mn-lt"/>
              <a:cs typeface="+mn-lt"/>
            </a:endParaRPr>
          </a:p>
          <a:p>
            <a:pPr marL="682625" lvl="1" indent="-407670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400" dirty="0">
              <a:cs typeface="Arial"/>
            </a:endParaRPr>
          </a:p>
          <a:p>
            <a:pPr marL="682625" lvl="1" indent="-407670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break a problem into sub-problems with step-wise refinement</a:t>
            </a:r>
            <a:endParaRPr lang="en-GB" sz="2400" dirty="0">
              <a:cs typeface="Arial"/>
            </a:endParaRPr>
          </a:p>
          <a:p>
            <a:pPr marL="682625" lvl="1" indent="-407670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create your own user-defined functions</a:t>
            </a:r>
            <a:endParaRPr lang="en-GB" sz="2400" dirty="0"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>
                <a:solidFill>
                  <a:srgbClr val="0000FF"/>
                </a:solidFill>
              </a:rPr>
              <a:t>Chapter 5 Functions: Lessons 5.1 – 5.3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Problem Solving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Case Study: Top-Down Design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Computing the weight of a batch of flat 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Incremental Refinement (some hierarchical chart)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Top-down design (of program) with structure charts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Problem Solving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Unit4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Analysis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Design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Implementation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Testing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Trình chiếu Trên màn hình (4:3)</PresentationFormat>
  <Slides>47</Slides>
  <Notes>43</Notes>
  <HiddenSlides>6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47</vt:i4>
      </vt:variant>
    </vt:vector>
  </HeadingPairs>
  <TitlesOfParts>
    <vt:vector size="48" baseType="lpstr"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4: Top-Down Design &amp; Functions</vt:lpstr>
      <vt:lpstr>Unit 4: Top-Down Design &amp; Functions (1/2)</vt:lpstr>
      <vt:lpstr>Unit 4: Top-Down Design &amp; Functions (2/2)</vt:lpstr>
      <vt:lpstr>Problem Solving (1/2)</vt:lpstr>
      <vt:lpstr>Problem Solving (2/2)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Global Variables (1/2)</vt:lpstr>
      <vt:lpstr>Global Variables (2/2)</vt:lpstr>
      <vt:lpstr>Summary</vt:lpstr>
      <vt:lpstr>End of File</vt:lpstr>
      <vt:lpstr>Bản trình bày PowerPoint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8</cp:revision>
  <cp:lastPrinted>2014-07-01T03:51:49Z</cp:lastPrinted>
  <dcterms:created xsi:type="dcterms:W3CDTF">1998-09-05T15:03:32Z</dcterms:created>
  <dcterms:modified xsi:type="dcterms:W3CDTF">2020-10-22T14:11:22Z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