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unito"/>
      <p:regular r:id="rId12"/>
      <p:bold r:id="rId13"/>
      <p:italic r:id="rId14"/>
      <p:boldItalic r:id="rId15"/>
    </p:embeddedFont>
    <p:embeddedFont>
      <p:font typeface="Nunito Medium"/>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Italic.fntdata"/><Relationship Id="rId14" Type="http://schemas.openxmlformats.org/officeDocument/2006/relationships/font" Target="fonts/Nunito-italic.fntdata"/><Relationship Id="rId17" Type="http://schemas.openxmlformats.org/officeDocument/2006/relationships/font" Target="fonts/NunitoMedium-bold.fntdata"/><Relationship Id="rId16" Type="http://schemas.openxmlformats.org/officeDocument/2006/relationships/font" Target="fonts/NunitoMedium-regular.fntdata"/><Relationship Id="rId5" Type="http://schemas.openxmlformats.org/officeDocument/2006/relationships/notesMaster" Target="notesMasters/notesMaster1.xml"/><Relationship Id="rId19" Type="http://schemas.openxmlformats.org/officeDocument/2006/relationships/font" Target="fonts/NunitoMedium-boldItalic.fntdata"/><Relationship Id="rId6" Type="http://schemas.openxmlformats.org/officeDocument/2006/relationships/slide" Target="slides/slide1.xml"/><Relationship Id="rId18" Type="http://schemas.openxmlformats.org/officeDocument/2006/relationships/font" Target="fonts/NunitoMedium-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556bd2b5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556bd2b5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556bd2b51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556bd2b51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556bd2b51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556bd2b51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556bd2b51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556bd2b51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556bd2b51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556bd2b51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u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uk"/>
              <a:t>Data Presentation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uk" sz="2400"/>
              <a:t>Marketing Analytics Portfolio Project</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latin typeface="Nunito"/>
                <a:ea typeface="Nunito"/>
                <a:cs typeface="Nunito"/>
                <a:sym typeface="Nunito"/>
              </a:rPr>
              <a:t>Overview</a:t>
            </a:r>
            <a:endParaRPr>
              <a:latin typeface="Nunito"/>
              <a:ea typeface="Nunito"/>
              <a:cs typeface="Nunito"/>
              <a:sym typeface="Nunito"/>
            </a:endParaRPr>
          </a:p>
        </p:txBody>
      </p:sp>
      <p:sp>
        <p:nvSpPr>
          <p:cNvPr id="61" name="Google Shape;61;p14"/>
          <p:cNvSpPr txBox="1"/>
          <p:nvPr>
            <p:ph idx="1" type="body"/>
          </p:nvPr>
        </p:nvSpPr>
        <p:spPr>
          <a:xfrm>
            <a:off x="172400" y="1141750"/>
            <a:ext cx="3113400" cy="3416400"/>
          </a:xfrm>
          <a:prstGeom prst="rect">
            <a:avLst/>
          </a:prstGeom>
        </p:spPr>
        <p:txBody>
          <a:bodyPr anchorCtr="0" anchor="t" bIns="91425" lIns="91425" spcFirstLastPara="1" rIns="91425" wrap="square" tIns="91425">
            <a:normAutofit fontScale="47500"/>
          </a:bodyPr>
          <a:lstStyle/>
          <a:p>
            <a:pPr indent="0" lvl="0" marL="0" rtl="0" algn="l">
              <a:spcBef>
                <a:spcPts val="0"/>
              </a:spcBef>
              <a:spcAft>
                <a:spcPts val="0"/>
              </a:spcAft>
              <a:buNone/>
            </a:pPr>
            <a:r>
              <a:rPr b="1" lang="uk" sz="2010">
                <a:latin typeface="Nunito"/>
                <a:ea typeface="Nunito"/>
                <a:cs typeface="Nunito"/>
                <a:sym typeface="Nunito"/>
              </a:rPr>
              <a:t>Decreased Conversion Rates</a:t>
            </a:r>
            <a:r>
              <a:rPr lang="uk">
                <a:latin typeface="Nunito Medium"/>
                <a:ea typeface="Nunito Medium"/>
                <a:cs typeface="Nunito Medium"/>
                <a:sym typeface="Nunito Medium"/>
              </a:rPr>
              <a:t>: The conversion rate </a:t>
            </a:r>
            <a:r>
              <a:rPr lang="uk">
                <a:latin typeface="Nunito Medium"/>
                <a:ea typeface="Nunito Medium"/>
                <a:cs typeface="Nunito Medium"/>
                <a:sym typeface="Nunito Medium"/>
              </a:rPr>
              <a:t>demonstrated</a:t>
            </a:r>
            <a:r>
              <a:rPr lang="uk">
                <a:latin typeface="Nunito Medium"/>
                <a:ea typeface="Nunito Medium"/>
                <a:cs typeface="Nunito Medium"/>
                <a:sym typeface="Nunito Medium"/>
              </a:rPr>
              <a:t> a strong </a:t>
            </a:r>
            <a:r>
              <a:rPr lang="uk">
                <a:latin typeface="Nunito Medium"/>
                <a:ea typeface="Nunito Medium"/>
                <a:cs typeface="Nunito Medium"/>
                <a:sym typeface="Nunito Medium"/>
              </a:rPr>
              <a:t>rebound in December, reaching 10.3%, despite a notable dip to 5.1% in October.</a:t>
            </a:r>
            <a:endParaRPr>
              <a:latin typeface="Nunito Medium"/>
              <a:ea typeface="Nunito Medium"/>
              <a:cs typeface="Nunito Medium"/>
              <a:sym typeface="Nunito Medium"/>
            </a:endParaRPr>
          </a:p>
          <a:p>
            <a:pPr indent="0" lvl="0" marL="0" rtl="0" algn="l">
              <a:spcBef>
                <a:spcPts val="1200"/>
              </a:spcBef>
              <a:spcAft>
                <a:spcPts val="0"/>
              </a:spcAft>
              <a:buNone/>
            </a:pPr>
            <a:r>
              <a:rPr b="1" lang="uk" sz="2010">
                <a:latin typeface="Nunito"/>
                <a:ea typeface="Nunito"/>
                <a:cs typeface="Nunito"/>
                <a:sym typeface="Nunito"/>
              </a:rPr>
              <a:t>Reduced Customer Engagement</a:t>
            </a:r>
            <a:r>
              <a:rPr lang="uk">
                <a:latin typeface="Nunito Medium"/>
                <a:ea typeface="Nunito Medium"/>
                <a:cs typeface="Nunito Medium"/>
                <a:sym typeface="Nunito Medium"/>
              </a:rPr>
              <a:t>:</a:t>
            </a:r>
            <a:endParaRPr>
              <a:latin typeface="Nunito Medium"/>
              <a:ea typeface="Nunito Medium"/>
              <a:cs typeface="Nunito Medium"/>
              <a:sym typeface="Nunito Medium"/>
            </a:endParaRPr>
          </a:p>
          <a:p>
            <a:pPr indent="-282892" lvl="0" marL="457200" rtl="0" algn="l">
              <a:spcBef>
                <a:spcPts val="1200"/>
              </a:spcBef>
              <a:spcAft>
                <a:spcPts val="0"/>
              </a:spcAft>
              <a:buSzPct val="100000"/>
              <a:buFont typeface="Nunito Medium"/>
              <a:buChar char="●"/>
            </a:pPr>
            <a:r>
              <a:rPr lang="uk">
                <a:latin typeface="Nunito Medium"/>
                <a:ea typeface="Nunito Medium"/>
                <a:cs typeface="Nunito Medium"/>
                <a:sym typeface="Nunito Medium"/>
              </a:rPr>
              <a:t>There is a decline in overall media engagement, with dropping throughout the year.</a:t>
            </a:r>
            <a:endParaRPr>
              <a:latin typeface="Nunito Medium"/>
              <a:ea typeface="Nunito Medium"/>
              <a:cs typeface="Nunito Medium"/>
              <a:sym typeface="Nunito Medium"/>
            </a:endParaRPr>
          </a:p>
          <a:p>
            <a:pPr indent="-282892" lvl="0" marL="457200" rtl="0" algn="l">
              <a:spcBef>
                <a:spcPts val="0"/>
              </a:spcBef>
              <a:spcAft>
                <a:spcPts val="0"/>
              </a:spcAft>
              <a:buSzPct val="100000"/>
              <a:buFont typeface="Nunito Medium"/>
              <a:buChar char="●"/>
            </a:pPr>
            <a:r>
              <a:rPr lang="uk">
                <a:latin typeface="Nunito Medium"/>
                <a:ea typeface="Nunito Medium"/>
                <a:cs typeface="Nunito Medium"/>
                <a:sym typeface="Nunito Medium"/>
              </a:rPr>
              <a:t>While clicks and likes are low compared to views, the click-through rate stands at 15.37%, meaning that engaged users are still interacting effective;y.</a:t>
            </a:r>
            <a:endParaRPr>
              <a:latin typeface="Nunito Medium"/>
              <a:ea typeface="Nunito Medium"/>
              <a:cs typeface="Nunito Medium"/>
              <a:sym typeface="Nunito Medium"/>
            </a:endParaRPr>
          </a:p>
          <a:p>
            <a:pPr indent="0" lvl="0" marL="0" rtl="0" algn="l">
              <a:spcBef>
                <a:spcPts val="1200"/>
              </a:spcBef>
              <a:spcAft>
                <a:spcPts val="0"/>
              </a:spcAft>
              <a:buNone/>
            </a:pPr>
            <a:r>
              <a:rPr b="1" lang="uk" sz="2010">
                <a:latin typeface="Nunito"/>
                <a:ea typeface="Nunito"/>
                <a:cs typeface="Nunito"/>
                <a:sym typeface="Nunito"/>
              </a:rPr>
              <a:t>Customer Feedback Analysis</a:t>
            </a:r>
            <a:r>
              <a:rPr lang="uk">
                <a:latin typeface="Nunito Medium"/>
                <a:ea typeface="Nunito Medium"/>
                <a:cs typeface="Nunito Medium"/>
                <a:sym typeface="Nunito Medium"/>
              </a:rPr>
              <a:t>:</a:t>
            </a:r>
            <a:endParaRPr>
              <a:latin typeface="Nunito Medium"/>
              <a:ea typeface="Nunito Medium"/>
              <a:cs typeface="Nunito Medium"/>
              <a:sym typeface="Nunito Medium"/>
            </a:endParaRPr>
          </a:p>
          <a:p>
            <a:pPr indent="-282892" lvl="0" marL="457200" rtl="0" algn="l">
              <a:spcBef>
                <a:spcPts val="1200"/>
              </a:spcBef>
              <a:spcAft>
                <a:spcPts val="0"/>
              </a:spcAft>
              <a:buSzPct val="100000"/>
              <a:buFont typeface="Nunito Medium"/>
              <a:buChar char="●"/>
            </a:pPr>
            <a:r>
              <a:rPr lang="uk">
                <a:latin typeface="Nunito Medium"/>
                <a:ea typeface="Nunito Medium"/>
                <a:cs typeface="Nunito Medium"/>
                <a:sym typeface="Nunito Medium"/>
              </a:rPr>
              <a:t>Customer ratings have remained consistent, averaging around 3.7 through the year.</a:t>
            </a:r>
            <a:endParaRPr>
              <a:latin typeface="Nunito Medium"/>
              <a:ea typeface="Nunito Medium"/>
              <a:cs typeface="Nunito Medium"/>
              <a:sym typeface="Nunito Medium"/>
            </a:endParaRPr>
          </a:p>
          <a:p>
            <a:pPr indent="-282892" lvl="0" marL="457200" rtl="0" algn="l">
              <a:spcBef>
                <a:spcPts val="0"/>
              </a:spcBef>
              <a:spcAft>
                <a:spcPts val="0"/>
              </a:spcAft>
              <a:buSzPct val="100000"/>
              <a:buFont typeface="Nunito Medium"/>
              <a:buChar char="●"/>
            </a:pPr>
            <a:r>
              <a:rPr lang="uk">
                <a:latin typeface="Nunito Medium"/>
                <a:ea typeface="Nunito Medium"/>
                <a:cs typeface="Nunito Medium"/>
                <a:sym typeface="Nunito Medium"/>
              </a:rPr>
              <a:t>Although stable, the average rating is below the target of 4.0, suggesting a need for focused  improvements in customer satisfaction, for products below 3.5</a:t>
            </a:r>
            <a:endParaRPr>
              <a:latin typeface="Nunito Medium"/>
              <a:ea typeface="Nunito Medium"/>
              <a:cs typeface="Nunito Medium"/>
              <a:sym typeface="Nunito Medium"/>
            </a:endParaRPr>
          </a:p>
        </p:txBody>
      </p:sp>
      <p:pic>
        <p:nvPicPr>
          <p:cNvPr id="62" name="Google Shape;62;p14"/>
          <p:cNvPicPr preferRelativeResize="0"/>
          <p:nvPr/>
        </p:nvPicPr>
        <p:blipFill>
          <a:blip r:embed="rId3">
            <a:alphaModFix/>
          </a:blip>
          <a:stretch>
            <a:fillRect/>
          </a:stretch>
        </p:blipFill>
        <p:spPr>
          <a:xfrm>
            <a:off x="3242925" y="1093525"/>
            <a:ext cx="5901076" cy="3389713"/>
          </a:xfrm>
          <a:prstGeom prst="rect">
            <a:avLst/>
          </a:prstGeom>
          <a:noFill/>
          <a:ln>
            <a:noFill/>
          </a:ln>
        </p:spPr>
      </p:pic>
      <p:sp>
        <p:nvSpPr>
          <p:cNvPr id="63" name="Google Shape;63;p14"/>
          <p:cNvSpPr/>
          <p:nvPr/>
        </p:nvSpPr>
        <p:spPr>
          <a:xfrm>
            <a:off x="5794325" y="1225275"/>
            <a:ext cx="1078200" cy="8208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64" name="Google Shape;64;p14"/>
          <p:cNvCxnSpPr/>
          <p:nvPr/>
        </p:nvCxnSpPr>
        <p:spPr>
          <a:xfrm>
            <a:off x="8040851" y="2349357"/>
            <a:ext cx="1030200" cy="351600"/>
          </a:xfrm>
          <a:prstGeom prst="straightConnector1">
            <a:avLst/>
          </a:prstGeom>
          <a:noFill/>
          <a:ln cap="flat" cmpd="sng" w="19050">
            <a:solidFill>
              <a:srgbClr val="FF0000"/>
            </a:solidFill>
            <a:prstDash val="solid"/>
            <a:round/>
            <a:headEnd len="med" w="med" type="none"/>
            <a:tailEnd len="med" w="med" type="triangle"/>
          </a:ln>
        </p:spPr>
      </p:cxnSp>
      <p:sp>
        <p:nvSpPr>
          <p:cNvPr id="65" name="Google Shape;65;p14"/>
          <p:cNvSpPr/>
          <p:nvPr/>
        </p:nvSpPr>
        <p:spPr>
          <a:xfrm>
            <a:off x="5549650" y="3706675"/>
            <a:ext cx="1257900" cy="820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latin typeface="Nunito"/>
                <a:ea typeface="Nunito"/>
                <a:cs typeface="Nunito"/>
                <a:sym typeface="Nunito"/>
              </a:rPr>
              <a:t>Decreased Conversion Rate</a:t>
            </a:r>
            <a:endParaRPr>
              <a:latin typeface="Nunito"/>
              <a:ea typeface="Nunito"/>
              <a:cs typeface="Nunito"/>
              <a:sym typeface="Nunito"/>
            </a:endParaRPr>
          </a:p>
        </p:txBody>
      </p:sp>
      <p:sp>
        <p:nvSpPr>
          <p:cNvPr id="71" name="Google Shape;71;p15"/>
          <p:cNvSpPr txBox="1"/>
          <p:nvPr>
            <p:ph idx="1" type="body"/>
          </p:nvPr>
        </p:nvSpPr>
        <p:spPr>
          <a:xfrm>
            <a:off x="311700" y="1152475"/>
            <a:ext cx="3977700" cy="39123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b="1" lang="uk">
                <a:latin typeface="Nunito"/>
                <a:ea typeface="Nunito"/>
                <a:cs typeface="Nunito"/>
                <a:sym typeface="Nunito"/>
              </a:rPr>
              <a:t>General Conversion Trend</a:t>
            </a:r>
            <a:r>
              <a:rPr lang="uk">
                <a:latin typeface="Nunito"/>
                <a:ea typeface="Nunito"/>
                <a:cs typeface="Nunito"/>
                <a:sym typeface="Nunito"/>
              </a:rPr>
              <a:t>:</a:t>
            </a:r>
            <a:endParaRPr>
              <a:latin typeface="Nunito"/>
              <a:ea typeface="Nunito"/>
              <a:cs typeface="Nunito"/>
              <a:sym typeface="Nunito"/>
            </a:endParaRPr>
          </a:p>
          <a:p>
            <a:pPr indent="-291465" lvl="0" marL="457200" rtl="0" algn="l">
              <a:spcBef>
                <a:spcPts val="1200"/>
              </a:spcBef>
              <a:spcAft>
                <a:spcPts val="0"/>
              </a:spcAft>
              <a:buSzPct val="100000"/>
              <a:buFont typeface="Nunito"/>
              <a:buChar char="●"/>
            </a:pPr>
            <a:r>
              <a:rPr lang="uk">
                <a:latin typeface="Nunito"/>
                <a:ea typeface="Nunito"/>
                <a:cs typeface="Nunito"/>
                <a:sym typeface="Nunito"/>
              </a:rPr>
              <a:t>Throughout</a:t>
            </a:r>
            <a:r>
              <a:rPr lang="uk">
                <a:latin typeface="Nunito"/>
                <a:ea typeface="Nunito"/>
                <a:cs typeface="Nunito"/>
                <a:sym typeface="Nunito"/>
              </a:rPr>
              <a:t> the year, conversion rates varied, with higher numbers of products converting </a:t>
            </a:r>
            <a:r>
              <a:rPr lang="uk">
                <a:latin typeface="Nunito"/>
                <a:ea typeface="Nunito"/>
                <a:cs typeface="Nunito"/>
                <a:sym typeface="Nunito"/>
              </a:rPr>
              <a:t>successfully in months like September and December. This potential to improve conversions in lower-performing months through targeted interventions.</a:t>
            </a:r>
            <a:endParaRPr>
              <a:latin typeface="Nunito"/>
              <a:ea typeface="Nunito"/>
              <a:cs typeface="Nunito"/>
              <a:sym typeface="Nunito"/>
            </a:endParaRPr>
          </a:p>
          <a:p>
            <a:pPr indent="0" lvl="0" marL="0" rtl="0" algn="l">
              <a:spcBef>
                <a:spcPts val="1200"/>
              </a:spcBef>
              <a:spcAft>
                <a:spcPts val="0"/>
              </a:spcAft>
              <a:buNone/>
            </a:pPr>
            <a:r>
              <a:rPr b="1" lang="uk">
                <a:latin typeface="Nunito"/>
                <a:ea typeface="Nunito"/>
                <a:cs typeface="Nunito"/>
                <a:sym typeface="Nunito"/>
              </a:rPr>
              <a:t>Lowest Conversion Month</a:t>
            </a:r>
            <a:r>
              <a:rPr lang="uk">
                <a:latin typeface="Nunito"/>
                <a:ea typeface="Nunito"/>
                <a:cs typeface="Nunito"/>
                <a:sym typeface="Nunito"/>
              </a:rPr>
              <a:t>:</a:t>
            </a:r>
            <a:endParaRPr>
              <a:latin typeface="Nunito"/>
              <a:ea typeface="Nunito"/>
              <a:cs typeface="Nunito"/>
              <a:sym typeface="Nunito"/>
            </a:endParaRPr>
          </a:p>
          <a:p>
            <a:pPr indent="-291465" lvl="0" marL="457200" rtl="0" algn="l">
              <a:spcBef>
                <a:spcPts val="1200"/>
              </a:spcBef>
              <a:spcAft>
                <a:spcPts val="0"/>
              </a:spcAft>
              <a:buSzPct val="100000"/>
              <a:buFont typeface="Nunito"/>
              <a:buChar char="●"/>
            </a:pPr>
            <a:r>
              <a:rPr lang="uk">
                <a:latin typeface="Nunito"/>
                <a:ea typeface="Nunito"/>
                <a:cs typeface="Nunito"/>
                <a:sym typeface="Nunito"/>
              </a:rPr>
              <a:t>October experienced the lowest overall conversion rate at </a:t>
            </a:r>
            <a:r>
              <a:rPr lang="uk">
                <a:latin typeface="Nunito"/>
                <a:ea typeface="Nunito"/>
                <a:cs typeface="Nunito"/>
                <a:sym typeface="Nunito"/>
              </a:rPr>
              <a:t> 6.1% with no products  standing out significantly of conversion. This indicates a potential need to revisit marketing </a:t>
            </a:r>
            <a:r>
              <a:rPr lang="uk">
                <a:latin typeface="Nunito"/>
                <a:ea typeface="Nunito"/>
                <a:cs typeface="Nunito"/>
                <a:sym typeface="Nunito"/>
              </a:rPr>
              <a:t>strategies</a:t>
            </a:r>
            <a:r>
              <a:rPr lang="uk">
                <a:latin typeface="Nunito"/>
                <a:ea typeface="Nunito"/>
                <a:cs typeface="Nunito"/>
                <a:sym typeface="Nunito"/>
              </a:rPr>
              <a:t> or promotions during this period to boost </a:t>
            </a:r>
            <a:r>
              <a:rPr lang="uk">
                <a:latin typeface="Nunito"/>
                <a:ea typeface="Nunito"/>
                <a:cs typeface="Nunito"/>
                <a:sym typeface="Nunito"/>
              </a:rPr>
              <a:t>performance</a:t>
            </a:r>
            <a:endParaRPr>
              <a:latin typeface="Nunito"/>
              <a:ea typeface="Nunito"/>
              <a:cs typeface="Nunito"/>
              <a:sym typeface="Nunito"/>
            </a:endParaRPr>
          </a:p>
          <a:p>
            <a:pPr indent="0" lvl="0" marL="0" rtl="0" algn="l">
              <a:spcBef>
                <a:spcPts val="1200"/>
              </a:spcBef>
              <a:spcAft>
                <a:spcPts val="0"/>
              </a:spcAft>
              <a:buNone/>
            </a:pPr>
            <a:r>
              <a:rPr b="1" lang="uk">
                <a:latin typeface="Nunito"/>
                <a:ea typeface="Nunito"/>
                <a:cs typeface="Nunito"/>
                <a:sym typeface="Nunito"/>
              </a:rPr>
              <a:t>Highest  Conversion Rate:</a:t>
            </a:r>
            <a:endParaRPr b="1">
              <a:latin typeface="Nunito"/>
              <a:ea typeface="Nunito"/>
              <a:cs typeface="Nunito"/>
              <a:sym typeface="Nunito"/>
            </a:endParaRPr>
          </a:p>
          <a:p>
            <a:pPr indent="-291465" lvl="0" marL="457200" rtl="0" algn="l">
              <a:spcBef>
                <a:spcPts val="1200"/>
              </a:spcBef>
              <a:spcAft>
                <a:spcPts val="0"/>
              </a:spcAft>
              <a:buSzPct val="100000"/>
              <a:buFont typeface="Nunito"/>
              <a:buChar char="●"/>
            </a:pPr>
            <a:r>
              <a:rPr lang="uk">
                <a:latin typeface="Nunito"/>
                <a:ea typeface="Nunito"/>
                <a:cs typeface="Nunito"/>
                <a:sym typeface="Nunito"/>
              </a:rPr>
              <a:t>January recorded the highest overall conversion rate at 17.3%, driven significantly by the Sky Boots with a remarkable 100% conversion. This indicates a strong start to the year, likely fueled by seasonal demand and effective marketing strategies.</a:t>
            </a:r>
            <a:endParaRPr>
              <a:latin typeface="Nunito"/>
              <a:ea typeface="Nunito"/>
              <a:cs typeface="Nunito"/>
              <a:sym typeface="Nunito"/>
            </a:endParaRPr>
          </a:p>
        </p:txBody>
      </p:sp>
      <p:pic>
        <p:nvPicPr>
          <p:cNvPr id="72" name="Google Shape;72;p15"/>
          <p:cNvPicPr preferRelativeResize="0"/>
          <p:nvPr/>
        </p:nvPicPr>
        <p:blipFill>
          <a:blip r:embed="rId3">
            <a:alphaModFix/>
          </a:blip>
          <a:stretch>
            <a:fillRect/>
          </a:stretch>
        </p:blipFill>
        <p:spPr>
          <a:xfrm>
            <a:off x="4289400" y="1629038"/>
            <a:ext cx="4854601" cy="2959182"/>
          </a:xfrm>
          <a:prstGeom prst="rect">
            <a:avLst/>
          </a:prstGeom>
          <a:noFill/>
          <a:ln>
            <a:noFill/>
          </a:ln>
        </p:spPr>
      </p:pic>
      <p:sp>
        <p:nvSpPr>
          <p:cNvPr id="73" name="Google Shape;73;p15"/>
          <p:cNvSpPr/>
          <p:nvPr/>
        </p:nvSpPr>
        <p:spPr>
          <a:xfrm>
            <a:off x="4926575" y="1600475"/>
            <a:ext cx="382500" cy="3017400"/>
          </a:xfrm>
          <a:prstGeom prst="rect">
            <a:avLst/>
          </a:prstGeom>
          <a:noFill/>
          <a:ln cap="flat" cmpd="sng" w="19050">
            <a:solidFill>
              <a:srgbClr val="00E7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 name="Google Shape;74;p15"/>
          <p:cNvSpPr/>
          <p:nvPr/>
        </p:nvSpPr>
        <p:spPr>
          <a:xfrm>
            <a:off x="7811325" y="1629050"/>
            <a:ext cx="335700" cy="3017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271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latin typeface="Nunito"/>
                <a:ea typeface="Nunito"/>
                <a:cs typeface="Nunito"/>
                <a:sym typeface="Nunito"/>
              </a:rPr>
              <a:t>Reduced Customer Engagement</a:t>
            </a:r>
            <a:endParaRPr>
              <a:latin typeface="Nunito"/>
              <a:ea typeface="Nunito"/>
              <a:cs typeface="Nunito"/>
              <a:sym typeface="Nunito"/>
            </a:endParaRPr>
          </a:p>
        </p:txBody>
      </p:sp>
      <p:sp>
        <p:nvSpPr>
          <p:cNvPr id="80" name="Google Shape;80;p16"/>
          <p:cNvSpPr txBox="1"/>
          <p:nvPr>
            <p:ph idx="1" type="body"/>
          </p:nvPr>
        </p:nvSpPr>
        <p:spPr>
          <a:xfrm>
            <a:off x="311700" y="844525"/>
            <a:ext cx="4339200" cy="4146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uk">
                <a:latin typeface="Nunito"/>
                <a:ea typeface="Nunito"/>
                <a:cs typeface="Nunito"/>
                <a:sym typeface="Nunito"/>
              </a:rPr>
              <a:t>Declining Views:</a:t>
            </a:r>
            <a:endParaRPr b="1">
              <a:latin typeface="Nunito"/>
              <a:ea typeface="Nunito"/>
              <a:cs typeface="Nunito"/>
              <a:sym typeface="Nunito"/>
            </a:endParaRPr>
          </a:p>
          <a:p>
            <a:pPr indent="-325755" lvl="0" marL="457200" rtl="0" algn="l">
              <a:spcBef>
                <a:spcPts val="1200"/>
              </a:spcBef>
              <a:spcAft>
                <a:spcPts val="0"/>
              </a:spcAft>
              <a:buSzPct val="100000"/>
              <a:buFont typeface="Nunito"/>
              <a:buChar char="●"/>
            </a:pPr>
            <a:r>
              <a:rPr lang="uk">
                <a:latin typeface="Nunito"/>
                <a:ea typeface="Nunito"/>
                <a:cs typeface="Nunito"/>
                <a:sym typeface="Nunito"/>
              </a:rPr>
              <a:t>Views peaked in May and July declined from August and on, indicated audience </a:t>
            </a:r>
            <a:r>
              <a:rPr lang="uk">
                <a:latin typeface="Nunito"/>
                <a:ea typeface="Nunito"/>
                <a:cs typeface="Nunito"/>
                <a:sym typeface="Nunito"/>
              </a:rPr>
              <a:t>engagement</a:t>
            </a:r>
            <a:r>
              <a:rPr lang="uk">
                <a:latin typeface="Nunito"/>
                <a:ea typeface="Nunito"/>
                <a:cs typeface="Nunito"/>
                <a:sym typeface="Nunito"/>
              </a:rPr>
              <a:t> in the later half of the year.</a:t>
            </a:r>
            <a:endParaRPr>
              <a:latin typeface="Nunito"/>
              <a:ea typeface="Nunito"/>
              <a:cs typeface="Nunito"/>
              <a:sym typeface="Nunito"/>
            </a:endParaRPr>
          </a:p>
          <a:p>
            <a:pPr indent="0" lvl="0" marL="0" rtl="0" algn="l">
              <a:spcBef>
                <a:spcPts val="1200"/>
              </a:spcBef>
              <a:spcAft>
                <a:spcPts val="0"/>
              </a:spcAft>
              <a:buNone/>
            </a:pPr>
            <a:r>
              <a:rPr b="1" lang="uk">
                <a:latin typeface="Nunito"/>
                <a:ea typeface="Nunito"/>
                <a:cs typeface="Nunito"/>
                <a:sym typeface="Nunito"/>
              </a:rPr>
              <a:t>Low Interaction Rates</a:t>
            </a:r>
            <a:r>
              <a:rPr lang="uk">
                <a:latin typeface="Nunito"/>
                <a:ea typeface="Nunito"/>
                <a:cs typeface="Nunito"/>
                <a:sym typeface="Nunito"/>
              </a:rPr>
              <a:t>:</a:t>
            </a:r>
            <a:endParaRPr>
              <a:latin typeface="Nunito"/>
              <a:ea typeface="Nunito"/>
              <a:cs typeface="Nunito"/>
              <a:sym typeface="Nunito"/>
            </a:endParaRPr>
          </a:p>
          <a:p>
            <a:pPr indent="-325755" lvl="0" marL="457200" rtl="0" algn="l">
              <a:spcBef>
                <a:spcPts val="1200"/>
              </a:spcBef>
              <a:spcAft>
                <a:spcPts val="0"/>
              </a:spcAft>
              <a:buSzPct val="100000"/>
              <a:buFont typeface="Nunito"/>
              <a:buChar char="●"/>
            </a:pPr>
            <a:r>
              <a:rPr lang="uk">
                <a:latin typeface="Nunito"/>
                <a:ea typeface="Nunito"/>
                <a:cs typeface="Nunito"/>
                <a:sym typeface="Nunito"/>
              </a:rPr>
              <a:t>Clicks and likes remained consistently low compared to views, suggesting the need for more engaging content or stringer calls to action.</a:t>
            </a:r>
            <a:endParaRPr>
              <a:latin typeface="Nunito"/>
              <a:ea typeface="Nunito"/>
              <a:cs typeface="Nunito"/>
              <a:sym typeface="Nunito"/>
            </a:endParaRPr>
          </a:p>
          <a:p>
            <a:pPr indent="0" lvl="0" marL="0" rtl="0" algn="l">
              <a:spcBef>
                <a:spcPts val="1200"/>
              </a:spcBef>
              <a:spcAft>
                <a:spcPts val="0"/>
              </a:spcAft>
              <a:buNone/>
            </a:pPr>
            <a:r>
              <a:rPr b="1" lang="uk">
                <a:latin typeface="Nunito"/>
                <a:ea typeface="Nunito"/>
                <a:cs typeface="Nunito"/>
                <a:sym typeface="Nunito"/>
              </a:rPr>
              <a:t>Content Type </a:t>
            </a:r>
            <a:r>
              <a:rPr b="1" lang="uk">
                <a:latin typeface="Nunito"/>
                <a:ea typeface="Nunito"/>
                <a:cs typeface="Nunito"/>
                <a:sym typeface="Nunito"/>
              </a:rPr>
              <a:t>Performance</a:t>
            </a:r>
            <a:r>
              <a:rPr lang="uk">
                <a:latin typeface="Nunito"/>
                <a:ea typeface="Nunito"/>
                <a:cs typeface="Nunito"/>
                <a:sym typeface="Nunito"/>
              </a:rPr>
              <a:t>:</a:t>
            </a:r>
            <a:endParaRPr>
              <a:latin typeface="Nunito"/>
              <a:ea typeface="Nunito"/>
              <a:cs typeface="Nunito"/>
              <a:sym typeface="Nunito"/>
            </a:endParaRPr>
          </a:p>
          <a:p>
            <a:pPr indent="-325755" lvl="0" marL="457200" rtl="0" algn="l">
              <a:spcBef>
                <a:spcPts val="1200"/>
              </a:spcBef>
              <a:spcAft>
                <a:spcPts val="0"/>
              </a:spcAft>
              <a:buSzPct val="100000"/>
              <a:buFont typeface="Nunito"/>
              <a:buChar char="●"/>
            </a:pPr>
            <a:r>
              <a:rPr lang="uk">
                <a:latin typeface="Nunito"/>
                <a:ea typeface="Nunito"/>
                <a:cs typeface="Nunito"/>
                <a:sym typeface="Nunito"/>
              </a:rPr>
              <a:t>Blog content </a:t>
            </a:r>
            <a:r>
              <a:rPr lang="uk">
                <a:latin typeface="Nunito"/>
                <a:ea typeface="Nunito"/>
                <a:cs typeface="Nunito"/>
                <a:sym typeface="Nunito"/>
              </a:rPr>
              <a:t>drove</a:t>
            </a:r>
            <a:r>
              <a:rPr lang="uk">
                <a:latin typeface="Nunito"/>
                <a:ea typeface="Nunito"/>
                <a:cs typeface="Nunito"/>
                <a:sym typeface="Nunito"/>
              </a:rPr>
              <a:t> the most views, especially in March and May, while social media and video content maintained steady but slightly lower engagement</a:t>
            </a:r>
            <a:endParaRPr>
              <a:latin typeface="Nunito"/>
              <a:ea typeface="Nunito"/>
              <a:cs typeface="Nunito"/>
              <a:sym typeface="Nunito"/>
            </a:endParaRPr>
          </a:p>
        </p:txBody>
      </p:sp>
      <p:cxnSp>
        <p:nvCxnSpPr>
          <p:cNvPr id="81" name="Google Shape;81;p16"/>
          <p:cNvCxnSpPr/>
          <p:nvPr/>
        </p:nvCxnSpPr>
        <p:spPr>
          <a:xfrm>
            <a:off x="7288475" y="1180100"/>
            <a:ext cx="1088700" cy="420600"/>
          </a:xfrm>
          <a:prstGeom prst="straightConnector1">
            <a:avLst/>
          </a:prstGeom>
          <a:noFill/>
          <a:ln cap="flat" cmpd="sng" w="28575">
            <a:solidFill>
              <a:srgbClr val="FF0000"/>
            </a:solidFill>
            <a:prstDash val="solid"/>
            <a:round/>
            <a:headEnd len="med" w="med" type="none"/>
            <a:tailEnd len="med" w="med" type="triangle"/>
          </a:ln>
        </p:spPr>
      </p:cxnSp>
      <p:pic>
        <p:nvPicPr>
          <p:cNvPr id="82" name="Google Shape;82;p16"/>
          <p:cNvPicPr preferRelativeResize="0"/>
          <p:nvPr/>
        </p:nvPicPr>
        <p:blipFill>
          <a:blip r:embed="rId3">
            <a:alphaModFix/>
          </a:blip>
          <a:stretch>
            <a:fillRect/>
          </a:stretch>
        </p:blipFill>
        <p:spPr>
          <a:xfrm>
            <a:off x="4882625" y="926800"/>
            <a:ext cx="3880951" cy="1892651"/>
          </a:xfrm>
          <a:prstGeom prst="rect">
            <a:avLst/>
          </a:prstGeom>
          <a:noFill/>
          <a:ln>
            <a:noFill/>
          </a:ln>
        </p:spPr>
      </p:pic>
      <p:cxnSp>
        <p:nvCxnSpPr>
          <p:cNvPr id="83" name="Google Shape;83;p16"/>
          <p:cNvCxnSpPr/>
          <p:nvPr/>
        </p:nvCxnSpPr>
        <p:spPr>
          <a:xfrm>
            <a:off x="7298175" y="1115250"/>
            <a:ext cx="1109700" cy="480900"/>
          </a:xfrm>
          <a:prstGeom prst="straightConnector1">
            <a:avLst/>
          </a:prstGeom>
          <a:noFill/>
          <a:ln cap="flat" cmpd="sng" w="28575">
            <a:solidFill>
              <a:srgbClr val="FF0000"/>
            </a:solidFill>
            <a:prstDash val="solid"/>
            <a:round/>
            <a:headEnd len="med" w="med" type="none"/>
            <a:tailEnd len="med" w="med" type="triangle"/>
          </a:ln>
        </p:spPr>
      </p:cxnSp>
      <p:pic>
        <p:nvPicPr>
          <p:cNvPr id="84" name="Google Shape;84;p16"/>
          <p:cNvPicPr preferRelativeResize="0"/>
          <p:nvPr/>
        </p:nvPicPr>
        <p:blipFill>
          <a:blip r:embed="rId4">
            <a:alphaModFix/>
          </a:blip>
          <a:stretch>
            <a:fillRect/>
          </a:stretch>
        </p:blipFill>
        <p:spPr>
          <a:xfrm>
            <a:off x="4881825" y="2973000"/>
            <a:ext cx="3880951" cy="2018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latin typeface="Nunito"/>
                <a:ea typeface="Nunito"/>
                <a:cs typeface="Nunito"/>
                <a:sym typeface="Nunito"/>
              </a:rPr>
              <a:t>Customer FeedBack Analysis</a:t>
            </a:r>
            <a:endParaRPr>
              <a:latin typeface="Nunito"/>
              <a:ea typeface="Nunito"/>
              <a:cs typeface="Nunito"/>
              <a:sym typeface="Nunito"/>
            </a:endParaRPr>
          </a:p>
        </p:txBody>
      </p:sp>
      <p:sp>
        <p:nvSpPr>
          <p:cNvPr id="90" name="Google Shape;90;p17"/>
          <p:cNvSpPr txBox="1"/>
          <p:nvPr>
            <p:ph idx="1" type="body"/>
          </p:nvPr>
        </p:nvSpPr>
        <p:spPr>
          <a:xfrm>
            <a:off x="311700" y="1152475"/>
            <a:ext cx="4156500" cy="37512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b="1" lang="uk">
                <a:latin typeface="Nunito"/>
                <a:ea typeface="Nunito"/>
                <a:cs typeface="Nunito"/>
                <a:sym typeface="Nunito"/>
              </a:rPr>
              <a:t>Customer Rating Distribution:</a:t>
            </a:r>
            <a:endParaRPr b="1">
              <a:latin typeface="Nunito"/>
              <a:ea typeface="Nunito"/>
              <a:cs typeface="Nunito"/>
              <a:sym typeface="Nunito"/>
            </a:endParaRPr>
          </a:p>
          <a:p>
            <a:pPr indent="-291465" lvl="0" marL="457200" rtl="0" algn="l">
              <a:spcBef>
                <a:spcPts val="1200"/>
              </a:spcBef>
              <a:spcAft>
                <a:spcPts val="0"/>
              </a:spcAft>
              <a:buSzPct val="100000"/>
              <a:buFont typeface="Nunito"/>
              <a:buChar char="●"/>
            </a:pPr>
            <a:r>
              <a:rPr lang="uk">
                <a:latin typeface="Nunito"/>
                <a:ea typeface="Nunito"/>
                <a:cs typeface="Nunito"/>
                <a:sym typeface="Nunito"/>
              </a:rPr>
              <a:t>The majority of customer reviews are in the higher rating, with 140 reviews at 4 stars and 135 reviews at 5 stars, </a:t>
            </a:r>
            <a:r>
              <a:rPr lang="uk">
                <a:latin typeface="Nunito"/>
                <a:ea typeface="Nunito"/>
                <a:cs typeface="Nunito"/>
                <a:sym typeface="Nunito"/>
              </a:rPr>
              <a:t>indicating</a:t>
            </a:r>
            <a:r>
              <a:rPr lang="uk">
                <a:latin typeface="Nunito"/>
                <a:ea typeface="Nunito"/>
                <a:cs typeface="Nunito"/>
                <a:sym typeface="Nunito"/>
              </a:rPr>
              <a:t> overall </a:t>
            </a:r>
            <a:r>
              <a:rPr lang="uk">
                <a:latin typeface="Nunito"/>
                <a:ea typeface="Nunito"/>
                <a:cs typeface="Nunito"/>
                <a:sym typeface="Nunito"/>
              </a:rPr>
              <a:t>positive</a:t>
            </a:r>
            <a:r>
              <a:rPr lang="uk">
                <a:latin typeface="Nunito"/>
                <a:ea typeface="Nunito"/>
                <a:cs typeface="Nunito"/>
                <a:sym typeface="Nunito"/>
              </a:rPr>
              <a:t> feedback. Lower </a:t>
            </a:r>
            <a:r>
              <a:rPr lang="uk">
                <a:latin typeface="Nunito"/>
                <a:ea typeface="Nunito"/>
                <a:cs typeface="Nunito"/>
                <a:sym typeface="Nunito"/>
              </a:rPr>
              <a:t>ratings(1-2 stars) account for a smaller proportion, with 26 reviews at 1 star and 57 reviews at 2 stars.</a:t>
            </a:r>
            <a:endParaRPr>
              <a:latin typeface="Nunito"/>
              <a:ea typeface="Nunito"/>
              <a:cs typeface="Nunito"/>
              <a:sym typeface="Nunito"/>
            </a:endParaRPr>
          </a:p>
          <a:p>
            <a:pPr indent="0" lvl="0" marL="0" rtl="0" algn="l">
              <a:spcBef>
                <a:spcPts val="1200"/>
              </a:spcBef>
              <a:spcAft>
                <a:spcPts val="0"/>
              </a:spcAft>
              <a:buNone/>
            </a:pPr>
            <a:r>
              <a:rPr b="1" lang="uk">
                <a:latin typeface="Nunito"/>
                <a:ea typeface="Nunito"/>
                <a:cs typeface="Nunito"/>
                <a:sym typeface="Nunito"/>
              </a:rPr>
              <a:t>Sentiment Analysis:</a:t>
            </a:r>
            <a:endParaRPr b="1">
              <a:latin typeface="Nunito"/>
              <a:ea typeface="Nunito"/>
              <a:cs typeface="Nunito"/>
              <a:sym typeface="Nunito"/>
            </a:endParaRPr>
          </a:p>
          <a:p>
            <a:pPr indent="-291465" lvl="0" marL="457200" rtl="0" algn="l">
              <a:spcBef>
                <a:spcPts val="1200"/>
              </a:spcBef>
              <a:spcAft>
                <a:spcPts val="0"/>
              </a:spcAft>
              <a:buSzPct val="100000"/>
              <a:buFont typeface="Nunito"/>
              <a:buChar char="●"/>
            </a:pPr>
            <a:r>
              <a:rPr lang="uk">
                <a:latin typeface="Nunito"/>
                <a:ea typeface="Nunito"/>
                <a:cs typeface="Nunito"/>
                <a:sym typeface="Nunito"/>
              </a:rPr>
              <a:t>Positive sentiment dominates with 275 reviews, reflecting generally satisfied customer base. Negative sentiment is present in 82 reviews, with a smaller number of mixed and neural sentiments, suggesting some areas for improvements but overall strong customer approval.</a:t>
            </a:r>
            <a:endParaRPr>
              <a:latin typeface="Nunito"/>
              <a:ea typeface="Nunito"/>
              <a:cs typeface="Nunito"/>
              <a:sym typeface="Nunito"/>
            </a:endParaRPr>
          </a:p>
          <a:p>
            <a:pPr indent="0" lvl="0" marL="0" rtl="0" algn="l">
              <a:spcBef>
                <a:spcPts val="1200"/>
              </a:spcBef>
              <a:spcAft>
                <a:spcPts val="0"/>
              </a:spcAft>
              <a:buNone/>
            </a:pPr>
            <a:r>
              <a:rPr b="1" lang="uk">
                <a:latin typeface="Nunito"/>
                <a:ea typeface="Nunito"/>
                <a:cs typeface="Nunito"/>
                <a:sym typeface="Nunito"/>
              </a:rPr>
              <a:t>Opportunity for Improvement:</a:t>
            </a:r>
            <a:endParaRPr b="1">
              <a:latin typeface="Nunito"/>
              <a:ea typeface="Nunito"/>
              <a:cs typeface="Nunito"/>
              <a:sym typeface="Nunito"/>
            </a:endParaRPr>
          </a:p>
          <a:p>
            <a:pPr indent="-291465" lvl="0" marL="457200" rtl="0" algn="l">
              <a:spcBef>
                <a:spcPts val="1200"/>
              </a:spcBef>
              <a:spcAft>
                <a:spcPts val="0"/>
              </a:spcAft>
              <a:buSzPct val="100000"/>
              <a:buFont typeface="Nunito"/>
              <a:buChar char="●"/>
            </a:pPr>
            <a:r>
              <a:rPr lang="uk">
                <a:latin typeface="Nunito"/>
                <a:ea typeface="Nunito"/>
                <a:cs typeface="Nunito"/>
                <a:sym typeface="Nunito"/>
              </a:rPr>
              <a:t>The presence of mixed positive and mixed negative sentiments suggest that there are opportunities to convert those mixed experiences into more clearly positive ones, potentially boosting overall ratings. Addressing the specific concerns in mixed reviews could elevate customer satisfaction.</a:t>
            </a:r>
            <a:endParaRPr>
              <a:latin typeface="Nunito"/>
              <a:ea typeface="Nunito"/>
              <a:cs typeface="Nunito"/>
              <a:sym typeface="Nunito"/>
            </a:endParaRPr>
          </a:p>
        </p:txBody>
      </p:sp>
      <p:pic>
        <p:nvPicPr>
          <p:cNvPr id="91" name="Google Shape;91;p17"/>
          <p:cNvPicPr preferRelativeResize="0"/>
          <p:nvPr/>
        </p:nvPicPr>
        <p:blipFill>
          <a:blip r:embed="rId3">
            <a:alphaModFix/>
          </a:blip>
          <a:stretch>
            <a:fillRect/>
          </a:stretch>
        </p:blipFill>
        <p:spPr>
          <a:xfrm>
            <a:off x="5189650" y="623450"/>
            <a:ext cx="2617575" cy="2130925"/>
          </a:xfrm>
          <a:prstGeom prst="rect">
            <a:avLst/>
          </a:prstGeom>
          <a:noFill/>
          <a:ln>
            <a:noFill/>
          </a:ln>
        </p:spPr>
      </p:pic>
      <p:pic>
        <p:nvPicPr>
          <p:cNvPr id="92" name="Google Shape;92;p17"/>
          <p:cNvPicPr preferRelativeResize="0"/>
          <p:nvPr/>
        </p:nvPicPr>
        <p:blipFill>
          <a:blip r:embed="rId4">
            <a:alphaModFix/>
          </a:blip>
          <a:stretch>
            <a:fillRect/>
          </a:stretch>
        </p:blipFill>
        <p:spPr>
          <a:xfrm>
            <a:off x="5189650" y="2905911"/>
            <a:ext cx="2617575" cy="205211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latin typeface="Nunito"/>
                <a:ea typeface="Nunito"/>
                <a:cs typeface="Nunito"/>
                <a:sym typeface="Nunito"/>
              </a:rPr>
              <a:t>Goals &amp; Actions</a:t>
            </a:r>
            <a:endParaRPr>
              <a:latin typeface="Nunito"/>
              <a:ea typeface="Nunito"/>
              <a:cs typeface="Nunito"/>
              <a:sym typeface="Nunito"/>
            </a:endParaRPr>
          </a:p>
        </p:txBody>
      </p:sp>
      <p:sp>
        <p:nvSpPr>
          <p:cNvPr id="98" name="Google Shape;98;p18"/>
          <p:cNvSpPr txBox="1"/>
          <p:nvPr>
            <p:ph idx="1" type="body"/>
          </p:nvPr>
        </p:nvSpPr>
        <p:spPr>
          <a:xfrm>
            <a:off x="311700" y="1164850"/>
            <a:ext cx="3673800" cy="34164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SzPts val="440"/>
              <a:buNone/>
            </a:pPr>
            <a:r>
              <a:rPr b="1" lang="uk" sz="1420">
                <a:latin typeface="Nunito"/>
                <a:ea typeface="Nunito"/>
                <a:cs typeface="Nunito"/>
                <a:sym typeface="Nunito"/>
              </a:rPr>
              <a:t>Goal</a:t>
            </a:r>
            <a:endParaRPr b="1" sz="1420">
              <a:latin typeface="Nunito"/>
              <a:ea typeface="Nunito"/>
              <a:cs typeface="Nunito"/>
              <a:sym typeface="Nunito"/>
            </a:endParaRPr>
          </a:p>
          <a:p>
            <a:pPr indent="-287020" lvl="0" marL="457200" rtl="0" algn="l">
              <a:lnSpc>
                <a:spcPct val="105000"/>
              </a:lnSpc>
              <a:spcBef>
                <a:spcPts val="1200"/>
              </a:spcBef>
              <a:spcAft>
                <a:spcPts val="0"/>
              </a:spcAft>
              <a:buSzPts val="920"/>
              <a:buFont typeface="Nunito"/>
              <a:buChar char="●"/>
            </a:pPr>
            <a:r>
              <a:rPr b="1" lang="uk" sz="920">
                <a:latin typeface="Nunito"/>
                <a:ea typeface="Nunito"/>
                <a:cs typeface="Nunito"/>
                <a:sym typeface="Nunito"/>
              </a:rPr>
              <a:t>Increase Conversion Rates</a:t>
            </a:r>
            <a:r>
              <a:rPr lang="uk" sz="920">
                <a:latin typeface="Nunito"/>
                <a:ea typeface="Nunito"/>
                <a:cs typeface="Nunito"/>
                <a:sym typeface="Nunito"/>
              </a:rPr>
              <a:t>:</a:t>
            </a:r>
            <a:endParaRPr sz="920">
              <a:latin typeface="Nunito"/>
              <a:ea typeface="Nunito"/>
              <a:cs typeface="Nunito"/>
              <a:sym typeface="Nunito"/>
            </a:endParaRPr>
          </a:p>
          <a:p>
            <a:pPr indent="-287019" lvl="1" marL="914400" rtl="0" algn="l">
              <a:lnSpc>
                <a:spcPct val="105000"/>
              </a:lnSpc>
              <a:spcBef>
                <a:spcPts val="0"/>
              </a:spcBef>
              <a:spcAft>
                <a:spcPts val="0"/>
              </a:spcAft>
              <a:buSzPts val="920"/>
              <a:buFont typeface="Nunito"/>
              <a:buChar char="○"/>
            </a:pPr>
            <a:r>
              <a:rPr b="1" lang="uk" sz="920">
                <a:latin typeface="Nunito"/>
                <a:ea typeface="Nunito"/>
                <a:cs typeface="Nunito"/>
                <a:sym typeface="Nunito"/>
              </a:rPr>
              <a:t>Goal</a:t>
            </a:r>
            <a:r>
              <a:rPr lang="uk" sz="920">
                <a:latin typeface="Nunito"/>
                <a:ea typeface="Nunito"/>
                <a:cs typeface="Nunito"/>
                <a:sym typeface="Nunito"/>
              </a:rPr>
              <a:t>: identify factors impacting the conversation rate and provide recommendations to improve it.</a:t>
            </a:r>
            <a:endParaRPr sz="920">
              <a:latin typeface="Nunito"/>
              <a:ea typeface="Nunito"/>
              <a:cs typeface="Nunito"/>
              <a:sym typeface="Nunito"/>
            </a:endParaRPr>
          </a:p>
          <a:p>
            <a:pPr indent="-287019" lvl="1" marL="914400" rtl="0" algn="l">
              <a:lnSpc>
                <a:spcPct val="105000"/>
              </a:lnSpc>
              <a:spcBef>
                <a:spcPts val="0"/>
              </a:spcBef>
              <a:spcAft>
                <a:spcPts val="0"/>
              </a:spcAft>
              <a:buSzPts val="920"/>
              <a:buFont typeface="Nunito"/>
              <a:buChar char="○"/>
            </a:pPr>
            <a:r>
              <a:rPr b="1" lang="uk" sz="920">
                <a:latin typeface="Nunito"/>
                <a:ea typeface="Nunito"/>
                <a:cs typeface="Nunito"/>
                <a:sym typeface="Nunito"/>
              </a:rPr>
              <a:t>Insight</a:t>
            </a:r>
            <a:r>
              <a:rPr lang="uk" sz="920">
                <a:latin typeface="Nunito"/>
                <a:ea typeface="Nunito"/>
                <a:cs typeface="Nunito"/>
                <a:sym typeface="Nunito"/>
              </a:rPr>
              <a:t>: Highlight key stages where visitors drop off and suggest improvements to optimize the conversion funnel.</a:t>
            </a:r>
            <a:endParaRPr sz="920">
              <a:latin typeface="Nunito"/>
              <a:ea typeface="Nunito"/>
              <a:cs typeface="Nunito"/>
              <a:sym typeface="Nunito"/>
            </a:endParaRPr>
          </a:p>
          <a:p>
            <a:pPr indent="-287020" lvl="0" marL="457200" rtl="0" algn="l">
              <a:lnSpc>
                <a:spcPct val="105000"/>
              </a:lnSpc>
              <a:spcBef>
                <a:spcPts val="0"/>
              </a:spcBef>
              <a:spcAft>
                <a:spcPts val="0"/>
              </a:spcAft>
              <a:buSzPts val="920"/>
              <a:buFont typeface="Nunito"/>
              <a:buChar char="●"/>
            </a:pPr>
            <a:r>
              <a:rPr b="1" lang="uk" sz="920">
                <a:latin typeface="Nunito"/>
                <a:ea typeface="Nunito"/>
                <a:cs typeface="Nunito"/>
                <a:sym typeface="Nunito"/>
              </a:rPr>
              <a:t>Enhance Customer Engagement</a:t>
            </a:r>
            <a:r>
              <a:rPr lang="uk" sz="920">
                <a:latin typeface="Nunito"/>
                <a:ea typeface="Nunito"/>
                <a:cs typeface="Nunito"/>
                <a:sym typeface="Nunito"/>
              </a:rPr>
              <a:t>:</a:t>
            </a:r>
            <a:endParaRPr sz="920">
              <a:latin typeface="Nunito"/>
              <a:ea typeface="Nunito"/>
              <a:cs typeface="Nunito"/>
              <a:sym typeface="Nunito"/>
            </a:endParaRPr>
          </a:p>
          <a:p>
            <a:pPr indent="-287019" lvl="1" marL="914400" rtl="0" algn="l">
              <a:lnSpc>
                <a:spcPct val="105000"/>
              </a:lnSpc>
              <a:spcBef>
                <a:spcPts val="0"/>
              </a:spcBef>
              <a:spcAft>
                <a:spcPts val="0"/>
              </a:spcAft>
              <a:buSzPts val="920"/>
              <a:buFont typeface="Nunito"/>
              <a:buChar char="○"/>
            </a:pPr>
            <a:r>
              <a:rPr b="1" lang="uk" sz="920">
                <a:latin typeface="Nunito"/>
                <a:ea typeface="Nunito"/>
                <a:cs typeface="Nunito"/>
                <a:sym typeface="Nunito"/>
              </a:rPr>
              <a:t>Goal</a:t>
            </a:r>
            <a:r>
              <a:rPr lang="uk" sz="920">
                <a:latin typeface="Nunito"/>
                <a:ea typeface="Nunito"/>
                <a:cs typeface="Nunito"/>
                <a:sym typeface="Nunito"/>
              </a:rPr>
              <a:t>: Determinate which types of content drive the highest engagement.</a:t>
            </a:r>
            <a:endParaRPr sz="920">
              <a:latin typeface="Nunito"/>
              <a:ea typeface="Nunito"/>
              <a:cs typeface="Nunito"/>
              <a:sym typeface="Nunito"/>
            </a:endParaRPr>
          </a:p>
          <a:p>
            <a:pPr indent="-287019" lvl="1" marL="914400" rtl="0" algn="l">
              <a:lnSpc>
                <a:spcPct val="105000"/>
              </a:lnSpc>
              <a:spcBef>
                <a:spcPts val="0"/>
              </a:spcBef>
              <a:spcAft>
                <a:spcPts val="0"/>
              </a:spcAft>
              <a:buSzPts val="920"/>
              <a:buFont typeface="Nunito"/>
              <a:buChar char="○"/>
            </a:pPr>
            <a:r>
              <a:rPr b="1" lang="uk" sz="920">
                <a:latin typeface="Nunito"/>
                <a:ea typeface="Nunito"/>
                <a:cs typeface="Nunito"/>
                <a:sym typeface="Nunito"/>
              </a:rPr>
              <a:t>Insight</a:t>
            </a:r>
            <a:r>
              <a:rPr lang="uk" sz="920">
                <a:latin typeface="Nunito"/>
                <a:ea typeface="Nunito"/>
                <a:cs typeface="Nunito"/>
                <a:sym typeface="Nunito"/>
              </a:rPr>
              <a:t>: Analyze interaction levels with different types of marketing content to inform better content strategies.</a:t>
            </a:r>
            <a:endParaRPr sz="920">
              <a:latin typeface="Nunito"/>
              <a:ea typeface="Nunito"/>
              <a:cs typeface="Nunito"/>
              <a:sym typeface="Nunito"/>
            </a:endParaRPr>
          </a:p>
          <a:p>
            <a:pPr indent="-287020" lvl="0" marL="457200" rtl="0" algn="l">
              <a:lnSpc>
                <a:spcPct val="105000"/>
              </a:lnSpc>
              <a:spcBef>
                <a:spcPts val="0"/>
              </a:spcBef>
              <a:spcAft>
                <a:spcPts val="0"/>
              </a:spcAft>
              <a:buSzPts val="920"/>
              <a:buFont typeface="Nunito"/>
              <a:buChar char="●"/>
            </a:pPr>
            <a:r>
              <a:rPr b="1" lang="uk" sz="920">
                <a:latin typeface="Nunito"/>
                <a:ea typeface="Nunito"/>
                <a:cs typeface="Nunito"/>
                <a:sym typeface="Nunito"/>
              </a:rPr>
              <a:t>Improve Customer Feedback Score</a:t>
            </a:r>
            <a:r>
              <a:rPr lang="uk" sz="920">
                <a:latin typeface="Nunito"/>
                <a:ea typeface="Nunito"/>
                <a:cs typeface="Nunito"/>
                <a:sym typeface="Nunito"/>
              </a:rPr>
              <a:t>:</a:t>
            </a:r>
            <a:endParaRPr sz="920">
              <a:latin typeface="Nunito"/>
              <a:ea typeface="Nunito"/>
              <a:cs typeface="Nunito"/>
              <a:sym typeface="Nunito"/>
            </a:endParaRPr>
          </a:p>
          <a:p>
            <a:pPr indent="-287019" lvl="1" marL="914400" rtl="0" algn="l">
              <a:lnSpc>
                <a:spcPct val="105000"/>
              </a:lnSpc>
              <a:spcBef>
                <a:spcPts val="0"/>
              </a:spcBef>
              <a:spcAft>
                <a:spcPts val="0"/>
              </a:spcAft>
              <a:buSzPts val="920"/>
              <a:buFont typeface="Nunito"/>
              <a:buChar char="○"/>
            </a:pPr>
            <a:r>
              <a:rPr b="1" lang="uk" sz="920">
                <a:latin typeface="Nunito"/>
                <a:ea typeface="Nunito"/>
                <a:cs typeface="Nunito"/>
                <a:sym typeface="Nunito"/>
              </a:rPr>
              <a:t>Goal</a:t>
            </a:r>
            <a:r>
              <a:rPr lang="uk" sz="920">
                <a:latin typeface="Nunito"/>
                <a:ea typeface="Nunito"/>
                <a:cs typeface="Nunito"/>
                <a:sym typeface="Nunito"/>
              </a:rPr>
              <a:t>: Understand common themes in customer reviews and provide actionable insights</a:t>
            </a:r>
            <a:endParaRPr sz="920">
              <a:latin typeface="Nunito"/>
              <a:ea typeface="Nunito"/>
              <a:cs typeface="Nunito"/>
              <a:sym typeface="Nunito"/>
            </a:endParaRPr>
          </a:p>
          <a:p>
            <a:pPr indent="-287019" lvl="1" marL="914400" rtl="0" algn="l">
              <a:lnSpc>
                <a:spcPct val="105000"/>
              </a:lnSpc>
              <a:spcBef>
                <a:spcPts val="0"/>
              </a:spcBef>
              <a:spcAft>
                <a:spcPts val="0"/>
              </a:spcAft>
              <a:buSzPts val="920"/>
              <a:buFont typeface="Nunito"/>
              <a:buChar char="○"/>
            </a:pPr>
            <a:r>
              <a:rPr b="1" lang="uk" sz="920">
                <a:latin typeface="Nunito"/>
                <a:ea typeface="Nunito"/>
                <a:cs typeface="Nunito"/>
                <a:sym typeface="Nunito"/>
              </a:rPr>
              <a:t>Insight</a:t>
            </a:r>
            <a:r>
              <a:rPr lang="uk" sz="920">
                <a:latin typeface="Nunito"/>
                <a:ea typeface="Nunito"/>
                <a:cs typeface="Nunito"/>
                <a:sym typeface="Nunito"/>
              </a:rPr>
              <a:t>: Identify recurring positive and negative feedback to guide product and service improvements.</a:t>
            </a:r>
            <a:endParaRPr sz="920">
              <a:latin typeface="Nunito"/>
              <a:ea typeface="Nunito"/>
              <a:cs typeface="Nunito"/>
              <a:sym typeface="Nunito"/>
            </a:endParaRPr>
          </a:p>
        </p:txBody>
      </p:sp>
      <p:sp>
        <p:nvSpPr>
          <p:cNvPr id="99" name="Google Shape;99;p18"/>
          <p:cNvSpPr txBox="1"/>
          <p:nvPr>
            <p:ph idx="1" type="body"/>
          </p:nvPr>
        </p:nvSpPr>
        <p:spPr>
          <a:xfrm>
            <a:off x="5028675" y="619575"/>
            <a:ext cx="3673800" cy="3961800"/>
          </a:xfrm>
          <a:prstGeom prst="rect">
            <a:avLst/>
          </a:prstGeom>
        </p:spPr>
        <p:txBody>
          <a:bodyPr anchorCtr="0" anchor="t" bIns="91425" lIns="91425" spcFirstLastPara="1" rIns="91425" wrap="square" tIns="91425">
            <a:normAutofit fontScale="32500"/>
          </a:bodyPr>
          <a:lstStyle/>
          <a:p>
            <a:pPr indent="0" lvl="0" marL="0" rtl="0" algn="l">
              <a:spcBef>
                <a:spcPts val="0"/>
              </a:spcBef>
              <a:spcAft>
                <a:spcPts val="0"/>
              </a:spcAft>
              <a:buNone/>
            </a:pPr>
            <a:r>
              <a:rPr b="1" lang="uk" sz="4300">
                <a:latin typeface="Nunito"/>
                <a:ea typeface="Nunito"/>
                <a:cs typeface="Nunito"/>
                <a:sym typeface="Nunito"/>
              </a:rPr>
              <a:t>Actions</a:t>
            </a:r>
            <a:endParaRPr b="1" sz="4300">
              <a:latin typeface="Nunito"/>
              <a:ea typeface="Nunito"/>
              <a:cs typeface="Nunito"/>
              <a:sym typeface="Nunito"/>
            </a:endParaRPr>
          </a:p>
          <a:p>
            <a:pPr indent="0" lvl="0" marL="0" rtl="0" algn="l">
              <a:spcBef>
                <a:spcPts val="1200"/>
              </a:spcBef>
              <a:spcAft>
                <a:spcPts val="0"/>
              </a:spcAft>
              <a:buNone/>
            </a:pPr>
            <a:r>
              <a:rPr b="1" lang="uk" sz="2915">
                <a:latin typeface="Nunito"/>
                <a:ea typeface="Nunito"/>
                <a:cs typeface="Nunito"/>
                <a:sym typeface="Nunito"/>
              </a:rPr>
              <a:t>Increase Conversion Rates:</a:t>
            </a:r>
            <a:endParaRPr b="1" sz="2915">
              <a:latin typeface="Nunito"/>
              <a:ea typeface="Nunito"/>
              <a:cs typeface="Nunito"/>
              <a:sym typeface="Nunito"/>
            </a:endParaRPr>
          </a:p>
          <a:p>
            <a:pPr indent="0" lvl="0" marL="0" rtl="0" algn="l">
              <a:spcBef>
                <a:spcPts val="1200"/>
              </a:spcBef>
              <a:spcAft>
                <a:spcPts val="0"/>
              </a:spcAft>
              <a:buNone/>
            </a:pPr>
            <a:r>
              <a:rPr lang="uk" sz="2450">
                <a:latin typeface="Nunito"/>
                <a:ea typeface="Nunito"/>
                <a:cs typeface="Nunito"/>
                <a:sym typeface="Nunito"/>
              </a:rPr>
              <a:t>Target High-Performing Product Categories: Focus marketing efforts on products with demonstrated high conversion rates, such as Kayaks, Ski Boost and Baseball Gloves, implement seasonal promotions or personalized </a:t>
            </a:r>
            <a:r>
              <a:rPr lang="uk" sz="2450">
                <a:latin typeface="Nunito"/>
                <a:ea typeface="Nunito"/>
                <a:cs typeface="Nunito"/>
                <a:sym typeface="Nunito"/>
              </a:rPr>
              <a:t>campaigns</a:t>
            </a:r>
            <a:r>
              <a:rPr lang="uk" sz="2450">
                <a:latin typeface="Nunito"/>
                <a:ea typeface="Nunito"/>
                <a:cs typeface="Nunito"/>
                <a:sym typeface="Nunito"/>
              </a:rPr>
              <a:t> during peak months(e.g., January and September) to capitalize on these trends.</a:t>
            </a:r>
            <a:endParaRPr sz="2450">
              <a:latin typeface="Nunito"/>
              <a:ea typeface="Nunito"/>
              <a:cs typeface="Nunito"/>
              <a:sym typeface="Nunito"/>
            </a:endParaRPr>
          </a:p>
          <a:p>
            <a:pPr indent="0" lvl="0" marL="0" rtl="0" algn="l">
              <a:spcBef>
                <a:spcPts val="1200"/>
              </a:spcBef>
              <a:spcAft>
                <a:spcPts val="0"/>
              </a:spcAft>
              <a:buNone/>
            </a:pPr>
            <a:r>
              <a:rPr b="1" lang="uk" sz="2915">
                <a:latin typeface="Nunito"/>
                <a:ea typeface="Nunito"/>
                <a:cs typeface="Nunito"/>
                <a:sym typeface="Nunito"/>
              </a:rPr>
              <a:t>Enhanced Customer Engagement:</a:t>
            </a:r>
            <a:endParaRPr b="1" sz="2915">
              <a:latin typeface="Nunito"/>
              <a:ea typeface="Nunito"/>
              <a:cs typeface="Nunito"/>
              <a:sym typeface="Nunito"/>
            </a:endParaRPr>
          </a:p>
          <a:p>
            <a:pPr indent="0" lvl="0" marL="0" rtl="0" algn="l">
              <a:spcBef>
                <a:spcPts val="1200"/>
              </a:spcBef>
              <a:spcAft>
                <a:spcPts val="0"/>
              </a:spcAft>
              <a:buNone/>
            </a:pPr>
            <a:r>
              <a:rPr lang="uk" sz="2450">
                <a:latin typeface="Nunito"/>
                <a:ea typeface="Nunito"/>
                <a:cs typeface="Nunito"/>
                <a:sym typeface="Nunito"/>
              </a:rPr>
              <a:t>Revitalize Content Strategy: To turn around views and low interaction rates, experiment with more </a:t>
            </a:r>
            <a:r>
              <a:rPr lang="uk" sz="2450">
                <a:latin typeface="Nunito"/>
                <a:ea typeface="Nunito"/>
                <a:cs typeface="Nunito"/>
                <a:sym typeface="Nunito"/>
              </a:rPr>
              <a:t>engaging</a:t>
            </a:r>
            <a:r>
              <a:rPr lang="uk" sz="2450">
                <a:latin typeface="Nunito"/>
                <a:ea typeface="Nunito"/>
                <a:cs typeface="Nunito"/>
                <a:sym typeface="Nunito"/>
              </a:rPr>
              <a:t> content formats, such as interactive videos or user-generated content. </a:t>
            </a:r>
            <a:r>
              <a:rPr lang="uk" sz="2450">
                <a:latin typeface="Nunito"/>
                <a:ea typeface="Nunito"/>
                <a:cs typeface="Nunito"/>
                <a:sym typeface="Nunito"/>
              </a:rPr>
              <a:t>Additionally</a:t>
            </a:r>
            <a:r>
              <a:rPr lang="uk" sz="2450">
                <a:latin typeface="Nunito"/>
                <a:ea typeface="Nunito"/>
                <a:cs typeface="Nunito"/>
                <a:sym typeface="Nunito"/>
              </a:rPr>
              <a:t>, boost  engagement by optimizing call-to-action placement in social media and blog content, </a:t>
            </a:r>
            <a:r>
              <a:rPr lang="uk" sz="2450">
                <a:latin typeface="Nunito"/>
                <a:ea typeface="Nunito"/>
                <a:cs typeface="Nunito"/>
                <a:sym typeface="Nunito"/>
              </a:rPr>
              <a:t>particularly</a:t>
            </a:r>
            <a:r>
              <a:rPr lang="uk" sz="2450">
                <a:latin typeface="Nunito"/>
                <a:ea typeface="Nunito"/>
                <a:cs typeface="Nunito"/>
                <a:sym typeface="Nunito"/>
              </a:rPr>
              <a:t> during historically lower-engagement months(September-December).</a:t>
            </a:r>
            <a:endParaRPr sz="2450">
              <a:latin typeface="Nunito"/>
              <a:ea typeface="Nunito"/>
              <a:cs typeface="Nunito"/>
              <a:sym typeface="Nunito"/>
            </a:endParaRPr>
          </a:p>
          <a:p>
            <a:pPr indent="0" lvl="0" marL="0" rtl="0" algn="l">
              <a:spcBef>
                <a:spcPts val="1200"/>
              </a:spcBef>
              <a:spcAft>
                <a:spcPts val="0"/>
              </a:spcAft>
              <a:buNone/>
            </a:pPr>
            <a:r>
              <a:rPr b="1" lang="uk" sz="2915">
                <a:latin typeface="Nunito"/>
                <a:ea typeface="Nunito"/>
                <a:cs typeface="Nunito"/>
                <a:sym typeface="Nunito"/>
              </a:rPr>
              <a:t>Improve  Customer Feedback Score:</a:t>
            </a:r>
            <a:endParaRPr b="1" sz="2915">
              <a:latin typeface="Nunito"/>
              <a:ea typeface="Nunito"/>
              <a:cs typeface="Nunito"/>
              <a:sym typeface="Nunito"/>
            </a:endParaRPr>
          </a:p>
          <a:p>
            <a:pPr indent="0" lvl="0" marL="0" rtl="0" algn="l">
              <a:spcBef>
                <a:spcPts val="1200"/>
              </a:spcBef>
              <a:spcAft>
                <a:spcPts val="1200"/>
              </a:spcAft>
              <a:buNone/>
            </a:pPr>
            <a:r>
              <a:rPr lang="uk" sz="2450">
                <a:latin typeface="Nunito"/>
                <a:ea typeface="Nunito"/>
                <a:cs typeface="Nunito"/>
                <a:sym typeface="Nunito"/>
              </a:rPr>
              <a:t>Address Mixed and Negative </a:t>
            </a:r>
            <a:r>
              <a:rPr lang="uk" sz="2450">
                <a:latin typeface="Nunito"/>
                <a:ea typeface="Nunito"/>
                <a:cs typeface="Nunito"/>
                <a:sym typeface="Nunito"/>
              </a:rPr>
              <a:t>feedback: implement a feedback loop where mixed and negative reviews are analyzed to identify common issues. Develop improvements plans to address these concerns. Consider following up with dissatisfied customers to resolve issues and encourage re-rating, aiming to move average ratings closer to the 4.0 target.</a:t>
            </a:r>
            <a:endParaRPr sz="2450">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