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7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142" y="1098038"/>
            <a:ext cx="7772400" cy="1470025"/>
          </a:xfrm>
        </p:spPr>
        <p:txBody>
          <a:bodyPr/>
          <a:lstStyle/>
          <a:p>
            <a:r>
              <a:rPr lang="en-IN" b="1" i="1" dirty="0"/>
              <a:t>NYC SHOOTINGS CLUSTER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Cluster Profiling — What to compute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 size (count of incidents) and top boroughs/precincts</a:t>
            </a:r>
          </a:p>
          <a:p>
            <a:r>
              <a:t>Peak temporal windows (hour, day-of-week) per cluster</a:t>
            </a:r>
          </a:p>
          <a:p>
            <a:r>
              <a:t>Outcome shares (statistical murder flag), demographic proportions (non-stigmatizing)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Actionable Recommendations (Draft)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1) Focused patrol &amp; community engagement during peak hours in hotspot areas</a:t>
            </a:r>
          </a:p>
          <a:p>
            <a:r>
              <a:t>2) Allocate resources to top precincts identified per cluster</a:t>
            </a:r>
          </a:p>
          <a:p>
            <a:r>
              <a:t>3) Coordinate NYPD and non-NYPD jurisdiction responses where relevant</a:t>
            </a:r>
          </a:p>
          <a:p>
            <a:r>
              <a:t>4) Monitor and evaluate interventions; avoid policies that stigmatize communities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Ethics, Bias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Clusters reflect historical reporting/policing biases — not causal proof</a:t>
            </a:r>
          </a:p>
          <a:p>
            <a:r>
              <a:t>Missing data, geocoding errors, and time lags can affect results</a:t>
            </a:r>
          </a:p>
          <a:p>
            <a:r>
              <a:t>Always validate findings with community stakeholders and domain experts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 shooting incidents by time, location, demographics, jurisdiction</a:t>
            </a:r>
          </a:p>
          <a:p>
            <a:r>
              <a:t>Provide actionable insights for targeted interventions and resource allocation</a:t>
            </a:r>
          </a:p>
          <a:p>
            <a:r>
              <a:t>Deliverables: cleaned data, features, clustering model, visualizations, profiles,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Provided NYC shooting incidents dataset (confidential)</a:t>
            </a:r>
          </a:p>
          <a:p>
            <a:r>
              <a:t>Key columns: occur_date, occur_time, borough, location, latitude, longitude, perp/victim demographics, precinct</a:t>
            </a:r>
          </a:p>
          <a:p>
            <a:r>
              <a:t>Reminder: do NOT upload the dataset to public platforms (Kaggle/GitHub)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— Why &amp;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Why: clean messy fields, handle missing values, and normalize formats</a:t>
            </a:r>
          </a:p>
          <a:p>
            <a:r>
              <a:t>How: normalize text, parse dates/times, convert age groups to numeric midpoints</a:t>
            </a:r>
          </a:p>
          <a:p>
            <a:r>
              <a:t>Reduce rare categories to 'Other' to avoid noisy one-hot columns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(selected)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Temporal: hour, day-of-week, month (+ cyclical sin/cos transforms)</a:t>
            </a:r>
          </a:p>
          <a:p>
            <a:r>
              <a:t>Spatial: latitude &amp; longitude for mapping and spatial clustering</a:t>
            </a:r>
          </a:p>
          <a:p>
            <a:r>
              <a:t>Demographic: perp/victim ages (midpoints), sex, race (kept high-level/non-stigmatizing)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909" y="215820"/>
            <a:ext cx="6730181" cy="463874"/>
          </a:xfrm>
        </p:spPr>
        <p:txBody>
          <a:bodyPr>
            <a:noAutofit/>
          </a:bodyPr>
          <a:lstStyle/>
          <a:p>
            <a:r>
              <a:rPr lang="en-US" sz="3200" dirty="0"/>
              <a:t>Victim Age Group Distribution</a:t>
            </a:r>
            <a:endParaRPr sz="3200" dirty="0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37" y="4017867"/>
            <a:ext cx="7192296" cy="2712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E7B2D-0999-E85E-70C5-3E14FB1A9BD2}"/>
              </a:ext>
            </a:extLst>
          </p:cNvPr>
          <p:cNvSpPr txBox="1"/>
          <p:nvPr/>
        </p:nvSpPr>
        <p:spPr>
          <a:xfrm>
            <a:off x="353961" y="929231"/>
            <a:ext cx="88883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bar chart shows the </a:t>
            </a:r>
            <a:r>
              <a:rPr lang="en-US" b="1" dirty="0"/>
              <a:t>number of shooting incidents per victim age group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25–44</a:t>
            </a:r>
            <a:r>
              <a:rPr lang="en-US" dirty="0"/>
              <a:t> age group has the highest number of victims, followed by </a:t>
            </a:r>
            <a:r>
              <a:rPr lang="en-US" b="1" dirty="0"/>
              <a:t>18–24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few incidents involve victims aged 65+ or children under 10 (except "&lt;18" has some cases).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indicates that most shooting victims are </a:t>
            </a:r>
            <a:r>
              <a:rPr lang="en-US" b="1" dirty="0"/>
              <a:t>young adults and middle-aged individuals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Key 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Interventions should focus on protecting individuals aged </a:t>
            </a:r>
            <a:r>
              <a:rPr lang="en-US" b="1" dirty="0"/>
              <a:t>18–44</a:t>
            </a:r>
            <a:r>
              <a:rPr lang="en-US" dirty="0"/>
              <a:t>, as they represent the majority of victims.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Community programs, education, and targeted policing could focus on this demographic to reduce </a:t>
            </a:r>
            <a:r>
              <a:rPr lang="en-US" dirty="0" err="1"/>
              <a:t>ris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703" y="292266"/>
            <a:ext cx="4478594" cy="472614"/>
          </a:xfrm>
        </p:spPr>
        <p:txBody>
          <a:bodyPr>
            <a:noAutofit/>
          </a:bodyPr>
          <a:lstStyle/>
          <a:p>
            <a:r>
              <a:rPr lang="en-US" sz="3200" dirty="0"/>
              <a:t>Shootings by Hour of Day</a:t>
            </a:r>
            <a:endParaRPr sz="3200" dirty="0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4159044"/>
            <a:ext cx="8396748" cy="2698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B64B7-0AD7-A845-CE01-51D5991CE90A}"/>
              </a:ext>
            </a:extLst>
          </p:cNvPr>
          <p:cNvSpPr txBox="1"/>
          <p:nvPr/>
        </p:nvSpPr>
        <p:spPr>
          <a:xfrm>
            <a:off x="265471" y="1030801"/>
            <a:ext cx="87605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bar chart shows </a:t>
            </a:r>
            <a:r>
              <a:rPr lang="en-US" b="1" dirty="0"/>
              <a:t>number of incidents by hour (0–23)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shootings happen during </a:t>
            </a:r>
            <a:r>
              <a:rPr lang="en-US" b="1" dirty="0"/>
              <a:t>late night and early morning hours</a:t>
            </a:r>
            <a:r>
              <a:rPr lang="en-US" dirty="0"/>
              <a:t> — peaking around </a:t>
            </a:r>
            <a:r>
              <a:rPr lang="en-US" b="1" dirty="0"/>
              <a:t>11 PM – 1 AM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Incidents drop sharply between </a:t>
            </a:r>
            <a:r>
              <a:rPr lang="en-US" b="1" dirty="0"/>
              <a:t>4 AM – 9 AM</a:t>
            </a:r>
            <a:r>
              <a:rPr lang="en-US" dirty="0"/>
              <a:t>, the quietest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gradual rise again from afternoon toward late evening.</a:t>
            </a:r>
          </a:p>
          <a:p>
            <a:pPr>
              <a:buNone/>
            </a:pPr>
            <a:r>
              <a:rPr lang="en-US" b="1" dirty="0"/>
              <a:t>Key 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Late-night hours (8 PM – 2 AM)</a:t>
            </a:r>
            <a:r>
              <a:rPr lang="en-US" dirty="0"/>
              <a:t> are the most critical for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Police departments can </a:t>
            </a:r>
            <a:r>
              <a:rPr lang="en-US" b="1" dirty="0"/>
              <a:t>increase patrol presence and surveillance during these hours</a:t>
            </a:r>
            <a:r>
              <a:rPr lang="en-US" dirty="0"/>
              <a:t> to reduce gun violence.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actionable insight for </a:t>
            </a:r>
            <a:r>
              <a:rPr lang="en-US" b="1" dirty="0"/>
              <a:t>resource allocation and scheduling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— Clustering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Algorithm: KMeans (simple, interpretable) with silhouette-based k selection</a:t>
            </a:r>
          </a:p>
          <a:p>
            <a:r>
              <a:t>Alternative: DBSCAN/HDBSCAN for density-based hotspots (recommended for hotspots)</a:t>
            </a:r>
          </a:p>
          <a:p>
            <a:r>
              <a:t>Success criteria: meaningful, actionable clusters with reasonable silhouette 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180" y="51619"/>
            <a:ext cx="5589639" cy="836407"/>
          </a:xfrm>
        </p:spPr>
        <p:txBody>
          <a:bodyPr>
            <a:normAutofit/>
          </a:bodyPr>
          <a:lstStyle/>
          <a:p>
            <a:r>
              <a:rPr lang="en-US" sz="3200" dirty="0"/>
              <a:t>Number of Incidents per Cluster</a:t>
            </a:r>
            <a:endParaRPr sz="3200" dirty="0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9" y="4031623"/>
            <a:ext cx="8431161" cy="2774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D65DF-1648-253E-5DC3-6F32A0E920EF}"/>
              </a:ext>
            </a:extLst>
          </p:cNvPr>
          <p:cNvSpPr txBox="1"/>
          <p:nvPr/>
        </p:nvSpPr>
        <p:spPr>
          <a:xfrm>
            <a:off x="137652" y="892302"/>
            <a:ext cx="90063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bar chart displays how many shooting incidents fall into each cluster (0–4).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Cluster 1</a:t>
            </a:r>
            <a:r>
              <a:rPr lang="en-US" dirty="0"/>
              <a:t> is the largest, with over </a:t>
            </a:r>
            <a:r>
              <a:rPr lang="en-US" b="1" dirty="0"/>
              <a:t>10,000 incidents</a:t>
            </a:r>
            <a:r>
              <a:rPr lang="en-US" dirty="0"/>
              <a:t> — it likely represents the most common pattern of shootings.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Clusters 0 and 4 are medium-sized, while Clusters 2 and 3 represent fewer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helps us understand the relative weight of each cluster and prioritize which ones to focus on first.</a:t>
            </a:r>
          </a:p>
          <a:p>
            <a:pPr>
              <a:buNone/>
            </a:pPr>
            <a:r>
              <a:rPr lang="en-US" b="1" dirty="0"/>
              <a:t>Key 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Clusters with the largest counts (like Cluster 1) deserve </a:t>
            </a:r>
            <a:r>
              <a:rPr lang="en-US" b="1" dirty="0"/>
              <a:t>deeper profiling</a:t>
            </a:r>
            <a:r>
              <a:rPr lang="en-US" dirty="0"/>
              <a:t> and targeted action because they represent the biggest share of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Smaller clusters may represent </a:t>
            </a:r>
            <a:r>
              <a:rPr lang="en-US" b="1" dirty="0"/>
              <a:t>unique edge cases or special conditions</a:t>
            </a:r>
            <a:r>
              <a:rPr lang="en-US" dirty="0"/>
              <a:t> that require niche interventions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681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NYC SHOOTINGS CLUSTER ANALYSIS</vt:lpstr>
      <vt:lpstr>Overview &amp; Goals</vt:lpstr>
      <vt:lpstr>Data Description</vt:lpstr>
      <vt:lpstr>Preprocessing — Why &amp; How</vt:lpstr>
      <vt:lpstr>Feature Engineering (selected)</vt:lpstr>
      <vt:lpstr>Victim Age Group Distribution</vt:lpstr>
      <vt:lpstr>Shootings by Hour of Day</vt:lpstr>
      <vt:lpstr>Modeling — Clustering Approach</vt:lpstr>
      <vt:lpstr>Number of Incidents per Cluster</vt:lpstr>
      <vt:lpstr>Cluster Profiling — What to compute</vt:lpstr>
      <vt:lpstr>Actionable Recommendations (Draft)</vt:lpstr>
      <vt:lpstr>Ethics, Bias &amp; Limitations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sachin choudhary</cp:lastModifiedBy>
  <cp:revision>4</cp:revision>
  <dcterms:created xsi:type="dcterms:W3CDTF">2013-01-27T09:14:16Z</dcterms:created>
  <dcterms:modified xsi:type="dcterms:W3CDTF">2025-09-17T04:44:09Z</dcterms:modified>
  <cp:category/>
</cp:coreProperties>
</file>