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snapToGrid="0">
      <p:cViewPr>
        <p:scale>
          <a:sx n="100" d="100"/>
          <a:sy n="100" d="100"/>
        </p:scale>
        <p:origin x="96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Τίτλος και λεζάντ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Εισαγωγικά με λεζάντ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Κάρτα ονόματος">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85800" y="3132666"/>
            <a:ext cx="5311775" cy="3086019"/>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132666"/>
            <a:ext cx="5334000" cy="3086019"/>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640C95-CBFB-4C12-81C2-F7EB66185F33}"/>
              </a:ext>
            </a:extLst>
          </p:cNvPr>
          <p:cNvSpPr>
            <a:spLocks noGrp="1"/>
          </p:cNvSpPr>
          <p:nvPr>
            <p:ph type="ctrTitle"/>
          </p:nvPr>
        </p:nvSpPr>
        <p:spPr>
          <a:xfrm>
            <a:off x="4821533" y="1577130"/>
            <a:ext cx="6895751" cy="2575418"/>
          </a:xfrm>
        </p:spPr>
        <p:txBody>
          <a:bodyPr>
            <a:normAutofit fontScale="90000"/>
          </a:bodyPr>
          <a:lstStyle/>
          <a:p>
            <a:r>
              <a:rPr lang="el-GR" sz="1600" dirty="0">
                <a:latin typeface="Arial" panose="020B0604020202020204" pitchFamily="34" charset="0"/>
                <a:cs typeface="Arial" panose="020B0604020202020204" pitchFamily="34" charset="0"/>
              </a:rPr>
              <a:t>Τμήμα         :    Αρχειονομία, Βιβλιοθηκονομία και Συστήματα  Πληροφόρησης</a:t>
            </a:r>
            <a:br>
              <a:rPr lang="en-US" sz="1600" dirty="0">
                <a:latin typeface="Arial" panose="020B0604020202020204" pitchFamily="34" charset="0"/>
                <a:cs typeface="Arial" panose="020B0604020202020204" pitchFamily="34" charset="0"/>
              </a:rPr>
            </a:br>
            <a:br>
              <a:rPr lang="el-GR" sz="1600" dirty="0">
                <a:latin typeface="Arial" panose="020B0604020202020204" pitchFamily="34" charset="0"/>
                <a:cs typeface="Arial" panose="020B0604020202020204" pitchFamily="34" charset="0"/>
              </a:rPr>
            </a:br>
            <a:r>
              <a:rPr lang="el-GR" sz="1600" dirty="0">
                <a:latin typeface="Arial" panose="020B0604020202020204" pitchFamily="34" charset="0"/>
                <a:cs typeface="Arial" panose="020B0604020202020204" pitchFamily="34" charset="0"/>
              </a:rPr>
              <a:t>Μάθημα   </a:t>
            </a:r>
            <a:r>
              <a:rPr lang="en-US" sz="1600" dirty="0">
                <a:latin typeface="Arial" panose="020B0604020202020204" pitchFamily="34" charset="0"/>
                <a:cs typeface="Arial" panose="020B0604020202020204" pitchFamily="34" charset="0"/>
              </a:rPr>
              <a:t>  </a:t>
            </a:r>
            <a:r>
              <a:rPr lang="el-GR" sz="1600" dirty="0">
                <a:latin typeface="Arial" panose="020B0604020202020204" pitchFamily="34" charset="0"/>
                <a:cs typeface="Arial" panose="020B0604020202020204" pitchFamily="34" charset="0"/>
              </a:rPr>
              <a:t>  :    Ιστορία και Φιλοσοφία των Επιστημών </a:t>
            </a:r>
            <a:br>
              <a:rPr lang="el-GR" sz="1600" dirty="0">
                <a:latin typeface="Arial" panose="020B0604020202020204" pitchFamily="34" charset="0"/>
                <a:cs typeface="Arial" panose="020B0604020202020204" pitchFamily="34" charset="0"/>
              </a:rPr>
            </a:br>
            <a:r>
              <a:rPr lang="el-GR" sz="1600" dirty="0">
                <a:latin typeface="Arial" panose="020B0604020202020204" pitchFamily="34" charset="0"/>
                <a:cs typeface="Arial" panose="020B0604020202020204" pitchFamily="34" charset="0"/>
              </a:rPr>
              <a:t>Εξάμηνο     :    ΣΤ’ εξάμηνο</a:t>
            </a:r>
            <a:br>
              <a:rPr lang="el-GR" sz="1600" dirty="0">
                <a:latin typeface="Arial" panose="020B0604020202020204" pitchFamily="34" charset="0"/>
                <a:cs typeface="Arial" panose="020B0604020202020204" pitchFamily="34" charset="0"/>
              </a:rPr>
            </a:br>
            <a:r>
              <a:rPr lang="el-GR" sz="1600" dirty="0">
                <a:latin typeface="Arial" panose="020B0604020202020204" pitchFamily="34" charset="0"/>
                <a:cs typeface="Arial" panose="020B0604020202020204" pitchFamily="34" charset="0"/>
              </a:rPr>
              <a:t>Διδάσκων </a:t>
            </a:r>
            <a:r>
              <a:rPr lang="en-US" sz="1600" dirty="0">
                <a:latin typeface="Arial" panose="020B0604020202020204" pitchFamily="34" charset="0"/>
                <a:cs typeface="Arial" panose="020B0604020202020204" pitchFamily="34" charset="0"/>
              </a:rPr>
              <a:t>   </a:t>
            </a:r>
            <a:r>
              <a:rPr lang="el-GR"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el-GR" sz="1600" dirty="0">
                <a:latin typeface="Arial" panose="020B0604020202020204" pitchFamily="34" charset="0"/>
                <a:cs typeface="Arial" panose="020B0604020202020204" pitchFamily="34" charset="0"/>
              </a:rPr>
              <a:t>  κ. Δενδρινός</a:t>
            </a:r>
            <a:br>
              <a:rPr lang="el-GR" sz="1600" dirty="0">
                <a:latin typeface="Arial" panose="020B0604020202020204" pitchFamily="34" charset="0"/>
                <a:cs typeface="Arial" panose="020B0604020202020204" pitchFamily="34" charset="0"/>
              </a:rPr>
            </a:br>
            <a:br>
              <a:rPr lang="el-GR" sz="1600" dirty="0">
                <a:latin typeface="Arial" panose="020B0604020202020204" pitchFamily="34" charset="0"/>
                <a:cs typeface="Arial" panose="020B0604020202020204" pitchFamily="34" charset="0"/>
              </a:rPr>
            </a:br>
            <a:br>
              <a:rPr lang="el-GR" sz="1600" dirty="0">
                <a:latin typeface="Arial" panose="020B0604020202020204" pitchFamily="34" charset="0"/>
                <a:cs typeface="Arial" panose="020B0604020202020204" pitchFamily="34" charset="0"/>
              </a:rPr>
            </a:br>
            <a:r>
              <a:rPr lang="el-GR" sz="1600" dirty="0">
                <a:latin typeface="Arial" panose="020B0604020202020204" pitchFamily="34" charset="0"/>
                <a:cs typeface="Arial" panose="020B0604020202020204" pitchFamily="34" charset="0"/>
              </a:rPr>
              <a:t> </a:t>
            </a:r>
            <a:br>
              <a:rPr lang="el-GR" sz="1600" dirty="0">
                <a:latin typeface="Arial" panose="020B0604020202020204" pitchFamily="34" charset="0"/>
                <a:cs typeface="Arial" panose="020B0604020202020204" pitchFamily="34" charset="0"/>
              </a:rPr>
            </a:br>
            <a:r>
              <a:rPr lang="el-GR" sz="1600" dirty="0">
                <a:latin typeface="Arial" panose="020B0604020202020204" pitchFamily="34" charset="0"/>
                <a:cs typeface="Arial" panose="020B0604020202020204" pitchFamily="34" charset="0"/>
              </a:rPr>
              <a:t>Φοιτήτρια   :   Σοφία Χυσένι</a:t>
            </a:r>
            <a:br>
              <a:rPr lang="el-GR" sz="1600" dirty="0">
                <a:latin typeface="Arial" panose="020B0604020202020204" pitchFamily="34" charset="0"/>
                <a:cs typeface="Arial" panose="020B0604020202020204" pitchFamily="34" charset="0"/>
              </a:rPr>
            </a:br>
            <a:r>
              <a:rPr lang="el-GR" sz="1600" dirty="0">
                <a:latin typeface="Arial" panose="020B0604020202020204" pitchFamily="34" charset="0"/>
                <a:cs typeface="Arial" panose="020B0604020202020204" pitchFamily="34" charset="0"/>
              </a:rPr>
              <a:t>Α.Μ.          </a:t>
            </a:r>
            <a:r>
              <a:rPr lang="en-US" sz="1600" dirty="0">
                <a:latin typeface="Arial" panose="020B0604020202020204" pitchFamily="34" charset="0"/>
                <a:cs typeface="Arial" panose="020B0604020202020204" pitchFamily="34" charset="0"/>
              </a:rPr>
              <a:t>   </a:t>
            </a:r>
            <a:r>
              <a:rPr lang="el-GR"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el-GR" sz="1600" dirty="0">
                <a:latin typeface="Arial" panose="020B0604020202020204" pitchFamily="34" charset="0"/>
                <a:cs typeface="Arial" panose="020B0604020202020204" pitchFamily="34" charset="0"/>
              </a:rPr>
              <a:t>:   16118</a:t>
            </a:r>
            <a:br>
              <a:rPr lang="el-GR" sz="1600" dirty="0">
                <a:latin typeface="Arial" panose="020B0604020202020204" pitchFamily="34" charset="0"/>
                <a:cs typeface="Arial" panose="020B0604020202020204" pitchFamily="34" charset="0"/>
              </a:rPr>
            </a:br>
            <a:endParaRPr lang="el-GR" sz="1600" dirty="0">
              <a:latin typeface="Arial" panose="020B0604020202020204" pitchFamily="34" charset="0"/>
              <a:cs typeface="Arial" panose="020B0604020202020204" pitchFamily="34" charset="0"/>
            </a:endParaRPr>
          </a:p>
        </p:txBody>
      </p:sp>
      <p:pic>
        <p:nvPicPr>
          <p:cNvPr id="5" name="Εικόνα 4">
            <a:extLst>
              <a:ext uri="{FF2B5EF4-FFF2-40B4-BE49-F238E27FC236}">
                <a16:creationId xmlns:a16="http://schemas.microsoft.com/office/drawing/2014/main" id="{90C29775-38BD-4F06-9D6D-6A78F953D079}"/>
              </a:ext>
            </a:extLst>
          </p:cNvPr>
          <p:cNvPicPr>
            <a:picLocks noChangeAspect="1"/>
          </p:cNvPicPr>
          <p:nvPr/>
        </p:nvPicPr>
        <p:blipFill>
          <a:blip r:embed="rId2"/>
          <a:stretch>
            <a:fillRect/>
          </a:stretch>
        </p:blipFill>
        <p:spPr>
          <a:xfrm>
            <a:off x="606803" y="1577130"/>
            <a:ext cx="3315790" cy="3287656"/>
          </a:xfrm>
          <a:prstGeom prst="rect">
            <a:avLst/>
          </a:prstGeom>
        </p:spPr>
      </p:pic>
    </p:spTree>
    <p:extLst>
      <p:ext uri="{BB962C8B-B14F-4D97-AF65-F5344CB8AC3E}">
        <p14:creationId xmlns:p14="http://schemas.microsoft.com/office/powerpoint/2010/main" val="13198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AF7FB1-D3BA-46C8-9B83-3F4A2678AC43}"/>
              </a:ext>
            </a:extLst>
          </p:cNvPr>
          <p:cNvSpPr>
            <a:spLocks noGrp="1"/>
          </p:cNvSpPr>
          <p:nvPr>
            <p:ph type="title"/>
          </p:nvPr>
        </p:nvSpPr>
        <p:spPr>
          <a:xfrm>
            <a:off x="6419849" y="390525"/>
            <a:ext cx="3514725" cy="1293028"/>
          </a:xfrm>
        </p:spPr>
        <p:txBody>
          <a:bodyPr>
            <a:normAutofit/>
          </a:bodyPr>
          <a:lstStyle/>
          <a:p>
            <a:r>
              <a:rPr lang="el-GR" sz="1800" dirty="0">
                <a:latin typeface="Arial" panose="020B0604020202020204" pitchFamily="34" charset="0"/>
                <a:cs typeface="Arial" panose="020B0604020202020204" pitchFamily="34" charset="0"/>
              </a:rPr>
              <a:t>Αρπάγη του Αρχιμήδη   2/2</a:t>
            </a:r>
          </a:p>
        </p:txBody>
      </p:sp>
      <p:sp>
        <p:nvSpPr>
          <p:cNvPr id="3" name="Θέση περιεχομένου 2">
            <a:extLst>
              <a:ext uri="{FF2B5EF4-FFF2-40B4-BE49-F238E27FC236}">
                <a16:creationId xmlns:a16="http://schemas.microsoft.com/office/drawing/2014/main" id="{DC484A96-2FC7-4CF0-B39A-F9A50CEFA25B}"/>
              </a:ext>
            </a:extLst>
          </p:cNvPr>
          <p:cNvSpPr>
            <a:spLocks noGrp="1"/>
          </p:cNvSpPr>
          <p:nvPr>
            <p:ph idx="1"/>
          </p:nvPr>
        </p:nvSpPr>
        <p:spPr>
          <a:xfrm>
            <a:off x="295275" y="2194560"/>
            <a:ext cx="11210925" cy="4272915"/>
          </a:xfrm>
        </p:spPr>
        <p:txBody>
          <a:bodyPr>
            <a:normAutofit fontScale="92500" lnSpcReduction="20000"/>
          </a:bodyPr>
          <a:lstStyle/>
          <a:p>
            <a:pPr>
              <a:buFont typeface="Wingdings" panose="05000000000000000000" pitchFamily="2" charset="2"/>
              <a:buChar char="Ø"/>
            </a:pPr>
            <a:r>
              <a:rPr lang="el-GR" sz="1700" dirty="0">
                <a:latin typeface="Arial" panose="020B0604020202020204" pitchFamily="34" charset="0"/>
                <a:cs typeface="Arial" panose="020B0604020202020204" pitchFamily="34" charset="0"/>
              </a:rPr>
              <a:t>   Μια δοκιμή της ακτίνας φωτός του Αρχιμήδη έγινε το 1973 από τον Έλληνα επιστήμονα Ιωάννη Σάκκα. </a:t>
            </a:r>
          </a:p>
          <a:p>
            <a:pPr marL="0" indent="0">
              <a:buNone/>
            </a:pPr>
            <a:r>
              <a:rPr lang="el-GR" sz="1700" dirty="0">
                <a:latin typeface="Arial" panose="020B0604020202020204" pitchFamily="34" charset="0"/>
                <a:cs typeface="Arial" panose="020B0604020202020204" pitchFamily="34" charset="0"/>
              </a:rPr>
              <a:t>Το πείραμα έλαβε χώρα στη ναυτική βάση του Σκαραμαγκά έξω από την Αθήνα. Για αυτή τη περίπτωση χρησιμοποιήθηκαν 70 καθρέπτες, ο καθένας με χάλκινη επίστρωση και μέγεθος περίπου στα 1,5 επί 1m. Οι καθρέπτες στράφηκαν σε ένα ομοίωμα από κόντρα πλακέ ενός Ρωμαϊκού πολεμικού πλοίου το οποίο βρισκόταν σε απόσταση κοντά στα 50m. Όταν οι καθρέπτες σημάδεψαν με ακρίβεια το πλοίο, αυτό έπιασε φωτιά μέσα σε λίγα δευτερόλεπτα. Το πλοίο από κόντρα πλακέ ήταν επιστρωμένο με βαφή πίσσας, η οποία μπορεί να βοήθησε στην ανάφλεξη. Η επίστρωση με βαφή πίσσας ήταν κοινότοπη στα πλοία την κλασσική εποχή.</a:t>
            </a:r>
          </a:p>
          <a:p>
            <a:endParaRPr lang="el-GR" sz="17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1700" dirty="0">
                <a:latin typeface="Arial" panose="020B0604020202020204" pitchFamily="34" charset="0"/>
                <a:cs typeface="Arial" panose="020B0604020202020204" pitchFamily="34" charset="0"/>
              </a:rPr>
              <a:t>Τον Οκτώβριο του 2005 μια ομάδα φοιτητών του Τεχνολογικού Ινστιτούτου Μασαχουσέτης διεξήγαγε ένα πείραμα</a:t>
            </a:r>
          </a:p>
          <a:p>
            <a:pPr marL="0" indent="0">
              <a:buNone/>
            </a:pPr>
            <a:r>
              <a:rPr lang="el-GR" sz="1700" dirty="0">
                <a:latin typeface="Arial" panose="020B0604020202020204" pitchFamily="34" charset="0"/>
                <a:cs typeface="Arial" panose="020B0604020202020204" pitchFamily="34" charset="0"/>
              </a:rPr>
              <a:t>με 127 τετραγωνικά κεραμίδια καθρέπτη 30 </a:t>
            </a:r>
            <a:r>
              <a:rPr lang="el-GR" sz="1700" dirty="0" err="1">
                <a:latin typeface="Arial" panose="020B0604020202020204" pitchFamily="34" charset="0"/>
                <a:cs typeface="Arial" panose="020B0604020202020204" pitchFamily="34" charset="0"/>
              </a:rPr>
              <a:t>cm</a:t>
            </a:r>
            <a:r>
              <a:rPr lang="el-GR" sz="1700" dirty="0">
                <a:latin typeface="Arial" panose="020B0604020202020204" pitchFamily="34" charset="0"/>
                <a:cs typeface="Arial" panose="020B0604020202020204" pitchFamily="34" charset="0"/>
              </a:rPr>
              <a:t>, στοχεύοντας ένα ομοίωμα ξύλινου πλοίου σε απόσταση περίπου 30m. Φλόγες ξέσπασαν σε ένα μπάλωμα του πλοίου αλλά μόνο όταν ο ουρανός δεν είχε σύννεφα και το πλοίο παρέμεινε στη θέση του για περίπου 10 λεπτά. Προέκυψε το συμπέρασμα ότι η παράταξη ήταν ένα εφικτό όπλο κάτω από αυτές τις συνθήκες. </a:t>
            </a:r>
          </a:p>
          <a:p>
            <a:pPr>
              <a:buFont typeface="Wingdings" panose="05000000000000000000" pitchFamily="2" charset="2"/>
              <a:buChar char="Ø"/>
            </a:pPr>
            <a:endParaRPr lang="el-GR" sz="17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1700" dirty="0">
                <a:latin typeface="Arial" panose="020B0604020202020204" pitchFamily="34" charset="0"/>
                <a:cs typeface="Arial" panose="020B0604020202020204" pitchFamily="34" charset="0"/>
              </a:rPr>
              <a:t>Η ομάδα του ΜΙΤ επανέλαβε το πείραμα για την τηλεοπτική εκπομπή </a:t>
            </a:r>
            <a:r>
              <a:rPr lang="el-GR" sz="1700" dirty="0" err="1">
                <a:latin typeface="Arial" panose="020B0604020202020204" pitchFamily="34" charset="0"/>
                <a:cs typeface="Arial" panose="020B0604020202020204" pitchFamily="34" charset="0"/>
              </a:rPr>
              <a:t>MythBusters</a:t>
            </a:r>
            <a:r>
              <a:rPr lang="el-GR" sz="1700" dirty="0">
                <a:latin typeface="Arial" panose="020B0604020202020204" pitchFamily="34" charset="0"/>
                <a:cs typeface="Arial" panose="020B0604020202020204" pitchFamily="34" charset="0"/>
              </a:rPr>
              <a:t>, χρησιμοποιώντας μια ξύλινη βάρκα</a:t>
            </a:r>
          </a:p>
          <a:p>
            <a:pPr marL="0" indent="0">
              <a:buNone/>
            </a:pPr>
            <a:r>
              <a:rPr lang="el-GR" sz="1700" dirty="0">
                <a:latin typeface="Arial" panose="020B0604020202020204" pitchFamily="34" charset="0"/>
                <a:cs typeface="Arial" panose="020B0604020202020204" pitchFamily="34" charset="0"/>
              </a:rPr>
              <a:t>ψαρέματος στο Σαν Φρανσίσκο ως στόχο. Ξανά συνέβη μερική απανθράκωση, μαζί με μια μικρή φωτιά. Για να πιάσει φωτιά, το ξύλο χρειάζεται να φτάσει στη θερμοκρασία αυτανάφλεξης, που είναι γύρω στους 300 °C.</a:t>
            </a:r>
          </a:p>
          <a:p>
            <a:endParaRPr lang="el-G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543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696362B-7B3B-43D8-A258-4B40D2C39C59}"/>
              </a:ext>
            </a:extLst>
          </p:cNvPr>
          <p:cNvSpPr>
            <a:spLocks noGrp="1"/>
          </p:cNvSpPr>
          <p:nvPr>
            <p:ph type="title"/>
          </p:nvPr>
        </p:nvSpPr>
        <p:spPr>
          <a:xfrm>
            <a:off x="6515099" y="259548"/>
            <a:ext cx="3905251" cy="1293028"/>
          </a:xfrm>
        </p:spPr>
        <p:txBody>
          <a:bodyPr>
            <a:normAutofit/>
          </a:bodyPr>
          <a:lstStyle/>
          <a:p>
            <a:r>
              <a:rPr lang="el-GR" sz="1800" dirty="0">
                <a:latin typeface="Arial" panose="020B0604020202020204" pitchFamily="34" charset="0"/>
                <a:cs typeface="Arial" panose="020B0604020202020204" pitchFamily="34" charset="0"/>
              </a:rPr>
              <a:t>ΑΡΧΙΜΗΔΗΣ – ΜΑΘΗΜΑΤΙΚΑ   1/2</a:t>
            </a:r>
          </a:p>
        </p:txBody>
      </p:sp>
      <p:sp>
        <p:nvSpPr>
          <p:cNvPr id="3" name="Θέση περιεχομένου 2">
            <a:extLst>
              <a:ext uri="{FF2B5EF4-FFF2-40B4-BE49-F238E27FC236}">
                <a16:creationId xmlns:a16="http://schemas.microsoft.com/office/drawing/2014/main" id="{9FC86336-2D43-4BC8-A051-415D03541A1A}"/>
              </a:ext>
            </a:extLst>
          </p:cNvPr>
          <p:cNvSpPr>
            <a:spLocks noGrp="1"/>
          </p:cNvSpPr>
          <p:nvPr>
            <p:ph idx="1"/>
          </p:nvPr>
        </p:nvSpPr>
        <p:spPr>
          <a:xfrm>
            <a:off x="342899" y="1743075"/>
            <a:ext cx="11610975" cy="4743449"/>
          </a:xfrm>
        </p:spPr>
        <p:txBody>
          <a:bodyPr>
            <a:noAutofit/>
          </a:bodyPr>
          <a:lstStyle/>
          <a:p>
            <a:pPr>
              <a:buFont typeface="Wingdings" panose="05000000000000000000" pitchFamily="2" charset="2"/>
              <a:buChar char="v"/>
            </a:pPr>
            <a:r>
              <a:rPr lang="el-GR" sz="1600" dirty="0">
                <a:latin typeface="Arial" panose="020B0604020202020204" pitchFamily="34" charset="0"/>
                <a:cs typeface="Arial" panose="020B0604020202020204" pitchFamily="34" charset="0"/>
              </a:rPr>
              <a:t>Ο Πρίγκιπας των Θεωρητικών Μαθηματικών της Ελληνιστικής Περιόδου</a:t>
            </a:r>
          </a:p>
          <a:p>
            <a:pPr marL="0" indent="0">
              <a:buNone/>
            </a:pPr>
            <a:endParaRPr lang="el-GR" sz="1600" dirty="0">
              <a:latin typeface="Arial" panose="020B0604020202020204" pitchFamily="34" charset="0"/>
              <a:cs typeface="Arial" panose="020B0604020202020204" pitchFamily="34" charset="0"/>
            </a:endParaRPr>
          </a:p>
          <a:p>
            <a:pPr marL="0" indent="0">
              <a:buNone/>
            </a:pPr>
            <a:r>
              <a:rPr lang="el-GR" sz="1600" dirty="0">
                <a:latin typeface="Arial" panose="020B0604020202020204" pitchFamily="34" charset="0"/>
                <a:cs typeface="Arial" panose="020B0604020202020204" pitchFamily="34" charset="0"/>
              </a:rPr>
              <a:t>   Αδιαμφισβήτητα, υπήρχαν διαχρονικά αρκετοί ευφυείς πρακτικοί μηχανικοί, που όμως υστερούσαν στη θεωρητική τους κατάρτιση. Ομοίως έζησαν ανά τους αιώνες ευάριθμοι θεωρητικοί μαθηματικοί με κοφτερό μυαλό, που όμως έμειναν στο διανοητικό παιγνίδι της διατύπωσης και απόδειξης θεωρημάτων. </a:t>
            </a:r>
          </a:p>
          <a:p>
            <a:pPr marL="0" indent="0">
              <a:buNone/>
            </a:pPr>
            <a:r>
              <a:rPr lang="el-GR" sz="1600" dirty="0">
                <a:latin typeface="Arial" panose="020B0604020202020204" pitchFamily="34" charset="0"/>
                <a:cs typeface="Arial" panose="020B0604020202020204" pitchFamily="34" charset="0"/>
              </a:rPr>
              <a:t>   Ο συνδυασμός θεωρίας και πράξης είναι σπάνιο χάρισμα που ελάχιστοι κατέχουν. Ο Αρχιμήδης ήταν ένας από αυτούς. Έγραψε αξιόλογα συγγράμματα επιπεδομετρίας και στερεομετρίας. Έδωσε λύσεις στα διάσημα στην αρχαιότητα άλυτα Γεωμετρικά Προβλήματα. Στο βιβλίο του « Περί σφαίρας και κυλίνδρου » λύνει το Δήλιο²³ πρόβλημα με τη χρήση των κωνικών τομών.</a:t>
            </a:r>
          </a:p>
          <a:p>
            <a:pPr marL="0" indent="0">
              <a:buNone/>
            </a:pPr>
            <a:r>
              <a:rPr lang="el-GR" sz="1600" dirty="0">
                <a:latin typeface="Arial" panose="020B0604020202020204" pitchFamily="34" charset="0"/>
                <a:cs typeface="Arial" panose="020B0604020202020204" pitchFamily="34" charset="0"/>
              </a:rPr>
              <a:t>   Τη σχετική μαρτυρία διασώζει ο σχολιαστής Ευτόκιος²⁴ . Επιπλέον έδωσε δύο λύσεις του προβλήματος της τριχοτόμησης της γωνίας με μεθόδους κινητικής Γεωμετρίας, που διασώζονται στα βιβλία του «Λήμματα Α΄» και «Περί Ελίκων». Με την περίφημη Έλικα του κατάφερε να λύσει και το τρίτο των μεγάλων προβλημάτων αυτό του τετραγωνισμού του κύκλου. Ως γνωστό οι αρχαίοι Έλληνες μαθηματικοί προσπαθούσαν, με χάρακα και διαβήτη, να κατασκευάσουν τετράγωνο ίσου εμβαδού με κύκλο γνωστής ακτίνας. </a:t>
            </a:r>
          </a:p>
        </p:txBody>
      </p:sp>
    </p:spTree>
    <p:extLst>
      <p:ext uri="{BB962C8B-B14F-4D97-AF65-F5344CB8AC3E}">
        <p14:creationId xmlns:p14="http://schemas.microsoft.com/office/powerpoint/2010/main" val="166781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FF00956-FB67-407C-B91C-BDD23C109853}"/>
              </a:ext>
            </a:extLst>
          </p:cNvPr>
          <p:cNvSpPr>
            <a:spLocks noGrp="1"/>
          </p:cNvSpPr>
          <p:nvPr>
            <p:ph type="title"/>
          </p:nvPr>
        </p:nvSpPr>
        <p:spPr>
          <a:xfrm>
            <a:off x="6238875" y="440523"/>
            <a:ext cx="4171950" cy="1064427"/>
          </a:xfrm>
        </p:spPr>
        <p:txBody>
          <a:bodyPr>
            <a:normAutofit/>
          </a:bodyPr>
          <a:lstStyle/>
          <a:p>
            <a:r>
              <a:rPr lang="el-GR" sz="1800" dirty="0">
                <a:latin typeface="Arial" panose="020B0604020202020204" pitchFamily="34" charset="0"/>
                <a:cs typeface="Arial" panose="020B0604020202020204" pitchFamily="34" charset="0"/>
              </a:rPr>
              <a:t>ΑΡΧΙΜΗΔΗΣ – ΜΑΘΗΜΑΤΙΚΑ   2/2</a:t>
            </a:r>
          </a:p>
        </p:txBody>
      </p:sp>
      <p:sp>
        <p:nvSpPr>
          <p:cNvPr id="3" name="Θέση περιεχομένου 2">
            <a:extLst>
              <a:ext uri="{FF2B5EF4-FFF2-40B4-BE49-F238E27FC236}">
                <a16:creationId xmlns:a16="http://schemas.microsoft.com/office/drawing/2014/main" id="{DFD6BA88-450B-4329-80CE-2DCBF4D7D34B}"/>
              </a:ext>
            </a:extLst>
          </p:cNvPr>
          <p:cNvSpPr>
            <a:spLocks noGrp="1"/>
          </p:cNvSpPr>
          <p:nvPr>
            <p:ph idx="1"/>
          </p:nvPr>
        </p:nvSpPr>
        <p:spPr>
          <a:xfrm>
            <a:off x="4391024" y="2194560"/>
            <a:ext cx="7562851" cy="4222917"/>
          </a:xfrm>
        </p:spPr>
        <p:txBody>
          <a:bodyPr>
            <a:normAutofit fontScale="92500" lnSpcReduction="10000"/>
          </a:bodyPr>
          <a:lstStyle/>
          <a:p>
            <a:pPr marL="0" indent="0">
              <a:buNone/>
            </a:pPr>
            <a:r>
              <a:rPr lang="el-GR" sz="1600" dirty="0">
                <a:latin typeface="Arial" panose="020B0604020202020204" pitchFamily="34" charset="0"/>
                <a:cs typeface="Arial" panose="020B0604020202020204" pitchFamily="34" charset="0"/>
              </a:rPr>
              <a:t>   Η φράση «τετραγωνισμός του κύκλου» είχε γίνει συνώνυμο με το ακατόρθωτο. Πράγματι κανείς δεν μπόρεσε ποτέ να το λύσει με χάρακα και διαβήτη. Ο Αρχιμήδης όπως και κάποιοι άλλοι μεγάλοι μαθηματικοί²⁵ έλυσαν το πρόβλημα με μεθόδους κινητικής γεωμετρίας. Ευφυείς λύσεις πράγματι, αλλά ασύμβατες με τους περιορισμούς της κλασσικής Γεωμετρίας. Μόλις το 1882 ο Γερμανός μαθηματικός </a:t>
            </a:r>
            <a:r>
              <a:rPr lang="el-GR" sz="1600" dirty="0" err="1">
                <a:latin typeface="Arial" panose="020B0604020202020204" pitchFamily="34" charset="0"/>
                <a:cs typeface="Arial" panose="020B0604020202020204" pitchFamily="34" charset="0"/>
              </a:rPr>
              <a:t>Lindemann</a:t>
            </a:r>
            <a:r>
              <a:rPr lang="el-GR" sz="1600" dirty="0">
                <a:latin typeface="Arial" panose="020B0604020202020204" pitchFamily="34" charset="0"/>
                <a:cs typeface="Arial" panose="020B0604020202020204" pitchFamily="34" charset="0"/>
              </a:rPr>
              <a:t> απέδειξε ότι το πρόβλημα του τετραγωνισμού του κύκλου είναι αδύνατο να λυθεί γεωμετρικά.</a:t>
            </a:r>
          </a:p>
          <a:p>
            <a:endParaRPr lang="el-GR" sz="1600" dirty="0">
              <a:latin typeface="Arial" panose="020B0604020202020204" pitchFamily="34" charset="0"/>
              <a:cs typeface="Arial" panose="020B0604020202020204" pitchFamily="34" charset="0"/>
            </a:endParaRPr>
          </a:p>
          <a:p>
            <a:pPr marL="0" indent="0">
              <a:buNone/>
            </a:pPr>
            <a:r>
              <a:rPr lang="el-GR" sz="1600" dirty="0">
                <a:latin typeface="Arial" panose="020B0604020202020204" pitchFamily="34" charset="0"/>
                <a:cs typeface="Arial" panose="020B0604020202020204" pitchFamily="34" charset="0"/>
              </a:rPr>
              <a:t>   Στην Πραγματεία του «Κύκλου </a:t>
            </a:r>
            <a:r>
              <a:rPr lang="el-GR" sz="1600" dirty="0" err="1">
                <a:latin typeface="Arial" panose="020B0604020202020204" pitchFamily="34" charset="0"/>
                <a:cs typeface="Arial" panose="020B0604020202020204" pitchFamily="34" charset="0"/>
              </a:rPr>
              <a:t>Μέτρησις</a:t>
            </a:r>
            <a:r>
              <a:rPr lang="el-GR" sz="1600" dirty="0">
                <a:latin typeface="Arial" panose="020B0604020202020204" pitchFamily="34" charset="0"/>
                <a:cs typeface="Arial" panose="020B0604020202020204" pitchFamily="34" charset="0"/>
              </a:rPr>
              <a:t> » ο Αρχιμήδης φτάνει στο συμπέρασμα ότι ο λόγος της περιφέρειας του κύκλου προς τη διάμετρο του δίδεται από την ανισότητα 3,1408 &lt; π &lt; 3,1429. Έφτασε στο συμπέρασμα αυτό προσεγγιστικά, υπολογίζοντας την περίμετρο κανονικών πολυγώνων με 6, 12, 24, 48 και 96 πλευρές που είναι εγγεγραμμένα ή περιγράφονται σε δεδομένο κύκλο. Διπλασιάζοντας κάθε φορά των αριθμό των πλευρών των πολυγώνων πετύχαινε καλύτερη προσέγγιση. Συνειδητοποιώντας όμως ότι πρόκειται για διαδικασία χωρίς τέλος και διαβλέποντας ότι πρακτικά ήταν εξαιρετικά δύσκολο να κατασκευάσει κανονικά πολύγωνα με 192, 384, … πλευρές έμεινε στην ικανοποιητική για την εποχή του προσέγγιση που παραθέσαμε. Η προσεγγιστική μέθοδος του Αρχιμήδη μπορεί, θεωρητικά τουλάχιστον, να μας δώσει όσα δεκαδικά ψηφία θέλουμε για τον αριθμό π.</a:t>
            </a:r>
          </a:p>
          <a:p>
            <a:endParaRPr lang="el-GR" sz="1600" dirty="0">
              <a:latin typeface="Arial" panose="020B0604020202020204" pitchFamily="34" charset="0"/>
              <a:cs typeface="Arial" panose="020B0604020202020204" pitchFamily="34" charset="0"/>
            </a:endParaRPr>
          </a:p>
        </p:txBody>
      </p:sp>
      <p:pic>
        <p:nvPicPr>
          <p:cNvPr id="5" name="Εικόνα 4">
            <a:extLst>
              <a:ext uri="{FF2B5EF4-FFF2-40B4-BE49-F238E27FC236}">
                <a16:creationId xmlns:a16="http://schemas.microsoft.com/office/drawing/2014/main" id="{CEC7C977-D681-4E21-AFDA-96F1AF1D204A}"/>
              </a:ext>
            </a:extLst>
          </p:cNvPr>
          <p:cNvPicPr>
            <a:picLocks noChangeAspect="1"/>
          </p:cNvPicPr>
          <p:nvPr/>
        </p:nvPicPr>
        <p:blipFill>
          <a:blip r:embed="rId2"/>
          <a:stretch>
            <a:fillRect/>
          </a:stretch>
        </p:blipFill>
        <p:spPr>
          <a:xfrm>
            <a:off x="238125" y="2194560"/>
            <a:ext cx="3286125" cy="3581400"/>
          </a:xfrm>
          <a:prstGeom prst="rect">
            <a:avLst/>
          </a:prstGeom>
        </p:spPr>
      </p:pic>
    </p:spTree>
    <p:extLst>
      <p:ext uri="{BB962C8B-B14F-4D97-AF65-F5344CB8AC3E}">
        <p14:creationId xmlns:p14="http://schemas.microsoft.com/office/powerpoint/2010/main" val="963359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7D4A0A-901B-47C3-BF8B-7BC3C0CBF206}"/>
              </a:ext>
            </a:extLst>
          </p:cNvPr>
          <p:cNvSpPr>
            <a:spLocks noGrp="1"/>
          </p:cNvSpPr>
          <p:nvPr>
            <p:ph type="title"/>
          </p:nvPr>
        </p:nvSpPr>
        <p:spPr>
          <a:xfrm>
            <a:off x="5924549" y="561975"/>
            <a:ext cx="3571875" cy="1038226"/>
          </a:xfrm>
        </p:spPr>
        <p:txBody>
          <a:bodyPr>
            <a:normAutofit/>
          </a:bodyPr>
          <a:lstStyle/>
          <a:p>
            <a:r>
              <a:rPr lang="el-GR" sz="1800" dirty="0">
                <a:latin typeface="Arial" panose="020B0604020202020204" pitchFamily="34" charset="0"/>
                <a:cs typeface="Arial" panose="020B0604020202020204" pitchFamily="34" charset="0"/>
              </a:rPr>
              <a:t>Το  </a:t>
            </a:r>
            <a:r>
              <a:rPr lang="el-GR" sz="1800" dirty="0" err="1">
                <a:latin typeface="Arial" panose="020B0604020202020204" pitchFamily="34" charset="0"/>
                <a:cs typeface="Arial" panose="020B0604020202020204" pitchFamily="34" charset="0"/>
              </a:rPr>
              <a:t>βοεικόν</a:t>
            </a:r>
            <a:r>
              <a:rPr lang="el-GR" sz="1800" dirty="0">
                <a:latin typeface="Arial" panose="020B0604020202020204" pitchFamily="34" charset="0"/>
                <a:cs typeface="Arial" panose="020B0604020202020204" pitchFamily="34" charset="0"/>
              </a:rPr>
              <a:t>  πρόβλημα</a:t>
            </a:r>
          </a:p>
        </p:txBody>
      </p:sp>
      <p:sp>
        <p:nvSpPr>
          <p:cNvPr id="3" name="Θέση περιεχομένου 2">
            <a:extLst>
              <a:ext uri="{FF2B5EF4-FFF2-40B4-BE49-F238E27FC236}">
                <a16:creationId xmlns:a16="http://schemas.microsoft.com/office/drawing/2014/main" id="{BC8B762A-B322-4663-B324-94202D115742}"/>
              </a:ext>
            </a:extLst>
          </p:cNvPr>
          <p:cNvSpPr>
            <a:spLocks noGrp="1"/>
          </p:cNvSpPr>
          <p:nvPr>
            <p:ph idx="1"/>
          </p:nvPr>
        </p:nvSpPr>
        <p:spPr>
          <a:xfrm>
            <a:off x="285749" y="2194560"/>
            <a:ext cx="11534775" cy="4320540"/>
          </a:xfrm>
        </p:spPr>
        <p:txBody>
          <a:bodyPr>
            <a:normAutofit fontScale="92500" lnSpcReduction="10000"/>
          </a:bodyPr>
          <a:lstStyle/>
          <a:p>
            <a:pPr marL="0" indent="0">
              <a:buNone/>
            </a:pPr>
            <a:r>
              <a:rPr lang="el-GR" sz="1600" dirty="0">
                <a:latin typeface="Arial" panose="020B0604020202020204" pitchFamily="34" charset="0"/>
                <a:cs typeface="Arial" panose="020B0604020202020204" pitchFamily="34" charset="0"/>
              </a:rPr>
              <a:t>   Σαφέστατα, Ο Αρχιμήδης, όχι μόνο έλυσε τα τρία άλυτα προβλήματα της αρχαιότητας, αλλά δημιουργούσε τα δικά του άλυτα προβλήματα, σπαζοκεφαλιές τρομερής δυσκολίας, με τις οποίες προκαλούσε τους ανταγωνιστές του και έλεγχε τη δεινότητα της μαθηματικής τους σκέψης. Στα πλαίσια αυτά έστειλε στον Ερατοσθένη τον </a:t>
            </a:r>
            <a:r>
              <a:rPr lang="el-GR" sz="1600" dirty="0" err="1">
                <a:latin typeface="Arial" panose="020B0604020202020204" pitchFamily="34" charset="0"/>
                <a:cs typeface="Arial" panose="020B0604020202020204" pitchFamily="34" charset="0"/>
              </a:rPr>
              <a:t>Κυρηναίο</a:t>
            </a:r>
            <a:r>
              <a:rPr lang="el-GR" sz="1600" dirty="0">
                <a:latin typeface="Arial" panose="020B0604020202020204" pitchFamily="34" charset="0"/>
                <a:cs typeface="Arial" panose="020B0604020202020204" pitchFamily="34" charset="0"/>
              </a:rPr>
              <a:t>, την ακόλουθη σπαζοκεφαλιά:</a:t>
            </a:r>
          </a:p>
          <a:p>
            <a:endParaRPr lang="el-GR" sz="1600" dirty="0">
              <a:latin typeface="Arial" panose="020B0604020202020204" pitchFamily="34" charset="0"/>
              <a:cs typeface="Arial" panose="020B0604020202020204" pitchFamily="34" charset="0"/>
            </a:endParaRPr>
          </a:p>
          <a:p>
            <a:pPr marL="0" indent="0">
              <a:buNone/>
            </a:pPr>
            <a:r>
              <a:rPr lang="el-GR" sz="1600" dirty="0">
                <a:latin typeface="Arial" panose="020B0604020202020204" pitchFamily="34" charset="0"/>
                <a:cs typeface="Arial" panose="020B0604020202020204" pitchFamily="34" charset="0"/>
              </a:rPr>
              <a:t>   Το πλήθος των βοδιών του θεού Ήλιου, που βόσκουν στις πεδιάδες της Σικελίας μέτρησε, αν μετέχεις της σοφίας, συναριθμώντας όσα θα πω πιο κάτω: Τα βόδια του ήλιου που βόσκουν στις πεδιάδες της τριγωνικής νήσου Σικελίας, διαιρούνται σε τέσσερις αγέλες τη λευκή, τη μαύρη, τη ξανθή και την ανάμικτη και κάθε αγέλη περιέχει ταύρους και αγελάδες του ιδίου χρώματος. </a:t>
            </a:r>
          </a:p>
          <a:p>
            <a:pPr marL="0" indent="0">
              <a:buNone/>
            </a:pPr>
            <a:r>
              <a:rPr lang="el-GR" sz="1600" dirty="0">
                <a:latin typeface="Arial" panose="020B0604020202020204" pitchFamily="34" charset="0"/>
                <a:cs typeface="Arial" panose="020B0604020202020204" pitchFamily="34" charset="0"/>
              </a:rPr>
              <a:t>   Σε κάθε αγέλη υπάρχουν ταύροι με βάση τις ακόλουθες αναλογίες: Οι λευκοί ταύροι ισούνται με τους ξανθούς συν το άθροισμα του ενός δευτέρου και του ενός τρίτου των μαύρων. Οι μαύροι ταύροι ισούνται με τους ξανθούς συν το άθροισμα του ενός τετάρτου και του ενός πέμπτου των ανάμικτων. </a:t>
            </a:r>
          </a:p>
          <a:p>
            <a:pPr marL="0" indent="0">
              <a:buNone/>
            </a:pPr>
            <a:r>
              <a:rPr lang="el-GR" sz="1600" dirty="0">
                <a:latin typeface="Arial" panose="020B0604020202020204" pitchFamily="34" charset="0"/>
                <a:cs typeface="Arial" panose="020B0604020202020204" pitchFamily="34" charset="0"/>
              </a:rPr>
              <a:t>   Οι ανάμικτοι ταύροι ισούνται με τον αριθμό των ξανθών, επαυξημένων κατά το άθροισμα του ενός έκτου και του ενός εβδόμου των λευκών ταύρων. Οι λευκές αγελάδες ισούνται με το άθροισμα του ενός τρίτου και του ενός τετάρτου του συνόλου της μαύρης αγέλης. </a:t>
            </a:r>
          </a:p>
          <a:p>
            <a:pPr marL="0" indent="0">
              <a:buNone/>
            </a:pPr>
            <a:r>
              <a:rPr lang="el-GR" sz="1600" dirty="0">
                <a:latin typeface="Arial" panose="020B0604020202020204" pitchFamily="34" charset="0"/>
                <a:cs typeface="Arial" panose="020B0604020202020204" pitchFamily="34" charset="0"/>
              </a:rPr>
              <a:t>   Οι μαύρες αγελάδες ισούνται με το άθροισμα του ενός τετάρτου και του ενός πέμπτου του συνόλου της αγέλης ανάμικτου χρώματος. Οι αγελάδες ανάμικτου χρώματος ισούνται με το άθροισμα του ενός πέμπτου και του ενός έκτου του συνόλου της ξανθής αγέλης. Οι ξανθές αγελάδες ισούνται με το άθροισμα του ενός έκτου και του ενός εβδόμου του συνόλου της λευκής αγέλης. Το άθροισμα των λευκών και των μαύρων ταύρων είναι τετράγωνος αριθμός, ενώ το άθροισμα των ξανθών και των ανάμικτων ταύρων τρίγωνος. Αν υπολογίσεις τον ακριβή αριθμό των αγελάδων και των ταύρων κάθε αγέλης τότε μπορείς να συγκαταλέγεις τον εαυτό σου στην ομάδα των τέλειων σοφών.»²⁶</a:t>
            </a:r>
          </a:p>
          <a:p>
            <a:endParaRPr lang="el-GR" sz="1600" dirty="0">
              <a:latin typeface="Arial" panose="020B0604020202020204" pitchFamily="34" charset="0"/>
              <a:cs typeface="Arial" panose="020B0604020202020204" pitchFamily="34" charset="0"/>
            </a:endParaRPr>
          </a:p>
          <a:p>
            <a:endParaRPr lang="el-G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24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509F6DC-57FD-4201-9F84-5589E977185A}"/>
              </a:ext>
            </a:extLst>
          </p:cNvPr>
          <p:cNvSpPr>
            <a:spLocks noGrp="1"/>
          </p:cNvSpPr>
          <p:nvPr>
            <p:ph type="title"/>
          </p:nvPr>
        </p:nvSpPr>
        <p:spPr>
          <a:xfrm>
            <a:off x="4062412" y="763140"/>
            <a:ext cx="4486275" cy="1172716"/>
          </a:xfrm>
        </p:spPr>
        <p:txBody>
          <a:bodyPr>
            <a:normAutofit/>
          </a:bodyPr>
          <a:lstStyle/>
          <a:p>
            <a:r>
              <a:rPr lang="el-GR" sz="1800" b="1" dirty="0">
                <a:latin typeface="Arial" panose="020B0604020202020204" pitchFamily="34" charset="0"/>
                <a:cs typeface="Arial" panose="020B0604020202020204" pitchFamily="34" charset="0"/>
              </a:rPr>
              <a:t>ΕΥΧΑΡΙΣΤΩ  ΓΙΑ  ΤΟΝ  ΧΡΟΝΟ  ΣΑΣ</a:t>
            </a:r>
          </a:p>
        </p:txBody>
      </p:sp>
      <p:pic>
        <p:nvPicPr>
          <p:cNvPr id="5" name="Θέση περιεχομένου 4">
            <a:extLst>
              <a:ext uri="{FF2B5EF4-FFF2-40B4-BE49-F238E27FC236}">
                <a16:creationId xmlns:a16="http://schemas.microsoft.com/office/drawing/2014/main" id="{C3C1504B-613D-4C41-BC43-5A79086100CA}"/>
              </a:ext>
            </a:extLst>
          </p:cNvPr>
          <p:cNvPicPr>
            <a:picLocks noGrp="1" noChangeAspect="1"/>
          </p:cNvPicPr>
          <p:nvPr>
            <p:ph idx="1"/>
          </p:nvPr>
        </p:nvPicPr>
        <p:blipFill>
          <a:blip r:embed="rId2"/>
          <a:stretch>
            <a:fillRect/>
          </a:stretch>
        </p:blipFill>
        <p:spPr>
          <a:xfrm>
            <a:off x="2343150" y="2422972"/>
            <a:ext cx="7924800" cy="4024313"/>
          </a:xfrm>
        </p:spPr>
      </p:pic>
    </p:spTree>
    <p:extLst>
      <p:ext uri="{BB962C8B-B14F-4D97-AF65-F5344CB8AC3E}">
        <p14:creationId xmlns:p14="http://schemas.microsoft.com/office/powerpoint/2010/main" val="145598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203F4D-C8BF-40A7-B5B6-7C5D5199A0DA}"/>
              </a:ext>
            </a:extLst>
          </p:cNvPr>
          <p:cNvSpPr>
            <a:spLocks noGrp="1"/>
          </p:cNvSpPr>
          <p:nvPr>
            <p:ph type="title"/>
          </p:nvPr>
        </p:nvSpPr>
        <p:spPr>
          <a:xfrm>
            <a:off x="5704514" y="520117"/>
            <a:ext cx="3783435" cy="1134612"/>
          </a:xfrm>
        </p:spPr>
        <p:txBody>
          <a:bodyPr>
            <a:normAutofit/>
          </a:bodyPr>
          <a:lstStyle/>
          <a:p>
            <a:r>
              <a:rPr lang="el-GR" sz="1800" dirty="0">
                <a:latin typeface="Arial" panose="020B0604020202020204" pitchFamily="34" charset="0"/>
                <a:cs typeface="Arial" panose="020B0604020202020204" pitchFamily="34" charset="0"/>
              </a:rPr>
              <a:t>3</a:t>
            </a:r>
            <a:r>
              <a:rPr lang="el-GR" sz="1800" baseline="30000" dirty="0">
                <a:latin typeface="Arial" panose="020B0604020202020204" pitchFamily="34" charset="0"/>
                <a:cs typeface="Arial" panose="020B0604020202020204" pitchFamily="34" charset="0"/>
              </a:rPr>
              <a:t>Η</a:t>
            </a:r>
            <a:r>
              <a:rPr lang="el-GR" sz="1800" dirty="0">
                <a:latin typeface="Arial" panose="020B0604020202020204" pitchFamily="34" charset="0"/>
                <a:cs typeface="Arial" panose="020B0604020202020204" pitchFamily="34" charset="0"/>
              </a:rPr>
              <a:t>  ΕΒΔΟΜΑΔΙΑΙΑ  ΕΡΓΑΣΙΑ </a:t>
            </a:r>
          </a:p>
        </p:txBody>
      </p:sp>
      <p:sp>
        <p:nvSpPr>
          <p:cNvPr id="3" name="Θέση περιεχομένου 2">
            <a:extLst>
              <a:ext uri="{FF2B5EF4-FFF2-40B4-BE49-F238E27FC236}">
                <a16:creationId xmlns:a16="http://schemas.microsoft.com/office/drawing/2014/main" id="{B558E2F5-ACC5-43A9-825D-7501BEFD475F}"/>
              </a:ext>
            </a:extLst>
          </p:cNvPr>
          <p:cNvSpPr>
            <a:spLocks noGrp="1"/>
          </p:cNvSpPr>
          <p:nvPr>
            <p:ph idx="1"/>
          </p:nvPr>
        </p:nvSpPr>
        <p:spPr>
          <a:xfrm>
            <a:off x="419450" y="2194560"/>
            <a:ext cx="11086750" cy="4024125"/>
          </a:xfrm>
        </p:spPr>
        <p:txBody>
          <a:bodyPr>
            <a:normAutofit/>
          </a:bodyPr>
          <a:lstStyle/>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   </a:t>
            </a:r>
            <a:r>
              <a:rPr lang="el-GR" sz="1600" dirty="0">
                <a:latin typeface="Arial" panose="020B0604020202020204" pitchFamily="34" charset="0"/>
                <a:cs typeface="Arial" panose="020B0604020202020204" pitchFamily="34" charset="0"/>
              </a:rPr>
              <a:t>Κάνετε μια παρουσίαση για τον τάδε μαθηματικό - αστρονόμο (ανάλογα με τον τελικό ψηφίο του ΑΜ):</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0" indent="0">
              <a:buNone/>
            </a:pPr>
            <a:r>
              <a:rPr lang="el-GR"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8. </a:t>
            </a:r>
            <a:r>
              <a:rPr lang="el-GR" sz="1600" dirty="0">
                <a:latin typeface="Arial" panose="020B0604020202020204" pitchFamily="34" charset="0"/>
                <a:cs typeface="Arial" panose="020B0604020202020204" pitchFamily="34" charset="0"/>
              </a:rPr>
              <a:t>Αρχιμήδης (</a:t>
            </a:r>
            <a:r>
              <a:rPr lang="en-US" sz="1600" dirty="0">
                <a:latin typeface="Arial" panose="020B0604020202020204" pitchFamily="34" charset="0"/>
                <a:cs typeface="Arial" panose="020B0604020202020204" pitchFamily="34" charset="0"/>
              </a:rPr>
              <a:t>Archimedes)   -   (AM 16118)</a:t>
            </a:r>
            <a:endParaRPr lang="el-G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81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D1525D-C3ED-46F7-B3D1-7A23EA9DC578}"/>
              </a:ext>
            </a:extLst>
          </p:cNvPr>
          <p:cNvSpPr>
            <a:spLocks noGrp="1"/>
          </p:cNvSpPr>
          <p:nvPr>
            <p:ph type="title"/>
          </p:nvPr>
        </p:nvSpPr>
        <p:spPr>
          <a:xfrm>
            <a:off x="5511568" y="494950"/>
            <a:ext cx="4727894" cy="834360"/>
          </a:xfrm>
        </p:spPr>
        <p:txBody>
          <a:bodyPr>
            <a:normAutofit/>
          </a:bodyPr>
          <a:lstStyle/>
          <a:p>
            <a:r>
              <a:rPr lang="el-GR" sz="2000" dirty="0">
                <a:latin typeface="Arial" panose="020B0604020202020204" pitchFamily="34" charset="0"/>
                <a:cs typeface="Arial" panose="020B0604020202020204" pitchFamily="34" charset="0"/>
              </a:rPr>
              <a:t>ΠΟΙΟΣ ΗΤΑΝ Ο ΑΡΧΙΜΗΔΗΣ </a:t>
            </a:r>
            <a:r>
              <a:rPr lang="en-US" sz="2000" dirty="0">
                <a:latin typeface="Arial" panose="020B0604020202020204" pitchFamily="34" charset="0"/>
                <a:cs typeface="Arial" panose="020B0604020202020204" pitchFamily="34" charset="0"/>
              </a:rPr>
              <a:t>;    1/2</a:t>
            </a:r>
            <a:endParaRPr lang="el-GR" sz="2000" dirty="0">
              <a:latin typeface="Arial" panose="020B0604020202020204" pitchFamily="34" charset="0"/>
              <a:cs typeface="Arial" panose="020B0604020202020204" pitchFamily="34" charset="0"/>
            </a:endParaRPr>
          </a:p>
        </p:txBody>
      </p:sp>
      <p:sp>
        <p:nvSpPr>
          <p:cNvPr id="3" name="Θέση περιεχομένου 2">
            <a:extLst>
              <a:ext uri="{FF2B5EF4-FFF2-40B4-BE49-F238E27FC236}">
                <a16:creationId xmlns:a16="http://schemas.microsoft.com/office/drawing/2014/main" id="{37F0011C-FB4D-49DA-8338-337488767FC4}"/>
              </a:ext>
            </a:extLst>
          </p:cNvPr>
          <p:cNvSpPr>
            <a:spLocks noGrp="1"/>
          </p:cNvSpPr>
          <p:nvPr>
            <p:ph idx="1"/>
          </p:nvPr>
        </p:nvSpPr>
        <p:spPr>
          <a:xfrm>
            <a:off x="3481430" y="2057400"/>
            <a:ext cx="8504866" cy="4161285"/>
          </a:xfrm>
        </p:spPr>
        <p:txBody>
          <a:bodyPr>
            <a:normAutofit fontScale="92500" lnSpcReduction="20000"/>
          </a:bodyPr>
          <a:lstStyle/>
          <a:p>
            <a:pPr>
              <a:buFont typeface="Wingdings" panose="05000000000000000000" pitchFamily="2" charset="2"/>
              <a:buChar char="Ø"/>
            </a:pPr>
            <a:r>
              <a:rPr lang="el-GR" sz="1700" dirty="0">
                <a:latin typeface="Arial" panose="020B0604020202020204" pitchFamily="34" charset="0"/>
                <a:cs typeface="Arial" panose="020B0604020202020204" pitchFamily="34" charset="0"/>
              </a:rPr>
              <a:t>   Ο Αρχιμήδης ο Συρακούσιος</a:t>
            </a: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έζησε περίπου το 287 π.Χ. έως το 212 π.Χ. και ήταν</a:t>
            </a:r>
            <a:endParaRPr lang="en-US" sz="1700" dirty="0">
              <a:latin typeface="Arial" panose="020B0604020202020204" pitchFamily="34" charset="0"/>
              <a:cs typeface="Arial" panose="020B0604020202020204" pitchFamily="34" charset="0"/>
            </a:endParaRPr>
          </a:p>
          <a:p>
            <a:pPr marL="0" indent="0">
              <a:buNone/>
            </a:pPr>
            <a:r>
              <a:rPr lang="el-GR" sz="1700" dirty="0">
                <a:latin typeface="Arial" panose="020B0604020202020204" pitchFamily="34" charset="0"/>
                <a:cs typeface="Arial" panose="020B0604020202020204" pitchFamily="34" charset="0"/>
              </a:rPr>
              <a:t>αρχαίος Έλληνας μαθηματικός, μηχανικός, φυσικός, εφευρέτης και αστρονόμος. Είναι ευρέως γνωστός ως μία από τις μεγαλύτερες μαθηματικές ιδιοφυΐες όλων των εποχών και ένας από τους λαμπρότερους επιστήμονες της κλασικής αρχαιότητας.</a:t>
            </a:r>
            <a:endParaRPr lang="en-US" sz="1700" dirty="0">
              <a:latin typeface="Arial" panose="020B0604020202020204" pitchFamily="34" charset="0"/>
              <a:cs typeface="Arial" panose="020B0604020202020204" pitchFamily="34" charset="0"/>
            </a:endParaRPr>
          </a:p>
          <a:p>
            <a:pPr marL="0" indent="0">
              <a:buNone/>
            </a:pPr>
            <a:endParaRPr lang="el-GR" sz="1700" dirty="0">
              <a:latin typeface="Arial" panose="020B0604020202020204" pitchFamily="34" charset="0"/>
              <a:cs typeface="Arial" panose="020B0604020202020204" pitchFamily="34" charset="0"/>
            </a:endParaRPr>
          </a:p>
          <a:p>
            <a:pPr marL="0" indent="0">
              <a:buNone/>
            </a:pPr>
            <a:r>
              <a:rPr lang="el-GR" sz="1700" dirty="0">
                <a:latin typeface="Arial" panose="020B0604020202020204" pitchFamily="34" charset="0"/>
                <a:cs typeface="Arial" panose="020B0604020202020204" pitchFamily="34" charset="0"/>
              </a:rPr>
              <a:t>   Όσων αφορά τον τομέα της φυσικής, ο ίδιος έχει ασχοληθεί κυρίως με τις βάσεις της υδροστατικής, της στατικής και της εξήγηση της αρχής του μοχλού. Μάλιστα, ο Αρχιμήδης σχεδίασε καινοτόμες μηχανές, συμπεριλαμβανομένων των πολιορκητικών μηχανών και των αντλιών με κοχλία. Για αυτό και υπάρχουν φήμες πως ο Αρχιμήδης σχεδίασε μηχανές ικανές να επιτίθενται σε πλοία, να τα σηκώνουν έξω από το νερό και να τα πυρπολούν, χρησιμοποιώντας μια σειρά από καθρέφτες.</a:t>
            </a:r>
          </a:p>
          <a:p>
            <a:pPr marL="0" indent="0">
              <a:buNone/>
            </a:pPr>
            <a:endParaRPr lang="el-GR" sz="17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1700" dirty="0">
                <a:latin typeface="Arial" panose="020B0604020202020204" pitchFamily="34" charset="0"/>
                <a:cs typeface="Arial" panose="020B0604020202020204" pitchFamily="34" charset="0"/>
              </a:rPr>
              <a:t>Ο Αρχιμήδης θεωρείται ο σπουδαιότερος από τους μαθηματικούς της αρχαιότητας και γενικότερα όλων των εποχών.</a:t>
            </a:r>
          </a:p>
          <a:p>
            <a:pPr marL="0" indent="0">
              <a:buNone/>
            </a:pPr>
            <a:r>
              <a:rPr lang="el-GR" sz="1700" dirty="0">
                <a:latin typeface="Arial" panose="020B0604020202020204" pitchFamily="34" charset="0"/>
                <a:cs typeface="Arial" panose="020B0604020202020204" pitchFamily="34" charset="0"/>
              </a:rPr>
              <a:t>Χρησιμοποίησε τη μέθοδο της εξάντλησης, για τον υπολογισμό της περιοχής, κάτω από το τόξο παραβολής, με την άθροιση άπειρης σειράς και έδωσε μια εξαιρετικά ακριβή προσέγγιση για τον αριθμό π. Έπειτα, όρισε, επίσης, την επίπεδη έλικα (σπείρα) που έφερε το όνομά του, τύπους για τον όγκο των επιφανειών εκ περιστροφής και ένα ευφυές σύστημα για την έκφραση πολύ μεγάλων αριθμών.</a:t>
            </a:r>
          </a:p>
          <a:p>
            <a:pPr marL="0" indent="0">
              <a:buNone/>
            </a:pPr>
            <a:endParaRPr lang="el-GR" sz="1600" dirty="0">
              <a:latin typeface="Arial" panose="020B0604020202020204" pitchFamily="34" charset="0"/>
              <a:cs typeface="Arial" panose="020B0604020202020204" pitchFamily="34" charset="0"/>
            </a:endParaRPr>
          </a:p>
        </p:txBody>
      </p:sp>
      <p:pic>
        <p:nvPicPr>
          <p:cNvPr id="5" name="Εικόνα 4">
            <a:extLst>
              <a:ext uri="{FF2B5EF4-FFF2-40B4-BE49-F238E27FC236}">
                <a16:creationId xmlns:a16="http://schemas.microsoft.com/office/drawing/2014/main" id="{5E4EBD0A-B134-4C37-9A47-59CF0C488702}"/>
              </a:ext>
            </a:extLst>
          </p:cNvPr>
          <p:cNvPicPr>
            <a:picLocks noChangeAspect="1"/>
          </p:cNvPicPr>
          <p:nvPr/>
        </p:nvPicPr>
        <p:blipFill>
          <a:blip r:embed="rId2"/>
          <a:stretch>
            <a:fillRect/>
          </a:stretch>
        </p:blipFill>
        <p:spPr>
          <a:xfrm>
            <a:off x="205704" y="2057400"/>
            <a:ext cx="3015667" cy="4259509"/>
          </a:xfrm>
          <a:prstGeom prst="rect">
            <a:avLst/>
          </a:prstGeom>
        </p:spPr>
      </p:pic>
    </p:spTree>
    <p:extLst>
      <p:ext uri="{BB962C8B-B14F-4D97-AF65-F5344CB8AC3E}">
        <p14:creationId xmlns:p14="http://schemas.microsoft.com/office/powerpoint/2010/main" val="292411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D12478A-A57B-47A4-897F-4E93BE3DAECB}"/>
              </a:ext>
            </a:extLst>
          </p:cNvPr>
          <p:cNvSpPr>
            <a:spLocks noGrp="1"/>
          </p:cNvSpPr>
          <p:nvPr>
            <p:ph type="title"/>
          </p:nvPr>
        </p:nvSpPr>
        <p:spPr>
          <a:xfrm>
            <a:off x="5603846" y="555425"/>
            <a:ext cx="4342001" cy="882942"/>
          </a:xfrm>
        </p:spPr>
        <p:txBody>
          <a:bodyPr>
            <a:normAutofit/>
          </a:bodyPr>
          <a:lstStyle/>
          <a:p>
            <a:r>
              <a:rPr lang="el-GR" sz="1800" dirty="0">
                <a:latin typeface="Arial" panose="020B0604020202020204" pitchFamily="34" charset="0"/>
                <a:cs typeface="Arial" panose="020B0604020202020204" pitchFamily="34" charset="0"/>
              </a:rPr>
              <a:t>ΠΟΙΟΣ ΗΤΑΝ Ο ΑΡΧΙΜΗΔΗΣ ;    </a:t>
            </a:r>
            <a:r>
              <a:rPr lang="en-US" sz="1800" dirty="0">
                <a:latin typeface="Arial" panose="020B0604020202020204" pitchFamily="34" charset="0"/>
                <a:cs typeface="Arial" panose="020B0604020202020204" pitchFamily="34" charset="0"/>
              </a:rPr>
              <a:t>2</a:t>
            </a:r>
            <a:r>
              <a:rPr lang="el-GR" sz="1800" dirty="0">
                <a:latin typeface="Arial" panose="020B0604020202020204" pitchFamily="34" charset="0"/>
                <a:cs typeface="Arial" panose="020B0604020202020204" pitchFamily="34" charset="0"/>
              </a:rPr>
              <a:t>/2</a:t>
            </a:r>
          </a:p>
        </p:txBody>
      </p:sp>
      <p:sp>
        <p:nvSpPr>
          <p:cNvPr id="3" name="Θέση περιεχομένου 2">
            <a:extLst>
              <a:ext uri="{FF2B5EF4-FFF2-40B4-BE49-F238E27FC236}">
                <a16:creationId xmlns:a16="http://schemas.microsoft.com/office/drawing/2014/main" id="{292FE832-EB66-4224-9CAF-B2602E30C066}"/>
              </a:ext>
            </a:extLst>
          </p:cNvPr>
          <p:cNvSpPr>
            <a:spLocks noGrp="1"/>
          </p:cNvSpPr>
          <p:nvPr>
            <p:ph idx="1"/>
          </p:nvPr>
        </p:nvSpPr>
        <p:spPr>
          <a:xfrm>
            <a:off x="371475" y="1908810"/>
            <a:ext cx="11410950" cy="4393765"/>
          </a:xfrm>
        </p:spPr>
        <p:txBody>
          <a:bodyPr>
            <a:normAutofit fontScale="77500" lnSpcReduction="20000"/>
          </a:bodyPr>
          <a:lstStyle/>
          <a:p>
            <a:pPr>
              <a:buFont typeface="Wingdings" panose="05000000000000000000" pitchFamily="2" charset="2"/>
              <a:buChar char="Ø"/>
            </a:pPr>
            <a:r>
              <a:rPr lang="el-GR" sz="2100" dirty="0">
                <a:latin typeface="Arial" panose="020B0604020202020204" pitchFamily="34" charset="0"/>
                <a:cs typeface="Arial" panose="020B0604020202020204" pitchFamily="34" charset="0"/>
              </a:rPr>
              <a:t>   Κατά την πολιορκία των Συρακουσών σκοτώθηκε από ένα Ρωμαίο στρατιώτη, παρά τις εντολές ότι δεν έπρεπε να τον πειράξουν. </a:t>
            </a:r>
          </a:p>
          <a:p>
            <a:pPr>
              <a:buFont typeface="Wingdings" panose="05000000000000000000" pitchFamily="2" charset="2"/>
              <a:buChar char="Ø"/>
            </a:pPr>
            <a:endParaRPr lang="el-GR" sz="21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2100" dirty="0">
                <a:latin typeface="Arial" panose="020B0604020202020204" pitchFamily="34" charset="0"/>
                <a:cs typeface="Arial" panose="020B0604020202020204" pitchFamily="34" charset="0"/>
              </a:rPr>
              <a:t>   Ο </a:t>
            </a:r>
            <a:r>
              <a:rPr lang="el-GR" sz="2100" dirty="0" err="1">
                <a:latin typeface="Arial" panose="020B0604020202020204" pitchFamily="34" charset="0"/>
                <a:cs typeface="Arial" panose="020B0604020202020204" pitchFamily="34" charset="0"/>
              </a:rPr>
              <a:t>Κικέρων</a:t>
            </a:r>
            <a:r>
              <a:rPr lang="el-GR" sz="2100" dirty="0">
                <a:latin typeface="Arial" panose="020B0604020202020204" pitchFamily="34" charset="0"/>
                <a:cs typeface="Arial" panose="020B0604020202020204" pitchFamily="34" charset="0"/>
              </a:rPr>
              <a:t> επισκέφθηκε τον τάφο του Αρχιμήδη και αναφέρει πως επιστεφόταν από μια σφαίρα εγγεγραμμένη στο εσωτερικό ενός κυλίνδρου. Ο Αρχιμήδης είχε αποδείξει ότι η επιφάνεια κι ο όγκος μιας σφαίρας είναι τα 2/3 των αντίστοιχων του </a:t>
            </a:r>
            <a:r>
              <a:rPr lang="el-GR" sz="2100" dirty="0" err="1">
                <a:latin typeface="Arial" panose="020B0604020202020204" pitchFamily="34" charset="0"/>
                <a:cs typeface="Arial" panose="020B0604020202020204" pitchFamily="34" charset="0"/>
              </a:rPr>
              <a:t>περιγεγραμμένου</a:t>
            </a:r>
            <a:r>
              <a:rPr lang="el-GR" sz="2100" dirty="0">
                <a:latin typeface="Arial" panose="020B0604020202020204" pitchFamily="34" charset="0"/>
                <a:cs typeface="Arial" panose="020B0604020202020204" pitchFamily="34" charset="0"/>
              </a:rPr>
              <a:t> στη σφαίρα κλειστού κυλίνδρου και αυτό θεωρείται ως το μεγαλύτερο των μαθηματικών επιτευγμάτων του.</a:t>
            </a:r>
          </a:p>
          <a:p>
            <a:pPr marL="0" indent="0">
              <a:buNone/>
            </a:pPr>
            <a:endParaRPr lang="el-GR" sz="21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2100" dirty="0">
                <a:latin typeface="Arial" panose="020B0604020202020204" pitchFamily="34" charset="0"/>
                <a:cs typeface="Arial" panose="020B0604020202020204" pitchFamily="34" charset="0"/>
              </a:rPr>
              <a:t>   Αντίθετα με τις εφευρέσεις του, τα μαθηματικά κείμενα του Αρχιμήδη ήταν ελάχιστα γνωστά στην αρχαιότητα.</a:t>
            </a:r>
          </a:p>
          <a:p>
            <a:pPr>
              <a:buFont typeface="Wingdings" panose="05000000000000000000" pitchFamily="2" charset="2"/>
              <a:buChar char="Ø"/>
            </a:pPr>
            <a:endParaRPr lang="el-GR" sz="21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2100" dirty="0">
                <a:latin typeface="Arial" panose="020B0604020202020204" pitchFamily="34" charset="0"/>
                <a:cs typeface="Arial" panose="020B0604020202020204" pitchFamily="34" charset="0"/>
              </a:rPr>
              <a:t>   Αν και μαθηματικοί από την Αλεξάνδρεια μελέτησαν και αναφέρθηκαν σε αυτόν, η πρώτη κατανοητή ολοκληρωμένη συλλογή δεν ήταν έτοιμη μέχρι περίπου το 530 μ.Χ., από τον Ισίδωρο τον </a:t>
            </a:r>
            <a:r>
              <a:rPr lang="el-GR" sz="2100" dirty="0" err="1">
                <a:latin typeface="Arial" panose="020B0604020202020204" pitchFamily="34" charset="0"/>
                <a:cs typeface="Arial" panose="020B0604020202020204" pitchFamily="34" charset="0"/>
              </a:rPr>
              <a:t>Μιλήσιο</a:t>
            </a:r>
            <a:r>
              <a:rPr lang="el-GR" sz="2100" dirty="0">
                <a:latin typeface="Arial" panose="020B0604020202020204" pitchFamily="34" charset="0"/>
                <a:cs typeface="Arial" panose="020B0604020202020204" pitchFamily="34" charset="0"/>
              </a:rPr>
              <a:t>, ενώ σχόλια επάνω στα έργα του Αρχιμήδη γράφτηκαν από τον </a:t>
            </a:r>
            <a:r>
              <a:rPr lang="el-GR" sz="2100" dirty="0" err="1">
                <a:latin typeface="Arial" panose="020B0604020202020204" pitchFamily="34" charset="0"/>
                <a:cs typeface="Arial" panose="020B0604020202020204" pitchFamily="34" charset="0"/>
              </a:rPr>
              <a:t>Ευτόκιο</a:t>
            </a:r>
            <a:r>
              <a:rPr lang="el-GR" sz="2100" dirty="0">
                <a:latin typeface="Arial" panose="020B0604020202020204" pitchFamily="34" charset="0"/>
                <a:cs typeface="Arial" panose="020B0604020202020204" pitchFamily="34" charset="0"/>
              </a:rPr>
              <a:t> και αυτά γνωστοποιήθηκαν στο ευρύτερο κοινό για πρώτη φορά τον έκτο αιώνα μ.Χ.. Τα σχετικά λιγοστά αντίγραφα των γραπτών εργασιών του Αρχιμήδη επιβίωσαν κατά τον Μεσαίωνα, και αποτέλεσαν μια πηγή επιρροής ιδεών για τους επιστήμονες κατά τη διάρκεια της Αναγέννησης.</a:t>
            </a:r>
          </a:p>
          <a:p>
            <a:pPr>
              <a:buFont typeface="Wingdings" panose="05000000000000000000" pitchFamily="2" charset="2"/>
              <a:buChar char="Ø"/>
            </a:pPr>
            <a:endParaRPr lang="el-GR" sz="21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2100" dirty="0">
                <a:latin typeface="Arial" panose="020B0604020202020204" pitchFamily="34" charset="0"/>
                <a:cs typeface="Arial" panose="020B0604020202020204" pitchFamily="34" charset="0"/>
              </a:rPr>
              <a:t>   Η ανακάλυψη το 1906 προηγούμενων άγνωστων εργασιών στο χειρόγραφο γνωστό ως Παλίμψηστο του Αρχιμήδη, παρείχε γνώσεις για το πως κατέληξε σε αυτά τα μαθηματικά του αποτελέσματα.</a:t>
            </a:r>
          </a:p>
          <a:p>
            <a:endParaRPr lang="el-GR"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867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B4BBEC9-2CDD-4C05-A89E-78CD66B75939}"/>
              </a:ext>
            </a:extLst>
          </p:cNvPr>
          <p:cNvSpPr>
            <a:spLocks noGrp="1"/>
          </p:cNvSpPr>
          <p:nvPr>
            <p:ph type="title"/>
          </p:nvPr>
        </p:nvSpPr>
        <p:spPr>
          <a:xfrm>
            <a:off x="6029324" y="335748"/>
            <a:ext cx="4486275" cy="940602"/>
          </a:xfrm>
        </p:spPr>
        <p:txBody>
          <a:bodyPr>
            <a:normAutofit/>
          </a:bodyPr>
          <a:lstStyle/>
          <a:p>
            <a:r>
              <a:rPr lang="el-GR" sz="1800" dirty="0">
                <a:latin typeface="Arial" panose="020B0604020202020204" pitchFamily="34" charset="0"/>
                <a:cs typeface="Arial" panose="020B0604020202020204" pitchFamily="34" charset="0"/>
              </a:rPr>
              <a:t>Ανακαλύψεις  και  εφευρέσεις</a:t>
            </a:r>
            <a:br>
              <a:rPr lang="el-GR" sz="1800" dirty="0">
                <a:latin typeface="Arial" panose="020B0604020202020204" pitchFamily="34" charset="0"/>
                <a:cs typeface="Arial" panose="020B0604020202020204" pitchFamily="34" charset="0"/>
              </a:rPr>
            </a:br>
            <a:endParaRPr lang="el-GR" sz="1800" dirty="0">
              <a:latin typeface="Arial" panose="020B0604020202020204" pitchFamily="34" charset="0"/>
              <a:cs typeface="Arial" panose="020B0604020202020204" pitchFamily="34" charset="0"/>
            </a:endParaRPr>
          </a:p>
        </p:txBody>
      </p:sp>
      <p:sp>
        <p:nvSpPr>
          <p:cNvPr id="3" name="Θέση περιεχομένου 2">
            <a:extLst>
              <a:ext uri="{FF2B5EF4-FFF2-40B4-BE49-F238E27FC236}">
                <a16:creationId xmlns:a16="http://schemas.microsoft.com/office/drawing/2014/main" id="{4266E6D4-8F0B-40A5-8631-3DAFB751D583}"/>
              </a:ext>
            </a:extLst>
          </p:cNvPr>
          <p:cNvSpPr>
            <a:spLocks noGrp="1"/>
          </p:cNvSpPr>
          <p:nvPr>
            <p:ph idx="1"/>
          </p:nvPr>
        </p:nvSpPr>
        <p:spPr>
          <a:xfrm>
            <a:off x="3771899" y="1390651"/>
            <a:ext cx="8229601" cy="5324474"/>
          </a:xfrm>
        </p:spPr>
        <p:txBody>
          <a:bodyPr>
            <a:noAutofit/>
          </a:bodyPr>
          <a:lstStyle/>
          <a:p>
            <a:pPr>
              <a:buFont typeface="Wingdings" panose="05000000000000000000" pitchFamily="2" charset="2"/>
              <a:buChar char="v"/>
            </a:pPr>
            <a:r>
              <a:rPr lang="el-GR" sz="1600" dirty="0">
                <a:latin typeface="Arial" panose="020B0604020202020204" pitchFamily="34" charset="0"/>
                <a:cs typeface="Arial" panose="020B0604020202020204" pitchFamily="34" charset="0"/>
              </a:rPr>
              <a:t> Η Αρχή του Αρχιμήδη</a:t>
            </a:r>
            <a:r>
              <a:rPr lang="en-US" sz="1600" dirty="0">
                <a:latin typeface="Arial" panose="020B0604020202020204" pitchFamily="34" charset="0"/>
                <a:cs typeface="Arial" panose="020B0604020202020204" pitchFamily="34" charset="0"/>
              </a:rPr>
              <a:t>   1/2</a:t>
            </a:r>
            <a:endParaRPr lang="el-GR" sz="1600" dirty="0">
              <a:latin typeface="Arial" panose="020B0604020202020204" pitchFamily="34" charset="0"/>
              <a:cs typeface="Arial" panose="020B0604020202020204" pitchFamily="34" charset="0"/>
            </a:endParaRPr>
          </a:p>
          <a:p>
            <a:pPr marL="0" indent="0">
              <a:buNone/>
            </a:pPr>
            <a:endParaRPr lang="el-GR" sz="1600" dirty="0">
              <a:latin typeface="Arial" panose="020B0604020202020204" pitchFamily="34" charset="0"/>
              <a:cs typeface="Arial" panose="020B0604020202020204" pitchFamily="34" charset="0"/>
            </a:endParaRPr>
          </a:p>
          <a:p>
            <a:pPr marL="0" indent="0">
              <a:buNone/>
            </a:pPr>
            <a:r>
              <a:rPr lang="el-GR" sz="1600" dirty="0">
                <a:latin typeface="Arial" panose="020B0604020202020204" pitchFamily="34" charset="0"/>
                <a:cs typeface="Arial" panose="020B0604020202020204" pitchFamily="34" charset="0"/>
              </a:rPr>
              <a:t>   Η πιο γνωστή ιστορία για τον Αρχιμήδη αφορά την μέθοδο που εφηύρε για τον προσδιορισμό του όγκου ενός αντικειμένου με ακανόνιστο σχήμα. </a:t>
            </a:r>
          </a:p>
          <a:p>
            <a:pPr marL="0" indent="0">
              <a:buNone/>
            </a:pPr>
            <a:r>
              <a:rPr lang="el-GR" sz="1600" dirty="0">
                <a:latin typeface="Arial" panose="020B0604020202020204" pitchFamily="34" charset="0"/>
                <a:cs typeface="Arial" panose="020B0604020202020204" pitchFamily="34" charset="0"/>
              </a:rPr>
              <a:t>Συγκεκριμένα, σύμφωνα με τον Βιτρούβιο, ο βασιλιάς Ιέρωνας Β είχε παραγγείλει να του φτιάξουν ένα αναθηματικό στέμμα από ατόφιο χρυσάφι. Επειδή δεν είχε εμπιστοσύνη στον χρυσοχόο, ζήτησε από τον Αρχιμήδη να εξετάσει, αν ο χρυσός είχε νοθευτεί με ασήμι.</a:t>
            </a:r>
          </a:p>
          <a:p>
            <a:pPr marL="0" indent="0">
              <a:buNone/>
            </a:pPr>
            <a:r>
              <a:rPr lang="en-US" sz="1600" dirty="0">
                <a:latin typeface="Arial" panose="020B0604020202020204" pitchFamily="34" charset="0"/>
                <a:cs typeface="Arial" panose="020B0604020202020204" pitchFamily="34" charset="0"/>
              </a:rPr>
              <a:t>   </a:t>
            </a:r>
            <a:r>
              <a:rPr lang="el-GR" sz="1600" dirty="0">
                <a:latin typeface="Arial" panose="020B0604020202020204" pitchFamily="34" charset="0"/>
                <a:cs typeface="Arial" panose="020B0604020202020204" pitchFamily="34" charset="0"/>
              </a:rPr>
              <a:t>Έτσι, λοιπόν, Ο Αρχιμήδης έπρεπε να λύσει το πρόβλημα χωρίς να καταστρέψει το στέμμα, δεν μπορούσε να το λιώσει, προκειμένου να υπολογίσει την πυκνότητα του και την προέλευση του. Καθώς έκανε μπάνιο, παρατήρησε ότι η στάθμη του νερού στην μπανιέρα ανέβηκε όταν μπήκε ο ίδιος μέσα, και συνειδητοποίησε ότι αυτή η επίδραση θα μπορούσε να χρησιμοποιηθεί για τον προσδιορισμό του όγκου του στέμματος. Με την παραδοχή ότι το νερό πρακτικά είναι ασυμπίεστο, το αποτέλεσμα της βύθισης θα ήταν το στέμμα να εκτοπίσει μια ποσότητα νερού ίση με τον δικό του όγκο. </a:t>
            </a:r>
          </a:p>
          <a:p>
            <a:pPr marL="0" indent="0">
              <a:buNone/>
            </a:pPr>
            <a:r>
              <a:rPr lang="en-US" sz="1600" b="1" dirty="0">
                <a:latin typeface="Arial" panose="020B0604020202020204" pitchFamily="34" charset="0"/>
                <a:cs typeface="Arial" panose="020B0604020202020204" pitchFamily="34" charset="0"/>
              </a:rPr>
              <a:t>   </a:t>
            </a:r>
            <a:r>
              <a:rPr lang="el-GR" sz="1600" b="1" dirty="0">
                <a:latin typeface="Arial" panose="020B0604020202020204" pitchFamily="34" charset="0"/>
                <a:cs typeface="Arial" panose="020B0604020202020204" pitchFamily="34" charset="0"/>
              </a:rPr>
              <a:t>Συμπέρασμα  </a:t>
            </a:r>
            <a:r>
              <a:rPr lang="en-US" sz="1600" b="1" dirty="0">
                <a:latin typeface="Arial" panose="020B0604020202020204" pitchFamily="34" charset="0"/>
                <a:cs typeface="Arial" panose="020B0604020202020204" pitchFamily="34" charset="0"/>
              </a:rPr>
              <a:t>:  </a:t>
            </a:r>
            <a:r>
              <a:rPr lang="el-GR" sz="1600" b="1" dirty="0">
                <a:latin typeface="Arial" panose="020B0604020202020204" pitchFamily="34" charset="0"/>
                <a:cs typeface="Arial" panose="020B0604020202020204" pitchFamily="34" charset="0"/>
              </a:rPr>
              <a:t> </a:t>
            </a:r>
            <a:r>
              <a:rPr lang="el-GR" sz="1600" dirty="0">
                <a:latin typeface="Arial" panose="020B0604020202020204" pitchFamily="34" charset="0"/>
                <a:cs typeface="Arial" panose="020B0604020202020204" pitchFamily="34" charset="0"/>
              </a:rPr>
              <a:t>Διαιρώντας την μάζα του στέμματος με τον όγκο του νερού που εκτοπίζεται, προκύπτει η πυκνότητα του στέμματος. Αυτή η πυκνότητα θα είναι μικρότερη από εκείνη του χρυσού, εάν κάποια φθηνότερα και λιγότερο πυκνά μέταλλα είχαν προστεθεί. Ο Αρχιμήδης ενθουσιάστηκε τόσο από την ανακάλυψή του, ώστε βγήκε στο δρόμο γυμνός φωνάζοντας «Εύρηκα! Εύρηκα!». Η εξέταση του στέμματος απέδειξε ότι είχε νοθευτεί με σίδερο.</a:t>
            </a:r>
          </a:p>
          <a:p>
            <a:pPr marL="0" indent="0">
              <a:buNone/>
            </a:pPr>
            <a:endParaRPr lang="el-GR" sz="1600" dirty="0">
              <a:latin typeface="Arial" panose="020B0604020202020204" pitchFamily="34" charset="0"/>
              <a:cs typeface="Arial" panose="020B0604020202020204" pitchFamily="34" charset="0"/>
            </a:endParaRPr>
          </a:p>
        </p:txBody>
      </p:sp>
      <p:pic>
        <p:nvPicPr>
          <p:cNvPr id="7" name="Εικόνα 6">
            <a:extLst>
              <a:ext uri="{FF2B5EF4-FFF2-40B4-BE49-F238E27FC236}">
                <a16:creationId xmlns:a16="http://schemas.microsoft.com/office/drawing/2014/main" id="{E77EE788-025D-45CE-B357-8EA5AA324465}"/>
              </a:ext>
            </a:extLst>
          </p:cNvPr>
          <p:cNvPicPr>
            <a:picLocks noChangeAspect="1"/>
          </p:cNvPicPr>
          <p:nvPr/>
        </p:nvPicPr>
        <p:blipFill>
          <a:blip r:embed="rId2"/>
          <a:stretch>
            <a:fillRect/>
          </a:stretch>
        </p:blipFill>
        <p:spPr>
          <a:xfrm>
            <a:off x="114300" y="2166938"/>
            <a:ext cx="3543300" cy="3524249"/>
          </a:xfrm>
          <a:prstGeom prst="rect">
            <a:avLst/>
          </a:prstGeom>
        </p:spPr>
      </p:pic>
    </p:spTree>
    <p:extLst>
      <p:ext uri="{BB962C8B-B14F-4D97-AF65-F5344CB8AC3E}">
        <p14:creationId xmlns:p14="http://schemas.microsoft.com/office/powerpoint/2010/main" val="91201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8D3A329-EE6B-4D07-8F3B-A002EF60A302}"/>
              </a:ext>
            </a:extLst>
          </p:cNvPr>
          <p:cNvSpPr>
            <a:spLocks noGrp="1"/>
          </p:cNvSpPr>
          <p:nvPr>
            <p:ph type="title"/>
          </p:nvPr>
        </p:nvSpPr>
        <p:spPr>
          <a:xfrm>
            <a:off x="6096000" y="400051"/>
            <a:ext cx="3762375" cy="933450"/>
          </a:xfrm>
        </p:spPr>
        <p:txBody>
          <a:bodyPr>
            <a:normAutofit/>
          </a:bodyPr>
          <a:lstStyle/>
          <a:p>
            <a:r>
              <a:rPr lang="el-GR" sz="1800" dirty="0">
                <a:latin typeface="Arial" panose="020B0604020202020204" pitchFamily="34" charset="0"/>
                <a:cs typeface="Arial" panose="020B0604020202020204" pitchFamily="34" charset="0"/>
              </a:rPr>
              <a:t> Η </a:t>
            </a:r>
            <a:r>
              <a:rPr lang="en-US" sz="1800" dirty="0">
                <a:latin typeface="Arial" panose="020B0604020202020204" pitchFamily="34" charset="0"/>
                <a:cs typeface="Arial" panose="020B0604020202020204" pitchFamily="34" charset="0"/>
              </a:rPr>
              <a:t> </a:t>
            </a:r>
            <a:r>
              <a:rPr lang="el-GR" sz="1800" dirty="0">
                <a:latin typeface="Arial" panose="020B0604020202020204" pitchFamily="34" charset="0"/>
                <a:cs typeface="Arial" panose="020B0604020202020204" pitchFamily="34" charset="0"/>
              </a:rPr>
              <a:t>Αρχή του Αρχιμήδη   </a:t>
            </a:r>
            <a:r>
              <a:rPr lang="en-US" sz="1800" dirty="0">
                <a:latin typeface="Arial" panose="020B0604020202020204" pitchFamily="34" charset="0"/>
                <a:cs typeface="Arial" panose="020B0604020202020204" pitchFamily="34" charset="0"/>
              </a:rPr>
              <a:t>2</a:t>
            </a:r>
            <a:r>
              <a:rPr lang="el-GR" sz="1800" dirty="0">
                <a:latin typeface="Arial" panose="020B0604020202020204" pitchFamily="34" charset="0"/>
                <a:cs typeface="Arial" panose="020B0604020202020204" pitchFamily="34" charset="0"/>
              </a:rPr>
              <a:t>/2</a:t>
            </a:r>
            <a:br>
              <a:rPr lang="el-GR" sz="1800" dirty="0">
                <a:latin typeface="Arial" panose="020B0604020202020204" pitchFamily="34" charset="0"/>
                <a:cs typeface="Arial" panose="020B0604020202020204" pitchFamily="34" charset="0"/>
              </a:rPr>
            </a:br>
            <a:endParaRPr lang="el-GR" sz="1800" dirty="0">
              <a:latin typeface="Arial" panose="020B0604020202020204" pitchFamily="34" charset="0"/>
              <a:cs typeface="Arial" panose="020B0604020202020204" pitchFamily="34" charset="0"/>
            </a:endParaRPr>
          </a:p>
        </p:txBody>
      </p:sp>
      <p:sp>
        <p:nvSpPr>
          <p:cNvPr id="3" name="Θέση περιεχομένου 2">
            <a:extLst>
              <a:ext uri="{FF2B5EF4-FFF2-40B4-BE49-F238E27FC236}">
                <a16:creationId xmlns:a16="http://schemas.microsoft.com/office/drawing/2014/main" id="{52AFBF94-FEDB-4FE6-BC07-E5466CC2EEA8}"/>
              </a:ext>
            </a:extLst>
          </p:cNvPr>
          <p:cNvSpPr>
            <a:spLocks noGrp="1"/>
          </p:cNvSpPr>
          <p:nvPr>
            <p:ph idx="1"/>
          </p:nvPr>
        </p:nvSpPr>
        <p:spPr>
          <a:xfrm>
            <a:off x="304800" y="1581150"/>
            <a:ext cx="11525250" cy="5019675"/>
          </a:xfrm>
        </p:spPr>
        <p:txBody>
          <a:bodyPr>
            <a:normAutofit fontScale="92500" lnSpcReduction="10000"/>
          </a:bodyPr>
          <a:lstStyle/>
          <a:p>
            <a:pPr marL="0" indent="0">
              <a:buNone/>
            </a:pP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Ο Αρχιμήδης μπορεί να είχε χρησιμοποιήσει την αρχή της πλευστότητας για να καθοριστεί αν η χρυσή κορώνα ήταν λιγότερο πυκνή από το ατόφιο χρυσάφι.</a:t>
            </a: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	Όμως, η ιστορία του χρυσού στέμματος δεν εμφανίζεται στα γνωστά έργα του Αρχιμήδη. Επιπλέον, η πρακτικότητα της μεθόδου που περιγράφει έχει αμφισβητηθεί, λόγω της υψηλής ακρίβειας που χρειάζεται κάποιος για να μετρήσει τη μετατόπιση νερού.</a:t>
            </a:r>
          </a:p>
          <a:p>
            <a:pPr marL="0" indent="0">
              <a:buNone/>
            </a:pPr>
            <a:endParaRPr lang="el-GR" sz="17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Αντ' αυτού, ο Αρχιμήδης αναζήτησε μια λύση της υδροστατικής που αναφέρεται ως η γνωστή αρχή του Αρχιμήδη, την</a:t>
            </a:r>
          </a:p>
          <a:p>
            <a:pPr marL="0" indent="0">
              <a:buNone/>
            </a:pPr>
            <a:r>
              <a:rPr lang="el-GR" sz="1700" dirty="0">
                <a:latin typeface="Arial" panose="020B0604020202020204" pitchFamily="34" charset="0"/>
                <a:cs typeface="Arial" panose="020B0604020202020204" pitchFamily="34" charset="0"/>
              </a:rPr>
              <a:t>οποία ο ίδιος περιγράφει στο σύγγραμμά του Περί </a:t>
            </a:r>
            <a:r>
              <a:rPr lang="el-GR" sz="1700" dirty="0" err="1">
                <a:latin typeface="Arial" panose="020B0604020202020204" pitchFamily="34" charset="0"/>
                <a:cs typeface="Arial" panose="020B0604020202020204" pitchFamily="34" charset="0"/>
              </a:rPr>
              <a:t>επιπλέοντων</a:t>
            </a:r>
            <a:r>
              <a:rPr lang="el-GR" sz="1700" dirty="0">
                <a:latin typeface="Arial" panose="020B0604020202020204" pitchFamily="34" charset="0"/>
                <a:cs typeface="Arial" panose="020B0604020202020204" pitchFamily="34" charset="0"/>
              </a:rPr>
              <a:t> σωμάτων. Αυτή η αρχή δηλώνει ότι ένα σώμα που βυθίζεται σε ένα ρευστό δέχεται μια δύναμη άνωσης ίση με το βάρος του υγρού που εκτοπίζει.</a:t>
            </a: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Χρησιμοποιώντας αυτή την αρχή, θα ήταν δυνατή η σύγκριση της πυκνότητας της χρυσής στεφάνης με εκείνη του στερεού χρυσού με την εξισορρόπηση της κορώνας σε ένα ζυγό με ένα δείγμα αναφοράς χρυσού, και στη συνέχεια βυθίζοντας τη συσκευή στο νερό. </a:t>
            </a:r>
          </a:p>
          <a:p>
            <a:pPr marL="0" indent="0">
              <a:buNone/>
            </a:pPr>
            <a:endParaRPr lang="en-US" sz="17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Η διαφορά πυκνότητας μεταξύ των δύο δειγμάτων θα μπορούσε να προκαλέσει την κλίμακα να ανατραπεί αναλόγως.</a:t>
            </a:r>
            <a:r>
              <a:rPr lang="en-US" sz="1700" dirty="0">
                <a:latin typeface="Arial" panose="020B0604020202020204" pitchFamily="34" charset="0"/>
                <a:cs typeface="Arial" panose="020B0604020202020204" pitchFamily="34" charset="0"/>
              </a:rPr>
              <a:t> </a:t>
            </a: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Ο Γαλιλαίος έκρινε ότι «πιθανολογείται ότι η μέθοδος αυτή είναι η ίδια που ακολούθησε ο Αρχιμήδης, δεδομένου ότι,</a:t>
            </a:r>
          </a:p>
          <a:p>
            <a:pPr marL="0" indent="0">
              <a:buNone/>
            </a:pPr>
            <a:r>
              <a:rPr lang="el-GR" sz="1700" dirty="0">
                <a:latin typeface="Arial" panose="020B0604020202020204" pitchFamily="34" charset="0"/>
                <a:cs typeface="Arial" panose="020B0604020202020204" pitchFamily="34" charset="0"/>
              </a:rPr>
              <a:t>εκτός του ότι είναι πολύ ακριβής, βασίζεται σε επιδείξεις που παρουσίασε ο Αρχιμήδης ο ίδιος</a:t>
            </a: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"Σε ένα κείμενο του 12ου αιώνα με τίτλο </a:t>
            </a:r>
            <a:r>
              <a:rPr lang="el-GR" sz="1700" dirty="0" err="1">
                <a:latin typeface="Arial" panose="020B0604020202020204" pitchFamily="34" charset="0"/>
                <a:cs typeface="Arial" panose="020B0604020202020204" pitchFamily="34" charset="0"/>
              </a:rPr>
              <a:t>Mappae</a:t>
            </a:r>
            <a:r>
              <a:rPr lang="el-GR" sz="1700" dirty="0">
                <a:latin typeface="Arial" panose="020B0604020202020204" pitchFamily="34" charset="0"/>
                <a:cs typeface="Arial" panose="020B0604020202020204" pitchFamily="34" charset="0"/>
              </a:rPr>
              <a:t> </a:t>
            </a:r>
            <a:r>
              <a:rPr lang="el-GR" sz="1700" dirty="0" err="1">
                <a:latin typeface="Arial" panose="020B0604020202020204" pitchFamily="34" charset="0"/>
                <a:cs typeface="Arial" panose="020B0604020202020204" pitchFamily="34" charset="0"/>
              </a:rPr>
              <a:t>clavicula</a:t>
            </a:r>
            <a:r>
              <a:rPr lang="el-GR" sz="1700" dirty="0">
                <a:latin typeface="Arial" panose="020B0604020202020204" pitchFamily="34" charset="0"/>
                <a:cs typeface="Arial" panose="020B0604020202020204" pitchFamily="34" charset="0"/>
              </a:rPr>
              <a:t> υπάρχουν οδηγίες για το πώς να εκτελέσει κανείς τις ζυγίσεις στο νερό προκειμένου να υπολογίσει το ποσοστό του αργύρου που χρησιμοποιήθηκε, και ως εκ τούτου την επίλυση του προβλήματος.</a:t>
            </a:r>
          </a:p>
          <a:p>
            <a:pPr marL="0" indent="0">
              <a:buNone/>
            </a:pPr>
            <a:endParaRPr lang="en-US" sz="17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   </a:t>
            </a:r>
            <a:r>
              <a:rPr lang="el-GR" sz="1700" dirty="0">
                <a:latin typeface="Arial" panose="020B0604020202020204" pitchFamily="34" charset="0"/>
                <a:cs typeface="Arial" panose="020B0604020202020204" pitchFamily="34" charset="0"/>
              </a:rPr>
              <a:t>Το λατινικό ποίημα </a:t>
            </a:r>
            <a:r>
              <a:rPr lang="el-GR" sz="1700" dirty="0" err="1">
                <a:latin typeface="Arial" panose="020B0604020202020204" pitchFamily="34" charset="0"/>
                <a:cs typeface="Arial" panose="020B0604020202020204" pitchFamily="34" charset="0"/>
              </a:rPr>
              <a:t>Carmen</a:t>
            </a:r>
            <a:r>
              <a:rPr lang="el-GR" sz="1700" dirty="0">
                <a:latin typeface="Arial" panose="020B0604020202020204" pitchFamily="34" charset="0"/>
                <a:cs typeface="Arial" panose="020B0604020202020204" pitchFamily="34" charset="0"/>
              </a:rPr>
              <a:t> de </a:t>
            </a:r>
            <a:r>
              <a:rPr lang="el-GR" sz="1700" dirty="0" err="1">
                <a:latin typeface="Arial" panose="020B0604020202020204" pitchFamily="34" charset="0"/>
                <a:cs typeface="Arial" panose="020B0604020202020204" pitchFamily="34" charset="0"/>
              </a:rPr>
              <a:t>ponderibus</a:t>
            </a:r>
            <a:r>
              <a:rPr lang="el-GR" sz="1700" dirty="0">
                <a:latin typeface="Arial" panose="020B0604020202020204" pitchFamily="34" charset="0"/>
                <a:cs typeface="Arial" panose="020B0604020202020204" pitchFamily="34" charset="0"/>
              </a:rPr>
              <a:t> </a:t>
            </a:r>
            <a:r>
              <a:rPr lang="el-GR" sz="1700" dirty="0" err="1">
                <a:latin typeface="Arial" panose="020B0604020202020204" pitchFamily="34" charset="0"/>
                <a:cs typeface="Arial" panose="020B0604020202020204" pitchFamily="34" charset="0"/>
              </a:rPr>
              <a:t>et</a:t>
            </a:r>
            <a:r>
              <a:rPr lang="el-GR" sz="1700" dirty="0">
                <a:latin typeface="Arial" panose="020B0604020202020204" pitchFamily="34" charset="0"/>
                <a:cs typeface="Arial" panose="020B0604020202020204" pitchFamily="34" charset="0"/>
              </a:rPr>
              <a:t> </a:t>
            </a:r>
            <a:r>
              <a:rPr lang="el-GR" sz="1700" dirty="0" err="1">
                <a:latin typeface="Arial" panose="020B0604020202020204" pitchFamily="34" charset="0"/>
                <a:cs typeface="Arial" panose="020B0604020202020204" pitchFamily="34" charset="0"/>
              </a:rPr>
              <a:t>mensuris</a:t>
            </a:r>
            <a:r>
              <a:rPr lang="el-GR" sz="1700" dirty="0">
                <a:latin typeface="Arial" panose="020B0604020202020204" pitchFamily="34" charset="0"/>
                <a:cs typeface="Arial" panose="020B0604020202020204" pitchFamily="34" charset="0"/>
              </a:rPr>
              <a:t> του 4ου ή 5ου αιώνα περιγράφει τη χρήση της υδραυλικής ισορροπίας για την επίλυση του προβλήματος της κορώνας, και αποδίδει την μέθοδο στον Αρχιμήδη.</a:t>
            </a:r>
          </a:p>
          <a:p>
            <a:endParaRPr lang="el-G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73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D486FA3-6013-4A8B-8BC5-66D04F4B7FAE}"/>
              </a:ext>
            </a:extLst>
          </p:cNvPr>
          <p:cNvSpPr>
            <a:spLocks noGrp="1"/>
          </p:cNvSpPr>
          <p:nvPr>
            <p:ph type="title"/>
          </p:nvPr>
        </p:nvSpPr>
        <p:spPr>
          <a:xfrm>
            <a:off x="6953250" y="228600"/>
            <a:ext cx="3333750" cy="619126"/>
          </a:xfrm>
        </p:spPr>
        <p:txBody>
          <a:bodyPr>
            <a:normAutofit/>
          </a:bodyPr>
          <a:lstStyle/>
          <a:p>
            <a:r>
              <a:rPr lang="el-GR" sz="1800" dirty="0">
                <a:latin typeface="Arial" panose="020B0604020202020204" pitchFamily="34" charset="0"/>
                <a:cs typeface="Arial" panose="020B0604020202020204" pitchFamily="34" charset="0"/>
              </a:rPr>
              <a:t>ΚΟΧΛΙΑΣ ΤΟΥ ΑΡΧΙΜΗΔΗ </a:t>
            </a:r>
          </a:p>
        </p:txBody>
      </p:sp>
      <p:sp>
        <p:nvSpPr>
          <p:cNvPr id="3" name="Θέση περιεχομένου 2">
            <a:extLst>
              <a:ext uri="{FF2B5EF4-FFF2-40B4-BE49-F238E27FC236}">
                <a16:creationId xmlns:a16="http://schemas.microsoft.com/office/drawing/2014/main" id="{B974C75B-E241-4DF2-B545-71880BE6BE21}"/>
              </a:ext>
            </a:extLst>
          </p:cNvPr>
          <p:cNvSpPr>
            <a:spLocks noGrp="1"/>
          </p:cNvSpPr>
          <p:nvPr>
            <p:ph idx="1"/>
          </p:nvPr>
        </p:nvSpPr>
        <p:spPr>
          <a:xfrm>
            <a:off x="3771900" y="1095375"/>
            <a:ext cx="8277224" cy="5667375"/>
          </a:xfrm>
        </p:spPr>
        <p:txBody>
          <a:bodyPr>
            <a:noAutofit/>
          </a:bodyPr>
          <a:lstStyle/>
          <a:p>
            <a:pPr>
              <a:buFont typeface="Wingdings" panose="05000000000000000000" pitchFamily="2" charset="2"/>
              <a:buChar char="v"/>
            </a:pPr>
            <a:r>
              <a:rPr lang="el-GR" sz="1600" dirty="0">
                <a:latin typeface="Arial" panose="020B0604020202020204" pitchFamily="34" charset="0"/>
                <a:cs typeface="Arial" panose="020B0604020202020204" pitchFamily="34" charset="0"/>
              </a:rPr>
              <a:t>Κοχλίας του Αρχιμήδη</a:t>
            </a:r>
          </a:p>
          <a:p>
            <a:pPr marL="0" indent="0">
              <a:buNone/>
            </a:pPr>
            <a:endParaRPr lang="el-GR" sz="1600" dirty="0">
              <a:latin typeface="Arial" panose="020B0604020202020204" pitchFamily="34" charset="0"/>
              <a:cs typeface="Arial" panose="020B0604020202020204" pitchFamily="34" charset="0"/>
            </a:endParaRPr>
          </a:p>
          <a:p>
            <a:pPr marL="0" indent="0">
              <a:buNone/>
            </a:pPr>
            <a:r>
              <a:rPr lang="el-GR" sz="1600" dirty="0">
                <a:latin typeface="Arial" panose="020B0604020202020204" pitchFamily="34" charset="0"/>
                <a:cs typeface="Arial" panose="020B0604020202020204" pitchFamily="34" charset="0"/>
              </a:rPr>
              <a:t>   Ένα μεγάλο μέρος του έργου του Αρχιμήδη στη μηχανική προέκυψε από την ικανοποίηση των αναγκών της γενέτειρας πόλης του, των Συρακουσών. </a:t>
            </a:r>
          </a:p>
          <a:p>
            <a:pPr marL="0" indent="0">
              <a:buNone/>
            </a:pPr>
            <a:r>
              <a:rPr lang="el-GR" sz="1600" dirty="0">
                <a:latin typeface="Arial" panose="020B0604020202020204" pitchFamily="34" charset="0"/>
                <a:cs typeface="Arial" panose="020B0604020202020204" pitchFamily="34" charset="0"/>
              </a:rPr>
              <a:t>   Ο </a:t>
            </a:r>
            <a:r>
              <a:rPr lang="el-GR" sz="1600" dirty="0" err="1">
                <a:latin typeface="Arial" panose="020B0604020202020204" pitchFamily="34" charset="0"/>
                <a:cs typeface="Arial" panose="020B0604020202020204" pitchFamily="34" charset="0"/>
              </a:rPr>
              <a:t>Αθήναιος</a:t>
            </a:r>
            <a:r>
              <a:rPr lang="el-GR" sz="1600" dirty="0">
                <a:latin typeface="Arial" panose="020B0604020202020204" pitchFamily="34" charset="0"/>
                <a:cs typeface="Arial" panose="020B0604020202020204" pitchFamily="34" charset="0"/>
              </a:rPr>
              <a:t> αναφέρει πώς ο βασιλιάς Ιέρων Β΄ ανέθεσε στον Αρχιμήδη να σχεδιάσει ένα τεράστιο πλοίο, τη </a:t>
            </a:r>
            <a:r>
              <a:rPr lang="el-GR" sz="1600" dirty="0" err="1">
                <a:latin typeface="Arial" panose="020B0604020202020204" pitchFamily="34" charset="0"/>
                <a:cs typeface="Arial" panose="020B0604020202020204" pitchFamily="34" charset="0"/>
              </a:rPr>
              <a:t>Συρακουσία</a:t>
            </a:r>
            <a:r>
              <a:rPr lang="el-GR" sz="1600" dirty="0">
                <a:latin typeface="Arial" panose="020B0604020202020204" pitchFamily="34" charset="0"/>
                <a:cs typeface="Arial" panose="020B0604020202020204" pitchFamily="34" charset="0"/>
              </a:rPr>
              <a:t>, το οποίο θα μπορούσε να χρησιμοποιηθεί για ταξίδια αναψυχής, για μεταφορά προμηθειών και ως πολεμικό πλοίο. </a:t>
            </a:r>
          </a:p>
          <a:p>
            <a:pPr marL="0" indent="0">
              <a:buNone/>
            </a:pPr>
            <a:r>
              <a:rPr lang="el-GR" sz="1600" dirty="0">
                <a:latin typeface="Arial" panose="020B0604020202020204" pitchFamily="34" charset="0"/>
                <a:cs typeface="Arial" panose="020B0604020202020204" pitchFamily="34" charset="0"/>
              </a:rPr>
              <a:t>   Σύμφωνα με τον </a:t>
            </a:r>
            <a:r>
              <a:rPr lang="el-GR" sz="1600" dirty="0" err="1">
                <a:latin typeface="Arial" panose="020B0604020202020204" pitchFamily="34" charset="0"/>
                <a:cs typeface="Arial" panose="020B0604020202020204" pitchFamily="34" charset="0"/>
              </a:rPr>
              <a:t>ΑθΗναίο</a:t>
            </a:r>
            <a:r>
              <a:rPr lang="el-GR" sz="1600" dirty="0">
                <a:latin typeface="Arial" panose="020B0604020202020204" pitchFamily="34" charset="0"/>
                <a:cs typeface="Arial" panose="020B0604020202020204" pitchFamily="34" charset="0"/>
              </a:rPr>
              <a:t>, ήταν ικανό να μεταφέρει 600 άτομα και περιλάμβανε διακοσμητικούς κήπους, ένα γυμναστήριο και ένα ναό αφιερωμένο στη θεά Αφροδίτη. Δεδομένου, μάλιστα, ότι σε ένα πλοίο αυτού του μεγέθους θα διέρρεε σημαντική ποσότητα νερού διαμέσου του κύτους, ο κοχλίας του Αρχιμήδη εικάζεται ότι αναπτύχθηκε με σκοπό την απομάκρυνση του νερού. Ο μηχανισμός ήταν σε ένα περιστρεφόμενο κοχλία σε σχήμα λεπίδας μέσα σε έναν κύλινδρο. Γυρνούσε χειροκίνητα και μπορούσε επίσης να χρησιμοποιηθεί για τη μεταφορά νερού από ένα χαμηλού επίπεδου σώμα του νερού σε κανάλια άρδευσης. </a:t>
            </a:r>
          </a:p>
          <a:p>
            <a:pPr marL="0" indent="0">
              <a:buNone/>
            </a:pPr>
            <a:r>
              <a:rPr lang="el-GR" sz="1600" dirty="0">
                <a:latin typeface="Arial" panose="020B0604020202020204" pitchFamily="34" charset="0"/>
                <a:cs typeface="Arial" panose="020B0604020202020204" pitchFamily="34" charset="0"/>
              </a:rPr>
              <a:t>   Ο κοχλίας του Αρχιμήδη είναι ακόμα σε χρήση σήμερα για την άντληση υγρών και στερεών σε κόκκους, όπως ο άνθρακας και το σιτάρι. </a:t>
            </a:r>
            <a:r>
              <a:rPr lang="el-GR" sz="1600" dirty="0" err="1">
                <a:latin typeface="Arial" panose="020B0604020202020204" pitchFamily="34" charset="0"/>
                <a:cs typeface="Arial" panose="020B0604020202020204" pitchFamily="34" charset="0"/>
              </a:rPr>
              <a:t>Ιδικότερα</a:t>
            </a:r>
            <a:r>
              <a:rPr lang="el-GR" sz="1600" dirty="0">
                <a:latin typeface="Arial" panose="020B0604020202020204" pitchFamily="34" charset="0"/>
                <a:cs typeface="Arial" panose="020B0604020202020204" pitchFamily="34" charset="0"/>
              </a:rPr>
              <a:t>, όπως περιγράφονταν στα ρωμαϊκά χρόνια από τον Βιτρούβιο, μπορεί να ήταν μια βελτίωση σε σχέση με μία αντλία-κοχλία που είχε χρησιμοποιηθεί για την άρδευση των Κρεμαστών Κήπων της Βαβυλώνας. Το πρώτο στον κόσμο ατμόπλοιο με βιδωτή έλικα ήταν το SS </a:t>
            </a:r>
            <a:r>
              <a:rPr lang="el-GR" sz="1600" dirty="0" err="1">
                <a:latin typeface="Arial" panose="020B0604020202020204" pitchFamily="34" charset="0"/>
                <a:cs typeface="Arial" panose="020B0604020202020204" pitchFamily="34" charset="0"/>
              </a:rPr>
              <a:t>Archimedes</a:t>
            </a:r>
            <a:r>
              <a:rPr lang="el-GR" sz="1600" dirty="0">
                <a:latin typeface="Arial" panose="020B0604020202020204" pitchFamily="34" charset="0"/>
                <a:cs typeface="Arial" panose="020B0604020202020204" pitchFamily="34" charset="0"/>
              </a:rPr>
              <a:t>, το οποία ξεκίνησε να λειτουργεί το 1839 και ονομάστηκε έτσι προς τιμήν του Αρχιμήδη και του έργου του πάνω στον κοχλία.</a:t>
            </a:r>
          </a:p>
        </p:txBody>
      </p:sp>
      <p:pic>
        <p:nvPicPr>
          <p:cNvPr id="5" name="Εικόνα 4">
            <a:extLst>
              <a:ext uri="{FF2B5EF4-FFF2-40B4-BE49-F238E27FC236}">
                <a16:creationId xmlns:a16="http://schemas.microsoft.com/office/drawing/2014/main" id="{FA8FCD22-0B95-4098-B7B6-3930D9874A82}"/>
              </a:ext>
            </a:extLst>
          </p:cNvPr>
          <p:cNvPicPr>
            <a:picLocks noChangeAspect="1"/>
          </p:cNvPicPr>
          <p:nvPr/>
        </p:nvPicPr>
        <p:blipFill>
          <a:blip r:embed="rId2"/>
          <a:stretch>
            <a:fillRect/>
          </a:stretch>
        </p:blipFill>
        <p:spPr>
          <a:xfrm>
            <a:off x="142876" y="2405827"/>
            <a:ext cx="3248024" cy="3601590"/>
          </a:xfrm>
          <a:prstGeom prst="rect">
            <a:avLst/>
          </a:prstGeom>
        </p:spPr>
      </p:pic>
    </p:spTree>
    <p:extLst>
      <p:ext uri="{BB962C8B-B14F-4D97-AF65-F5344CB8AC3E}">
        <p14:creationId xmlns:p14="http://schemas.microsoft.com/office/powerpoint/2010/main" val="228568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7F3EB58-A706-4A09-A80E-1A3BD75B5DF1}"/>
              </a:ext>
            </a:extLst>
          </p:cNvPr>
          <p:cNvSpPr>
            <a:spLocks noGrp="1"/>
          </p:cNvSpPr>
          <p:nvPr>
            <p:ph type="title"/>
          </p:nvPr>
        </p:nvSpPr>
        <p:spPr>
          <a:xfrm>
            <a:off x="6896099" y="450048"/>
            <a:ext cx="3467101" cy="1121577"/>
          </a:xfrm>
        </p:spPr>
        <p:txBody>
          <a:bodyPr>
            <a:normAutofit/>
          </a:bodyPr>
          <a:lstStyle/>
          <a:p>
            <a:r>
              <a:rPr lang="el-GR" sz="1800" dirty="0">
                <a:latin typeface="Arial" panose="020B0604020202020204" pitchFamily="34" charset="0"/>
                <a:cs typeface="Arial" panose="020B0604020202020204" pitchFamily="34" charset="0"/>
              </a:rPr>
              <a:t>Αρπάγη του Αρχιμήδη   1/2</a:t>
            </a:r>
            <a:br>
              <a:rPr lang="el-GR" sz="1800" dirty="0">
                <a:latin typeface="Arial" panose="020B0604020202020204" pitchFamily="34" charset="0"/>
                <a:cs typeface="Arial" panose="020B0604020202020204" pitchFamily="34" charset="0"/>
              </a:rPr>
            </a:br>
            <a:endParaRPr lang="el-GR" sz="1800" dirty="0">
              <a:latin typeface="Arial" panose="020B0604020202020204" pitchFamily="34" charset="0"/>
              <a:cs typeface="Arial" panose="020B0604020202020204" pitchFamily="34" charset="0"/>
            </a:endParaRPr>
          </a:p>
        </p:txBody>
      </p:sp>
      <p:sp>
        <p:nvSpPr>
          <p:cNvPr id="3" name="Θέση περιεχομένου 2">
            <a:extLst>
              <a:ext uri="{FF2B5EF4-FFF2-40B4-BE49-F238E27FC236}">
                <a16:creationId xmlns:a16="http://schemas.microsoft.com/office/drawing/2014/main" id="{62CE04AC-2674-4835-98C0-D04FE2BC9B02}"/>
              </a:ext>
            </a:extLst>
          </p:cNvPr>
          <p:cNvSpPr>
            <a:spLocks noGrp="1"/>
          </p:cNvSpPr>
          <p:nvPr>
            <p:ph idx="1"/>
          </p:nvPr>
        </p:nvSpPr>
        <p:spPr>
          <a:xfrm>
            <a:off x="4171950" y="2194560"/>
            <a:ext cx="7810500" cy="4024125"/>
          </a:xfrm>
        </p:spPr>
        <p:txBody>
          <a:bodyPr>
            <a:normAutofit/>
          </a:bodyPr>
          <a:lstStyle/>
          <a:p>
            <a:pPr>
              <a:buFont typeface="Wingdings" panose="05000000000000000000" pitchFamily="2" charset="2"/>
              <a:buChar char="v"/>
            </a:pPr>
            <a:r>
              <a:rPr lang="el-GR" sz="1600" dirty="0">
                <a:latin typeface="Arial" panose="020B0604020202020204" pitchFamily="34" charset="0"/>
                <a:cs typeface="Arial" panose="020B0604020202020204" pitchFamily="34" charset="0"/>
              </a:rPr>
              <a:t>Αρπάγη του Αρχιμήδη</a:t>
            </a:r>
          </a:p>
          <a:p>
            <a:pPr marL="0" indent="0">
              <a:buNone/>
            </a:pPr>
            <a:r>
              <a:rPr lang="el-GR" sz="1600" dirty="0">
                <a:latin typeface="Arial" panose="020B0604020202020204" pitchFamily="34" charset="0"/>
                <a:cs typeface="Arial" panose="020B0604020202020204" pitchFamily="34" charset="0"/>
              </a:rPr>
              <a:t>   Συγκεκριμένα, η αρπάγη του Αρχιμήδη είναι ένα όπλο που λέγεται ότι είχε σχεδιαστεί για την άμυνα των Συρακουσών. Επίσης, ήταν γνωστή ως «</a:t>
            </a:r>
            <a:r>
              <a:rPr lang="el-GR" sz="1600" dirty="0" err="1">
                <a:latin typeface="Arial" panose="020B0604020202020204" pitchFamily="34" charset="0"/>
                <a:cs typeface="Arial" panose="020B0604020202020204" pitchFamily="34" charset="0"/>
              </a:rPr>
              <a:t>αναδευτής</a:t>
            </a:r>
            <a:r>
              <a:rPr lang="el-GR" sz="1600" dirty="0">
                <a:latin typeface="Arial" panose="020B0604020202020204" pitchFamily="34" charset="0"/>
                <a:cs typeface="Arial" panose="020B0604020202020204" pitchFamily="34" charset="0"/>
              </a:rPr>
              <a:t> πλοίων», η αρπάγη αποτελούνταν από ένα βραχίονα-γερανό, από τον οποίο αναπτύσσονταν ένας μεγάλος μεταλλικός γάντζος. </a:t>
            </a:r>
          </a:p>
          <a:p>
            <a:pPr marL="0" indent="0">
              <a:buNone/>
            </a:pPr>
            <a:r>
              <a:rPr lang="el-GR" sz="1600" dirty="0">
                <a:latin typeface="Arial" panose="020B0604020202020204" pitchFamily="34" charset="0"/>
                <a:cs typeface="Arial" panose="020B0604020202020204" pitchFamily="34" charset="0"/>
              </a:rPr>
              <a:t>   Όταν η αρπάγη θα έπεφτε πάνω στο επιτιθέμενο πλοίο ο βραχίονας θα ταλαντευόταν προς τα πάνω, τραβώντας το πλοίο έξω από το νερό και προκαλώντας τη βύθισή του. Υπήρξαν σύγχρονα πειράματα για να ελεγχθεί η σκοπιμότητα της Αρπάγης και το 2005 ένα τηλεοπτικό ντοκιμαντέρ με τίτλο </a:t>
            </a:r>
            <a:r>
              <a:rPr lang="el-GR" sz="1600" dirty="0" err="1">
                <a:latin typeface="Arial" panose="020B0604020202020204" pitchFamily="34" charset="0"/>
                <a:cs typeface="Arial" panose="020B0604020202020204" pitchFamily="34" charset="0"/>
              </a:rPr>
              <a:t>Υπερόπλα</a:t>
            </a:r>
            <a:r>
              <a:rPr lang="el-GR" sz="1600" dirty="0">
                <a:latin typeface="Arial" panose="020B0604020202020204" pitchFamily="34" charset="0"/>
                <a:cs typeface="Arial" panose="020B0604020202020204" pitchFamily="34" charset="0"/>
              </a:rPr>
              <a:t> του Αρχαίου Κόσμου, κατασκεύασε μια έκδοση της Αρπάγης και κατέληξε στο συμπέρασμα ότι ήταν μια λειτουργική συσκευή.</a:t>
            </a:r>
          </a:p>
        </p:txBody>
      </p:sp>
      <p:pic>
        <p:nvPicPr>
          <p:cNvPr id="5" name="Εικόνα 4">
            <a:extLst>
              <a:ext uri="{FF2B5EF4-FFF2-40B4-BE49-F238E27FC236}">
                <a16:creationId xmlns:a16="http://schemas.microsoft.com/office/drawing/2014/main" id="{D9471392-B4D5-43F7-A028-8B076287DB0E}"/>
              </a:ext>
            </a:extLst>
          </p:cNvPr>
          <p:cNvPicPr>
            <a:picLocks noChangeAspect="1"/>
          </p:cNvPicPr>
          <p:nvPr/>
        </p:nvPicPr>
        <p:blipFill>
          <a:blip r:embed="rId2"/>
          <a:stretch>
            <a:fillRect/>
          </a:stretch>
        </p:blipFill>
        <p:spPr>
          <a:xfrm>
            <a:off x="209550" y="2492122"/>
            <a:ext cx="3581400" cy="3429000"/>
          </a:xfrm>
          <a:prstGeom prst="rect">
            <a:avLst/>
          </a:prstGeom>
        </p:spPr>
      </p:pic>
    </p:spTree>
    <p:extLst>
      <p:ext uri="{BB962C8B-B14F-4D97-AF65-F5344CB8AC3E}">
        <p14:creationId xmlns:p14="http://schemas.microsoft.com/office/powerpoint/2010/main" val="52404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7C3C9-7FB3-4AF8-8679-CCE33664F826}"/>
              </a:ext>
            </a:extLst>
          </p:cNvPr>
          <p:cNvSpPr>
            <a:spLocks noGrp="1"/>
          </p:cNvSpPr>
          <p:nvPr>
            <p:ph type="title"/>
          </p:nvPr>
        </p:nvSpPr>
        <p:spPr>
          <a:xfrm>
            <a:off x="6619874" y="400049"/>
            <a:ext cx="2181225" cy="781051"/>
          </a:xfrm>
        </p:spPr>
        <p:txBody>
          <a:bodyPr>
            <a:normAutofit/>
          </a:bodyPr>
          <a:lstStyle/>
          <a:p>
            <a:r>
              <a:rPr lang="el-GR" sz="1800" dirty="0" err="1">
                <a:latin typeface="Arial" panose="020B0604020202020204" pitchFamily="34" charset="0"/>
                <a:cs typeface="Arial" panose="020B0604020202020204" pitchFamily="34" charset="0"/>
              </a:rPr>
              <a:t>Ακτινα</a:t>
            </a:r>
            <a:r>
              <a:rPr lang="el-GR" sz="1800" dirty="0">
                <a:latin typeface="Arial" panose="020B0604020202020204" pitchFamily="34" charset="0"/>
                <a:cs typeface="Arial" panose="020B0604020202020204" pitchFamily="34" charset="0"/>
              </a:rPr>
              <a:t>  </a:t>
            </a:r>
            <a:r>
              <a:rPr lang="el-GR" sz="1800" dirty="0" err="1">
                <a:latin typeface="Arial" panose="020B0604020202020204" pitchFamily="34" charset="0"/>
                <a:cs typeface="Arial" panose="020B0604020202020204" pitchFamily="34" charset="0"/>
              </a:rPr>
              <a:t>φωτοσ</a:t>
            </a:r>
            <a:endParaRPr lang="el-GR" sz="1800" dirty="0">
              <a:latin typeface="Arial" panose="020B0604020202020204" pitchFamily="34" charset="0"/>
              <a:cs typeface="Arial" panose="020B0604020202020204" pitchFamily="34" charset="0"/>
            </a:endParaRPr>
          </a:p>
        </p:txBody>
      </p:sp>
      <p:sp>
        <p:nvSpPr>
          <p:cNvPr id="3" name="Θέση περιεχομένου 2">
            <a:extLst>
              <a:ext uri="{FF2B5EF4-FFF2-40B4-BE49-F238E27FC236}">
                <a16:creationId xmlns:a16="http://schemas.microsoft.com/office/drawing/2014/main" id="{D64276AC-98CF-40A2-9305-E69271B9E304}"/>
              </a:ext>
            </a:extLst>
          </p:cNvPr>
          <p:cNvSpPr>
            <a:spLocks noGrp="1"/>
          </p:cNvSpPr>
          <p:nvPr>
            <p:ph idx="1"/>
          </p:nvPr>
        </p:nvSpPr>
        <p:spPr>
          <a:xfrm>
            <a:off x="4095750" y="1495425"/>
            <a:ext cx="7858123" cy="5181600"/>
          </a:xfrm>
        </p:spPr>
        <p:txBody>
          <a:bodyPr>
            <a:normAutofit/>
          </a:bodyPr>
          <a:lstStyle/>
          <a:p>
            <a:pPr>
              <a:buFont typeface="Wingdings" panose="05000000000000000000" pitchFamily="2" charset="2"/>
              <a:buChar char="v"/>
            </a:pPr>
            <a:r>
              <a:rPr lang="el-GR" sz="1600" dirty="0">
                <a:latin typeface="Arial" panose="020B0604020202020204" pitchFamily="34" charset="0"/>
                <a:cs typeface="Arial" panose="020B0604020202020204" pitchFamily="34" charset="0"/>
              </a:rPr>
              <a:t>Ακτίνα φωτός</a:t>
            </a:r>
          </a:p>
          <a:p>
            <a:endParaRPr lang="el-GR" sz="1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1600" dirty="0">
                <a:latin typeface="Arial" panose="020B0604020202020204" pitchFamily="34" charset="0"/>
                <a:cs typeface="Arial" panose="020B0604020202020204" pitchFamily="34" charset="0"/>
              </a:rPr>
              <a:t>   Είναι ευρέως γνωστό πως το 2ο αιώνα μ.Χ. ο συγγραφέας Λουκιανός έγραψε ότι κατά τη διάρκεια της Πολιορκίας των Συρακουσών (214-212 π.Χ.), ο Αρχιμήδης κατέστρεψε εχθρικά πλοία με τη χρήση της φωτιάς. </a:t>
            </a:r>
          </a:p>
          <a:p>
            <a:pPr>
              <a:buFont typeface="Wingdings" panose="05000000000000000000" pitchFamily="2" charset="2"/>
              <a:buChar char="Ø"/>
            </a:pPr>
            <a:r>
              <a:rPr lang="el-GR" sz="1600" dirty="0">
                <a:latin typeface="Arial" panose="020B0604020202020204" pitchFamily="34" charset="0"/>
                <a:cs typeface="Arial" panose="020B0604020202020204" pitchFamily="34" charset="0"/>
              </a:rPr>
              <a:t>   Αιώνες αργότερα, ο Ανθέμιος ο </a:t>
            </a:r>
            <a:r>
              <a:rPr lang="el-GR" sz="1600" dirty="0" err="1">
                <a:latin typeface="Arial" panose="020B0604020202020204" pitchFamily="34" charset="0"/>
                <a:cs typeface="Arial" panose="020B0604020202020204" pitchFamily="34" charset="0"/>
              </a:rPr>
              <a:t>Τραλλιανός</a:t>
            </a:r>
            <a:r>
              <a:rPr lang="el-GR" sz="1600" dirty="0">
                <a:latin typeface="Arial" panose="020B0604020202020204" pitchFamily="34" charset="0"/>
                <a:cs typeface="Arial" panose="020B0604020202020204" pitchFamily="34" charset="0"/>
              </a:rPr>
              <a:t> αναφέρει το φλεγόμενο γυαλί ως το όπλο του Αρχιμήδη. Η συσκευή, γνωστή και ως «Ακτίνα φωτός του Αρχιμήδη», χρησιμοποιούνταν για να συγκεντρώνει το ηλιακό φως στα επερχόμενα πλοία, με αποτέλεσμα αυτά να παίρνουν φωτιά.</a:t>
            </a:r>
          </a:p>
          <a:p>
            <a:pPr marL="0" indent="0">
              <a:buNone/>
            </a:pPr>
            <a:endParaRPr lang="el-GR" sz="1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l-GR" sz="1600" dirty="0">
                <a:latin typeface="Arial" panose="020B0604020202020204" pitchFamily="34" charset="0"/>
                <a:cs typeface="Arial" panose="020B0604020202020204" pitchFamily="34" charset="0"/>
              </a:rPr>
              <a:t>   Αυτό το υποτιθέμενο όπλο υπήρξε θέμα συνεχόμενης διαμάχης από την Αναγέννηση. </a:t>
            </a:r>
          </a:p>
          <a:p>
            <a:pPr>
              <a:buFont typeface="Wingdings" panose="05000000000000000000" pitchFamily="2" charset="2"/>
              <a:buChar char="Ø"/>
            </a:pPr>
            <a:r>
              <a:rPr lang="el-GR" sz="1600" dirty="0">
                <a:latin typeface="Arial" panose="020B0604020202020204" pitchFamily="34" charset="0"/>
                <a:cs typeface="Arial" panose="020B0604020202020204" pitchFamily="34" charset="0"/>
              </a:rPr>
              <a:t>   Ο Ρενέ </a:t>
            </a:r>
            <a:r>
              <a:rPr lang="el-GR" sz="1600" dirty="0" err="1">
                <a:latin typeface="Arial" panose="020B0604020202020204" pitchFamily="34" charset="0"/>
                <a:cs typeface="Arial" panose="020B0604020202020204" pitchFamily="34" charset="0"/>
              </a:rPr>
              <a:t>Ντεκάρτ</a:t>
            </a:r>
            <a:r>
              <a:rPr lang="el-GR" sz="1600" dirty="0">
                <a:latin typeface="Arial" panose="020B0604020202020204" pitchFamily="34" charset="0"/>
                <a:cs typeface="Arial" panose="020B0604020202020204" pitchFamily="34" charset="0"/>
              </a:rPr>
              <a:t> το απέρριψε ως λανθασμένο, ενώ νέες έρευνες έχουν αποπειραθεί να αναπαραστήσουν το αποτέλεσμα χρησιμοποιώντας μόνο τα μέσα που ήταν διαθέσιμα στον Αρχιμήδη. Έχει προταθεί ότι μια μεγάλη παράταξη από αρκετά γυαλισμένες μπρούτζινες ή χάλκινες ασπίδες οι οποίες λειτουργούσαν σαν καθρέπτες θα μπορούσαν να είχαν χρησιμοποιηθεί για να συγκεντρώσουν το ηλιακό φως στο πλοίο. Αυτό θα βασιζόταν στην αρχή του παραβολικού κατόπτρου με παρόμοιο τρόπο όπως σε έναν ηλιακό φούρνο.</a:t>
            </a:r>
          </a:p>
          <a:p>
            <a:endParaRPr lang="el-GR" sz="1600" dirty="0">
              <a:latin typeface="Arial" panose="020B0604020202020204" pitchFamily="34" charset="0"/>
              <a:cs typeface="Arial" panose="020B0604020202020204" pitchFamily="34" charset="0"/>
            </a:endParaRPr>
          </a:p>
          <a:p>
            <a:endParaRPr lang="el-GR" sz="1600" dirty="0">
              <a:latin typeface="Arial" panose="020B0604020202020204" pitchFamily="34" charset="0"/>
              <a:cs typeface="Arial" panose="020B0604020202020204" pitchFamily="34" charset="0"/>
            </a:endParaRPr>
          </a:p>
        </p:txBody>
      </p:sp>
      <p:pic>
        <p:nvPicPr>
          <p:cNvPr id="5" name="Εικόνα 4">
            <a:extLst>
              <a:ext uri="{FF2B5EF4-FFF2-40B4-BE49-F238E27FC236}">
                <a16:creationId xmlns:a16="http://schemas.microsoft.com/office/drawing/2014/main" id="{02513144-7B80-4EFD-A945-859170B02351}"/>
              </a:ext>
            </a:extLst>
          </p:cNvPr>
          <p:cNvPicPr>
            <a:picLocks noChangeAspect="1"/>
          </p:cNvPicPr>
          <p:nvPr/>
        </p:nvPicPr>
        <p:blipFill>
          <a:blip r:embed="rId2"/>
          <a:stretch>
            <a:fillRect/>
          </a:stretch>
        </p:blipFill>
        <p:spPr>
          <a:xfrm>
            <a:off x="114303" y="2438400"/>
            <a:ext cx="3629022" cy="3238500"/>
          </a:xfrm>
          <a:prstGeom prst="rect">
            <a:avLst/>
          </a:prstGeom>
        </p:spPr>
      </p:pic>
    </p:spTree>
    <p:extLst>
      <p:ext uri="{BB962C8B-B14F-4D97-AF65-F5344CB8AC3E}">
        <p14:creationId xmlns:p14="http://schemas.microsoft.com/office/powerpoint/2010/main" val="3654947434"/>
      </p:ext>
    </p:extLst>
  </p:cSld>
  <p:clrMapOvr>
    <a:masterClrMapping/>
  </p:clrMapOvr>
</p:sld>
</file>

<file path=ppt/theme/theme1.xml><?xml version="1.0" encoding="utf-8"?>
<a:theme xmlns:a="http://schemas.openxmlformats.org/drawingml/2006/main" name="ΙΧΝΟΣ ΑΤΜΟΥ">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TM04033937[[fn=Ίχνος ατμού]]</Template>
  <TotalTime>82</TotalTime>
  <Words>2684</Words>
  <Application>Microsoft Office PowerPoint</Application>
  <PresentationFormat>Ευρεία οθόνη</PresentationFormat>
  <Paragraphs>87</Paragraphs>
  <Slides>14</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14</vt:i4>
      </vt:variant>
    </vt:vector>
  </HeadingPairs>
  <TitlesOfParts>
    <vt:vector size="18" baseType="lpstr">
      <vt:lpstr>Arial</vt:lpstr>
      <vt:lpstr>Century Gothic</vt:lpstr>
      <vt:lpstr>Wingdings</vt:lpstr>
      <vt:lpstr>ΙΧΝΟΣ ΑΤΜΟΥ</vt:lpstr>
      <vt:lpstr>Τμήμα         :    Αρχειονομία, Βιβλιοθηκονομία και Συστήματα  Πληροφόρησης  Μάθημα       :    Ιστορία και Φιλοσοφία των Επιστημών  Εξάμηνο     :    ΣΤ’ εξάμηνο Διδάσκων     :    κ. Δενδρινός     Φοιτήτρια   :   Σοφία Χυσένι Α.Μ.                :   16118 </vt:lpstr>
      <vt:lpstr>3Η  ΕΒΔΟΜΑΔΙΑΙΑ  ΕΡΓΑΣΙΑ </vt:lpstr>
      <vt:lpstr>ΠΟΙΟΣ ΗΤΑΝ Ο ΑΡΧΙΜΗΔΗΣ ;    1/2</vt:lpstr>
      <vt:lpstr>ΠΟΙΟΣ ΗΤΑΝ Ο ΑΡΧΙΜΗΔΗΣ ;    2/2</vt:lpstr>
      <vt:lpstr>Ανακαλύψεις  και  εφευρέσεις </vt:lpstr>
      <vt:lpstr> Η  Αρχή του Αρχιμήδη   2/2 </vt:lpstr>
      <vt:lpstr>ΚΟΧΛΙΑΣ ΤΟΥ ΑΡΧΙΜΗΔΗ </vt:lpstr>
      <vt:lpstr>Αρπάγη του Αρχιμήδη   1/2 </vt:lpstr>
      <vt:lpstr>Ακτινα  φωτοσ</vt:lpstr>
      <vt:lpstr>Αρπάγη του Αρχιμήδη   2/2</vt:lpstr>
      <vt:lpstr>ΑΡΧΙΜΗΔΗΣ – ΜΑΘΗΜΑΤΙΚΑ   1/2</vt:lpstr>
      <vt:lpstr>ΑΡΧΙΜΗΔΗΣ – ΜΑΘΗΜΑΤΙΚΑ   2/2</vt:lpstr>
      <vt:lpstr>Το  βοεικόν  πρόβλημα</vt:lpstr>
      <vt:lpstr>ΕΥΧΑΡΙΣΤΩ  ΓΙΑ  ΤΟΝ  ΧΡΟΝΟ  ΣΑΣ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Τμήμα         :    Αρχειονομία, Βιβλιοθηκονομία και Συστήματα  Πληροφόρησης  Μάθημα       :    Ιστορία και Φιλοσοφία των Επιστημών  Εξάμηνο     :    ΣΤ’ εξάμηνο Διδάσκων     :  κ. Δενδρινός     Φοιτήτρια   :   Σοφία Χυσένι Α.Μ.               :   16118</dc:title>
  <dc:creator>Σοφία Χυσένι</dc:creator>
  <cp:lastModifiedBy>Σοφία Χυσένι</cp:lastModifiedBy>
  <cp:revision>10</cp:revision>
  <dcterms:created xsi:type="dcterms:W3CDTF">2020-06-06T22:32:21Z</dcterms:created>
  <dcterms:modified xsi:type="dcterms:W3CDTF">2020-06-06T23:54:55Z</dcterms:modified>
</cp:coreProperties>
</file>