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1" r:id="rId2"/>
    <p:sldMasterId id="2147483734" r:id="rId3"/>
    <p:sldMasterId id="2147483736" r:id="rId4"/>
    <p:sldMasterId id="2147483748" r:id="rId5"/>
    <p:sldMasterId id="2147483760" r:id="rId6"/>
    <p:sldMasterId id="2147483772" r:id="rId7"/>
    <p:sldMasterId id="2147483784" r:id="rId8"/>
  </p:sldMasterIdLst>
  <p:notesMasterIdLst>
    <p:notesMasterId r:id="rId13"/>
  </p:notesMasterIdLst>
  <p:sldIdLst>
    <p:sldId id="979" r:id="rId9"/>
    <p:sldId id="983" r:id="rId10"/>
    <p:sldId id="980" r:id="rId11"/>
    <p:sldId id="977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5511">
          <p15:clr>
            <a:srgbClr val="A4A3A4"/>
          </p15:clr>
        </p15:guide>
        <p15:guide id="5" pos="2880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2FF"/>
    <a:srgbClr val="A3C167"/>
    <a:srgbClr val="FFE48F"/>
    <a:srgbClr val="DEDAC8"/>
    <a:srgbClr val="9CA56F"/>
    <a:srgbClr val="D2CDB6"/>
    <a:srgbClr val="EFEDE5"/>
    <a:srgbClr val="FEF6F0"/>
    <a:srgbClr val="F6BB00"/>
    <a:srgbClr val="A59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68802" autoAdjust="0"/>
  </p:normalViewPr>
  <p:slideViewPr>
    <p:cSldViewPr snapToObjects="1">
      <p:cViewPr varScale="1">
        <p:scale>
          <a:sx n="116" d="100"/>
          <a:sy n="116" d="100"/>
        </p:scale>
        <p:origin x="-936" y="-96"/>
      </p:cViewPr>
      <p:guideLst>
        <p:guide orient="horz" pos="1801"/>
        <p:guide orient="horz" pos="531"/>
        <p:guide orient="horz" pos="3072"/>
        <p:guide pos="5511"/>
        <p:guide pos="288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6675643969668"/>
          <c:y val="0.170563774991398"/>
          <c:w val="0.488512352636911"/>
          <c:h val="0.788825802391602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频率</c:v>
                </c:pt>
              </c:strCache>
            </c:strRef>
          </c:tx>
          <c:cat>
            <c:strRef>
              <c:f>工作表1!$A$2:$A$3</c:f>
              <c:strCache>
                <c:ptCount val="2"/>
                <c:pt idx="0">
                  <c:v>正常</c:v>
                </c:pt>
                <c:pt idx="1">
                  <c:v>空句子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19698.0</c:v>
                </c:pt>
                <c:pt idx="1">
                  <c:v>301.0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9622376117891"/>
          <c:y val="0.302806238293538"/>
          <c:w val="0.310371355596661"/>
          <c:h val="0.394387523412925"/>
        </c:manualLayout>
      </c:layout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EF5A-BA4B-417D-A73B-0D3659153887}" type="datetimeFigureOut">
              <a:rPr lang="zh-CN" altLang="en-US" smtClean="0"/>
              <a:pPr/>
              <a:t>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87F0B-13F0-46EA-9F1B-0DA9018750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6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082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8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7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4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272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6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4BE504-B6E1-4092-8781-088A9D1375AD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19DEB-2782-423D-8BDD-9B30733A9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67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8E31DD-C3B0-4880-BCF8-33E65D0763AC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1C1533-9840-41B5-818C-FEF707EAA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3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1A91B9-36E0-4F3E-B262-C8361D2810F3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A7B235-3483-4E57-8FF0-F08663852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E2EFC-F495-4C06-B120-17CBF959D567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264206-F530-4294-8006-ED19041E5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438EAFE-C3D6-4523-83CE-4C3471932D63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42115F-0E6E-4EC4-ADC7-C8DC48A08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35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877302-460A-4C01-8BCA-85DF15A6DD52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6212B5-9264-4BAA-9D66-47EF7CD09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79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D04E21-734D-4C88-9990-9B54081BAA14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98752E-0360-4678-B5A4-1093ABAE6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8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CC8B70-86B1-45B3-B2D6-D53D36B3CA83}" type="datetimeFigureOut">
              <a:rPr lang="zh-CN" altLang="en-US"/>
              <a:pPr>
                <a:defRPr/>
              </a:pPr>
              <a:t>18/1/29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5D4F50-3E06-4831-B7F3-8D7F2C1A5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62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99C-2D49-460C-AFC3-D7A88CFF3C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0471"/>
            <a:ext cx="8229600" cy="5357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62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323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6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9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77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99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187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64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153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590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1472" y="1125131"/>
            <a:ext cx="8001028" cy="337543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721435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91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6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80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6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097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2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96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65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0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5340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049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82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76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355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58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995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403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97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77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4"/>
          <p:cNvCxnSpPr>
            <a:cxnSpLocks noChangeShapeType="1"/>
          </p:cNvCxnSpPr>
          <p:nvPr/>
        </p:nvCxnSpPr>
        <p:spPr bwMode="auto">
          <a:xfrm>
            <a:off x="357188" y="696517"/>
            <a:ext cx="3600450" cy="119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图片 5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占位符 11"/>
          <p:cNvSpPr>
            <a:spLocks noGrp="1"/>
          </p:cNvSpPr>
          <p:nvPr>
            <p:ph type="title"/>
          </p:nvPr>
        </p:nvSpPr>
        <p:spPr>
          <a:xfrm>
            <a:off x="285720" y="160718"/>
            <a:ext cx="8229600" cy="5357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254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344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28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758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592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415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67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379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8897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61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4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6583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3813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53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2240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9055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006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011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22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310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190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1165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767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31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52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02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21" Type="http://schemas.openxmlformats.org/officeDocument/2006/relationships/image" Target="../media/image5.jpeg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3" Type="http://schemas.openxmlformats.org/officeDocument/2006/relationships/image" Target="../media/image5.jpe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3" Type="http://schemas.openxmlformats.org/officeDocument/2006/relationships/image" Target="../media/image5.jpe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3" Type="http://schemas.openxmlformats.org/officeDocument/2006/relationships/image" Target="../media/image5.jpe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3" Type="http://schemas.openxmlformats.org/officeDocument/2006/relationships/image" Target="../media/image5.jpe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3" Type="http://schemas.openxmlformats.org/officeDocument/2006/relationships/image" Target="../media/image5.jpe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7"/>
          <p:cNvSpPr>
            <a:spLocks noGrp="1"/>
          </p:cNvSpPr>
          <p:nvPr>
            <p:ph type="body" idx="1"/>
          </p:nvPr>
        </p:nvSpPr>
        <p:spPr bwMode="auto">
          <a:xfrm>
            <a:off x="571500" y="1106091"/>
            <a:ext cx="80010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624" tIns="49312" rIns="98624" bIns="49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3315" name="标题占位符 11"/>
          <p:cNvSpPr>
            <a:spLocks noGrp="1"/>
          </p:cNvSpPr>
          <p:nvPr>
            <p:ph type="title"/>
          </p:nvPr>
        </p:nvSpPr>
        <p:spPr bwMode="auto">
          <a:xfrm>
            <a:off x="285750" y="160735"/>
            <a:ext cx="82296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7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85838" rtl="0" fontAlgn="base">
        <a:spcBef>
          <a:spcPct val="0"/>
        </a:spcBef>
        <a:spcAft>
          <a:spcPct val="0"/>
        </a:spcAft>
        <a:defRPr sz="25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6pPr>
      <a:lvl7pPr marL="9144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7pPr>
      <a:lvl8pPr marL="13716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8pPr>
      <a:lvl9pPr marL="1828800" algn="l" defTabSz="985838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68300" indent="-368300" algn="l" defTabSz="985838" rtl="0" fontAlgn="base">
        <a:spcBef>
          <a:spcPts val="1200"/>
        </a:spcBef>
        <a:spcAft>
          <a:spcPts val="800"/>
        </a:spcAft>
        <a:buSzPct val="120000"/>
        <a:buBlip>
          <a:blip r:embed="rId12"/>
        </a:buBlip>
        <a:defRPr lang="zh-CN" altLang="en-US" sz="2000" kern="1200" dirty="0">
          <a:solidFill>
            <a:srgbClr val="00B0F0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0100" indent="-307975" algn="l" defTabSz="985838" rtl="0" fontAlgn="base">
        <a:spcBef>
          <a:spcPts val="800"/>
        </a:spcBef>
        <a:spcAft>
          <a:spcPts val="500"/>
        </a:spcAft>
        <a:buBlip>
          <a:blip r:embed="rId13"/>
        </a:buBlip>
        <a:defRPr lang="zh-CN" altLang="en-US" sz="1700" kern="1200" dirty="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31900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25613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217738" indent="-246063" algn="l" defTabSz="9858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71214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260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377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1494" indent="-246558" algn="l" defTabSz="98623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11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623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35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246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5585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702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1819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4937" algn="l" defTabSz="98623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7" r:id="rId17"/>
    <p:sldLayoutId id="2147483708" r:id="rId18"/>
    <p:sldLayoutId id="2147483709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45A795-15FE-4E05-AF39-6D1D8339BA9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6" name="Picture 2" descr="F:\2011工作\周报\xianghailong\img\b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"/>
            <a:ext cx="9144000" cy="5143501"/>
          </a:xfrm>
          <a:prstGeom prst="rect">
            <a:avLst/>
          </a:prstGeom>
          <a:noFill/>
        </p:spPr>
      </p:pic>
      <p:pic>
        <p:nvPicPr>
          <p:cNvPr id="1027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62" y="214313"/>
            <a:ext cx="1536432" cy="375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7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5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6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8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02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整体思路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及算法模型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989025" y="2664402"/>
            <a:ext cx="34261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 7"/>
          <p:cNvGrpSpPr/>
          <p:nvPr/>
        </p:nvGrpSpPr>
        <p:grpSpPr>
          <a:xfrm>
            <a:off x="148703" y="640240"/>
            <a:ext cx="839768" cy="3875726"/>
            <a:chOff x="148703" y="564188"/>
            <a:chExt cx="839768" cy="3875726"/>
          </a:xfrm>
        </p:grpSpPr>
        <p:grpSp>
          <p:nvGrpSpPr>
            <p:cNvPr id="35" name="组 34"/>
            <p:cNvGrpSpPr/>
            <p:nvPr/>
          </p:nvGrpSpPr>
          <p:grpSpPr>
            <a:xfrm>
              <a:off x="217828" y="1432042"/>
              <a:ext cx="748898" cy="3007872"/>
              <a:chOff x="217828" y="902221"/>
              <a:chExt cx="748898" cy="3007872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17828" y="902221"/>
                <a:ext cx="7488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 smtClean="0">
                    <a:latin typeface="Times New Roman"/>
                    <a:ea typeface="微软雅黑"/>
                    <a:cs typeface="Times New Roman"/>
                  </a:rPr>
                  <a:t>Samples: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17828" y="1252955"/>
                <a:ext cx="646331" cy="265713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zh-CN" altLang="en-US" sz="1000" dirty="0" smtClean="0">
                    <a:latin typeface="Times New Roman"/>
                    <a:ea typeface="微软雅黑"/>
                    <a:cs typeface="Times New Roman"/>
                  </a:rPr>
                  <a:t>甲：新年快乐</a:t>
                </a:r>
                <a:r>
                  <a:rPr kumimoji="1" lang="zh-CN" altLang="en-US" sz="1000" dirty="0">
                    <a:latin typeface="Times New Roman"/>
                    <a:ea typeface="微软雅黑"/>
                    <a:cs typeface="Times New Roman"/>
                  </a:rPr>
                  <a:t>，元旦快乐～一支孤芳很好听</a:t>
                </a:r>
                <a:r>
                  <a:rPr kumimoji="1" lang="zh-CN" altLang="en-US" sz="1000" dirty="0" smtClean="0">
                    <a:latin typeface="Times New Roman"/>
                    <a:ea typeface="微软雅黑"/>
                    <a:cs typeface="Times New Roman"/>
                  </a:rPr>
                  <a:t>！</a:t>
                </a:r>
                <a:endParaRPr kumimoji="1" lang="en-US" altLang="zh-CN" sz="1000" dirty="0" smtClean="0">
                  <a:latin typeface="Times New Roman"/>
                  <a:ea typeface="微软雅黑"/>
                  <a:cs typeface="Times New Roman"/>
                </a:endParaRPr>
              </a:p>
              <a:p>
                <a:r>
                  <a:rPr kumimoji="1" lang="zh-CN" altLang="en-US" sz="1000" dirty="0" smtClean="0">
                    <a:latin typeface="Times New Roman"/>
                    <a:ea typeface="微软雅黑"/>
                    <a:cs typeface="Times New Roman"/>
                  </a:rPr>
                  <a:t>乙：大家都要注意安全！要学会保护自己！</a:t>
                </a:r>
              </a:p>
              <a:p>
                <a:r>
                  <a:rPr kumimoji="1" lang="zh-CN" altLang="en-US" sz="1000" dirty="0" smtClean="0">
                    <a:latin typeface="Times New Roman"/>
                    <a:ea typeface="微软雅黑"/>
                    <a:cs typeface="Times New Roman"/>
                  </a:rPr>
                  <a:t>丙：回家过年没路费，难受！难受！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48703" y="564188"/>
              <a:ext cx="839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latin typeface="+mj-lt"/>
                  <a:ea typeface="微软雅黑"/>
                  <a:cs typeface="Times New Roman"/>
                </a:rPr>
                <a:t>Inputs</a:t>
              </a:r>
              <a:endParaRPr kumimoji="1" lang="zh-CN" altLang="en-US" sz="2000" dirty="0">
                <a:latin typeface="+mj-lt"/>
                <a:ea typeface="微软雅黑"/>
                <a:cs typeface="Times New Roman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253409" y="640240"/>
            <a:ext cx="3765413" cy="3753708"/>
            <a:chOff x="4253409" y="546234"/>
            <a:chExt cx="3765413" cy="3753708"/>
          </a:xfrm>
        </p:grpSpPr>
        <p:sp>
          <p:nvSpPr>
            <p:cNvPr id="42" name="文本框 41"/>
            <p:cNvSpPr txBox="1"/>
            <p:nvPr/>
          </p:nvSpPr>
          <p:spPr>
            <a:xfrm>
              <a:off x="4256383" y="546234"/>
              <a:ext cx="1511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latin typeface="+mj-lt"/>
                  <a:cs typeface="Times New Roman"/>
                </a:rPr>
                <a:t>Apply Model</a:t>
              </a:r>
              <a:endParaRPr kumimoji="1" lang="zh-CN" altLang="en-US" sz="2000" dirty="0">
                <a:latin typeface="+mj-lt"/>
                <a:cs typeface="Times New Roman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57180" y="1842378"/>
              <a:ext cx="3761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/>
                  <a:ea typeface="微软雅黑"/>
                  <a:cs typeface="Times New Roman"/>
                </a:rPr>
                <a:t>Naive Bayesian </a:t>
              </a:r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model </a:t>
              </a:r>
              <a:r>
                <a:rPr kumimoji="1" lang="en-US" altLang="zh-CN" dirty="0">
                  <a:latin typeface="Times New Roman"/>
                  <a:ea typeface="微软雅黑"/>
                  <a:cs typeface="Times New Roman"/>
                </a:rPr>
                <a:t>(multinomial)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57180" y="2274426"/>
              <a:ext cx="194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Xgboost (gblinear</a:t>
              </a:r>
              <a:r>
                <a:rPr kumimoji="1" lang="en-US" altLang="zh-CN" dirty="0">
                  <a:latin typeface="Times New Roman"/>
                  <a:ea typeface="微软雅黑"/>
                  <a:cs typeface="Times New Roman"/>
                </a:rPr>
                <a:t>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  <a:p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57180" y="2715766"/>
              <a:ext cx="3588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Logistic Linear model (proportional)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257180" y="3138522"/>
              <a:ext cx="1421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SVM (radial)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253409" y="3570570"/>
              <a:ext cx="323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DNN &amp; CNN (word embedding)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257180" y="3930610"/>
              <a:ext cx="2966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Adaboost (ensemble learning)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253409" y="1419622"/>
              <a:ext cx="2716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ea typeface="微软雅黑"/>
                  <a:cs typeface="Times New Roman"/>
                </a:rPr>
                <a:t>KNN (K nearest neighbor)</a:t>
              </a:r>
              <a:endParaRPr kumimoji="1" lang="zh-CN" altLang="en-US" dirty="0">
                <a:latin typeface="Times New Roman"/>
                <a:ea typeface="微软雅黑"/>
                <a:cs typeface="Times New Roman"/>
              </a:endParaRPr>
            </a:p>
          </p:txBody>
        </p:sp>
      </p:grpSp>
      <p:cxnSp>
        <p:nvCxnSpPr>
          <p:cNvPr id="33" name="直线连接符 32"/>
          <p:cNvCxnSpPr/>
          <p:nvPr/>
        </p:nvCxnSpPr>
        <p:spPr>
          <a:xfrm>
            <a:off x="3851045" y="2664402"/>
            <a:ext cx="34261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7884368" y="2664402"/>
            <a:ext cx="34261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8028384" y="640240"/>
            <a:ext cx="1030876" cy="3081962"/>
            <a:chOff x="8028384" y="552009"/>
            <a:chExt cx="1030876" cy="3081962"/>
          </a:xfrm>
        </p:grpSpPr>
        <p:grpSp>
          <p:nvGrpSpPr>
            <p:cNvPr id="27" name="组 26"/>
            <p:cNvGrpSpPr/>
            <p:nvPr/>
          </p:nvGrpSpPr>
          <p:grpSpPr>
            <a:xfrm>
              <a:off x="8212793" y="1779662"/>
              <a:ext cx="657018" cy="1854309"/>
              <a:chOff x="5681096" y="995680"/>
              <a:chExt cx="282324" cy="796806"/>
            </a:xfrm>
          </p:grpSpPr>
          <p:pic>
            <p:nvPicPr>
              <p:cNvPr id="15" name="图片 14" descr="face_style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950" b="93750" l="5650" r="96100">
                            <a14:foregroundMark x1="97050" y1="37850" x2="97050" y2="37850"/>
                            <a14:foregroundMark x1="5900" y1="33500" x2="5900" y2="33500"/>
                            <a14:foregroundMark x1="4700" y1="22950" x2="4700" y2="22950"/>
                            <a14:foregroundMark x1="650" y1="21050" x2="650" y2="21050"/>
                            <a14:foregroundMark x1="10950" y1="15500" x2="10950" y2="15500"/>
                            <a14:foregroundMark x1="31350" y1="11900" x2="31350" y2="11900"/>
                            <a14:foregroundMark x1="33500" y1="34700" x2="33500" y2="34700"/>
                            <a14:foregroundMark x1="48100" y1="49600" x2="48100" y2="49600"/>
                            <a14:foregroundMark x1="70650" y1="53400" x2="70650" y2="53400"/>
                            <a14:foregroundMark x1="86500" y1="50550" x2="86500" y2="50550"/>
                            <a14:foregroundMark x1="85550" y1="44550" x2="85550" y2="44550"/>
                            <a14:foregroundMark x1="85550" y1="44550" x2="85550" y2="44550"/>
                            <a14:foregroundMark x1="86500" y1="69000" x2="86500" y2="69000"/>
                            <a14:foregroundMark x1="85300" y1="87250" x2="85300" y2="87250"/>
                            <a14:foregroundMark x1="67300" y1="67600" x2="67300" y2="67600"/>
                            <a14:foregroundMark x1="69000" y1="87000" x2="69000" y2="87000"/>
                            <a14:foregroundMark x1="46200" y1="69000" x2="46200" y2="69000"/>
                            <a14:foregroundMark x1="30350" y1="68300" x2="30350" y2="68300"/>
                            <a14:foregroundMark x1="12850" y1="69250" x2="12850" y2="69250"/>
                            <a14:foregroundMark x1="12850" y1="51750" x2="12850" y2="51750"/>
                            <a14:foregroundMark x1="37100" y1="51050" x2="37100" y2="51050"/>
                            <a14:foregroundMark x1="14300" y1="32300" x2="14300" y2="32300"/>
                            <a14:foregroundMark x1="68750" y1="14100" x2="68750" y2="14100"/>
                            <a14:foregroundMark x1="86750" y1="14100" x2="86750" y2="14100"/>
                            <a14:foregroundMark x1="48850" y1="11200" x2="48850" y2="11200"/>
                            <a14:foregroundMark x1="49550" y1="32550" x2="49550" y2="32550"/>
                            <a14:foregroundMark x1="70200" y1="32550" x2="70200" y2="32550"/>
                            <a14:foregroundMark x1="85300" y1="37600" x2="85300" y2="37600"/>
                            <a14:foregroundMark x1="50050" y1="79800" x2="50050" y2="79800"/>
                            <a14:foregroundMark x1="31350" y1="79800" x2="31350" y2="79800"/>
                            <a14:foregroundMark x1="13600" y1="80050" x2="13600" y2="80050"/>
                            <a14:backgroundMark x1="34450" y1="12650" x2="34450" y2="12650"/>
                            <a14:backgroundMark x1="98500" y1="25600" x2="98500" y2="25600"/>
                            <a14:backgroundMark x1="98500" y1="25600" x2="98500" y2="25600"/>
                            <a14:backgroundMark x1="98750" y1="39250" x2="98750" y2="39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22" t="5698" r="77268" b="76790"/>
              <a:stretch/>
            </p:blipFill>
            <p:spPr>
              <a:xfrm>
                <a:off x="5688680" y="995680"/>
                <a:ext cx="259836" cy="278982"/>
              </a:xfrm>
              <a:prstGeom prst="rect">
                <a:avLst/>
              </a:prstGeom>
            </p:spPr>
          </p:pic>
          <p:pic>
            <p:nvPicPr>
              <p:cNvPr id="16" name="图片 15" descr="face_style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950" b="93750" l="5650" r="96100">
                            <a14:foregroundMark x1="97050" y1="37850" x2="97050" y2="37850"/>
                            <a14:foregroundMark x1="5900" y1="33500" x2="5900" y2="33500"/>
                            <a14:foregroundMark x1="4700" y1="22950" x2="4700" y2="22950"/>
                            <a14:foregroundMark x1="650" y1="21050" x2="650" y2="21050"/>
                            <a14:foregroundMark x1="10950" y1="15500" x2="10950" y2="15500"/>
                            <a14:foregroundMark x1="31350" y1="11900" x2="31350" y2="11900"/>
                            <a14:foregroundMark x1="33500" y1="34700" x2="33500" y2="34700"/>
                            <a14:foregroundMark x1="48100" y1="49600" x2="48100" y2="49600"/>
                            <a14:foregroundMark x1="70650" y1="53400" x2="70650" y2="53400"/>
                            <a14:foregroundMark x1="86500" y1="50550" x2="86500" y2="50550"/>
                            <a14:foregroundMark x1="85550" y1="44550" x2="85550" y2="44550"/>
                            <a14:foregroundMark x1="85550" y1="44550" x2="85550" y2="44550"/>
                            <a14:foregroundMark x1="86500" y1="69000" x2="86500" y2="69000"/>
                            <a14:foregroundMark x1="85300" y1="87250" x2="85300" y2="87250"/>
                            <a14:foregroundMark x1="67300" y1="67600" x2="67300" y2="67600"/>
                            <a14:foregroundMark x1="69000" y1="87000" x2="69000" y2="87000"/>
                            <a14:foregroundMark x1="46200" y1="69000" x2="46200" y2="69000"/>
                            <a14:foregroundMark x1="30350" y1="68300" x2="30350" y2="68300"/>
                            <a14:foregroundMark x1="12850" y1="69250" x2="12850" y2="69250"/>
                            <a14:foregroundMark x1="12850" y1="51750" x2="12850" y2="51750"/>
                            <a14:foregroundMark x1="37100" y1="51050" x2="37100" y2="51050"/>
                            <a14:foregroundMark x1="14300" y1="32300" x2="14300" y2="32300"/>
                            <a14:foregroundMark x1="68750" y1="14100" x2="68750" y2="14100"/>
                            <a14:foregroundMark x1="86750" y1="14100" x2="86750" y2="14100"/>
                            <a14:foregroundMark x1="48850" y1="11200" x2="48850" y2="11200"/>
                            <a14:foregroundMark x1="49550" y1="32550" x2="49550" y2="32550"/>
                            <a14:foregroundMark x1="70200" y1="32550" x2="70200" y2="32550"/>
                            <a14:foregroundMark x1="85300" y1="37600" x2="85300" y2="37600"/>
                            <a14:foregroundMark x1="50050" y1="79800" x2="50050" y2="79800"/>
                            <a14:foregroundMark x1="31350" y1="79800" x2="31350" y2="79800"/>
                            <a14:foregroundMark x1="13600" y1="80050" x2="13600" y2="80050"/>
                            <a14:backgroundMark x1="34450" y1="12650" x2="34450" y2="12650"/>
                            <a14:backgroundMark x1="98500" y1="25600" x2="98500" y2="25600"/>
                            <a14:backgroundMark x1="98500" y1="25600" x2="98500" y2="25600"/>
                            <a14:backgroundMark x1="98750" y1="39250" x2="98750" y2="39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76" t="77570" r="5302" b="5878"/>
              <a:stretch/>
            </p:blipFill>
            <p:spPr>
              <a:xfrm>
                <a:off x="5681096" y="1274662"/>
                <a:ext cx="282324" cy="263695"/>
              </a:xfrm>
              <a:prstGeom prst="rect">
                <a:avLst/>
              </a:prstGeom>
            </p:spPr>
          </p:pic>
          <p:pic>
            <p:nvPicPr>
              <p:cNvPr id="17" name="图片 16" descr="face_style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950" b="93750" l="5650" r="96100">
                            <a14:foregroundMark x1="97050" y1="37850" x2="97050" y2="37850"/>
                            <a14:foregroundMark x1="5900" y1="33500" x2="5900" y2="33500"/>
                            <a14:foregroundMark x1="4700" y1="22950" x2="4700" y2="22950"/>
                            <a14:foregroundMark x1="650" y1="21050" x2="650" y2="21050"/>
                            <a14:foregroundMark x1="10950" y1="15500" x2="10950" y2="15500"/>
                            <a14:foregroundMark x1="31350" y1="11900" x2="31350" y2="11900"/>
                            <a14:foregroundMark x1="33500" y1="34700" x2="33500" y2="34700"/>
                            <a14:foregroundMark x1="48100" y1="49600" x2="48100" y2="49600"/>
                            <a14:foregroundMark x1="70650" y1="53400" x2="70650" y2="53400"/>
                            <a14:foregroundMark x1="86500" y1="50550" x2="86500" y2="50550"/>
                            <a14:foregroundMark x1="85550" y1="44550" x2="85550" y2="44550"/>
                            <a14:foregroundMark x1="85550" y1="44550" x2="85550" y2="44550"/>
                            <a14:foregroundMark x1="86500" y1="69000" x2="86500" y2="69000"/>
                            <a14:foregroundMark x1="85300" y1="87250" x2="85300" y2="87250"/>
                            <a14:foregroundMark x1="67300" y1="67600" x2="67300" y2="67600"/>
                            <a14:foregroundMark x1="69000" y1="87000" x2="69000" y2="87000"/>
                            <a14:foregroundMark x1="46200" y1="69000" x2="46200" y2="69000"/>
                            <a14:foregroundMark x1="30350" y1="68300" x2="30350" y2="68300"/>
                            <a14:foregroundMark x1="12850" y1="69250" x2="12850" y2="69250"/>
                            <a14:foregroundMark x1="12850" y1="51750" x2="12850" y2="51750"/>
                            <a14:foregroundMark x1="37100" y1="51050" x2="37100" y2="51050"/>
                            <a14:foregroundMark x1="14300" y1="32300" x2="14300" y2="32300"/>
                            <a14:foregroundMark x1="68750" y1="14100" x2="68750" y2="14100"/>
                            <a14:foregroundMark x1="86750" y1="14100" x2="86750" y2="14100"/>
                            <a14:foregroundMark x1="48850" y1="11200" x2="48850" y2="11200"/>
                            <a14:foregroundMark x1="49550" y1="32550" x2="49550" y2="32550"/>
                            <a14:foregroundMark x1="70200" y1="32550" x2="70200" y2="32550"/>
                            <a14:foregroundMark x1="85300" y1="37600" x2="85300" y2="37600"/>
                            <a14:foregroundMark x1="50050" y1="79800" x2="50050" y2="79800"/>
                            <a14:foregroundMark x1="31350" y1="79800" x2="31350" y2="79800"/>
                            <a14:foregroundMark x1="13600" y1="80050" x2="13600" y2="80050"/>
                            <a14:backgroundMark x1="34450" y1="12650" x2="34450" y2="12650"/>
                            <a14:backgroundMark x1="98500" y1="25600" x2="98500" y2="25600"/>
                            <a14:backgroundMark x1="98500" y1="25600" x2="98500" y2="25600"/>
                            <a14:backgroundMark x1="98750" y1="39250" x2="98750" y2="39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50" t="23830" r="77640" b="59138"/>
              <a:stretch/>
            </p:blipFill>
            <p:spPr>
              <a:xfrm>
                <a:off x="5681096" y="1521148"/>
                <a:ext cx="259836" cy="271338"/>
              </a:xfrm>
              <a:prstGeom prst="rect">
                <a:avLst/>
              </a:prstGeom>
            </p:spPr>
          </p:pic>
        </p:grpSp>
        <p:sp>
          <p:nvSpPr>
            <p:cNvPr id="43" name="文本框 42"/>
            <p:cNvSpPr txBox="1"/>
            <p:nvPr/>
          </p:nvSpPr>
          <p:spPr>
            <a:xfrm>
              <a:off x="8028384" y="552009"/>
              <a:ext cx="1030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latin typeface="+mj-lt"/>
                  <a:cs typeface="Times New Roman"/>
                </a:rPr>
                <a:t>Outputs</a:t>
              </a:r>
              <a:endParaRPr kumimoji="1" lang="zh-CN" altLang="en-US" sz="2000" dirty="0">
                <a:latin typeface="+mj-lt"/>
                <a:cs typeface="Times New Roman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211885" y="1401463"/>
              <a:ext cx="68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latin typeface="Times New Roman"/>
                  <a:ea typeface="微软雅黑"/>
                  <a:cs typeface="Times New Roman"/>
                </a:rPr>
                <a:t>Results: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475656" y="640240"/>
            <a:ext cx="2699277" cy="3731710"/>
            <a:chOff x="1475656" y="640240"/>
            <a:chExt cx="2699277" cy="3731710"/>
          </a:xfrm>
        </p:grpSpPr>
        <p:grpSp>
          <p:nvGrpSpPr>
            <p:cNvPr id="19" name="组 18"/>
            <p:cNvGrpSpPr/>
            <p:nvPr/>
          </p:nvGrpSpPr>
          <p:grpSpPr>
            <a:xfrm>
              <a:off x="1475656" y="640240"/>
              <a:ext cx="2699277" cy="3731710"/>
              <a:chOff x="1475656" y="640240"/>
              <a:chExt cx="2699277" cy="3731710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475656" y="2778090"/>
                <a:ext cx="2699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dirty="0" smtClean="0">
                    <a:latin typeface="Times New Roman"/>
                    <a:ea typeface="微软雅黑"/>
                    <a:cs typeface="Times New Roman"/>
                  </a:rPr>
                  <a:t>无关词过滤（</a:t>
                </a:r>
                <a:r>
                  <a:rPr kumimoji="1" lang="en-US" altLang="zh-CN" sz="1600" dirty="0" smtClean="0">
                    <a:latin typeface="Times New Roman"/>
                    <a:ea typeface="微软雅黑"/>
                    <a:cs typeface="Times New Roman"/>
                  </a:rPr>
                  <a:t>fisher-pvalue</a:t>
                </a:r>
                <a:r>
                  <a:rPr kumimoji="1" lang="zh-CN" altLang="en-US" sz="1600" dirty="0" smtClean="0">
                    <a:latin typeface="Times New Roman"/>
                    <a:ea typeface="微软雅黑"/>
                    <a:cs typeface="Times New Roman"/>
                  </a:rPr>
                  <a:t>）</a:t>
                </a:r>
                <a:endParaRPr kumimoji="1" lang="zh-CN" altLang="en-US" sz="1600" dirty="0">
                  <a:latin typeface="Times New Roman"/>
                  <a:ea typeface="微软雅黑"/>
                  <a:cs typeface="Times New Roman"/>
                </a:endParaRPr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475656" y="640240"/>
                <a:ext cx="2429972" cy="3731710"/>
                <a:chOff x="1475656" y="537077"/>
                <a:chExt cx="2429972" cy="3731710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1497942" y="537077"/>
                  <a:ext cx="228197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 dirty="0" smtClean="0">
                      <a:latin typeface="+mj-lt"/>
                      <a:cs typeface="Times New Roman"/>
                    </a:rPr>
                    <a:t>Preprocess &amp;</a:t>
                  </a:r>
                </a:p>
                <a:p>
                  <a:r>
                    <a:rPr kumimoji="1" lang="en-US" altLang="zh-CN" sz="2000" dirty="0" smtClean="0">
                      <a:latin typeface="+mj-lt"/>
                      <a:cs typeface="Times New Roman"/>
                    </a:rPr>
                    <a:t>Feature </a:t>
                  </a:r>
                  <a:r>
                    <a:rPr kumimoji="1" lang="en-US" altLang="zh-CN" sz="2000" dirty="0">
                      <a:latin typeface="+mj-lt"/>
                      <a:cs typeface="Times New Roman"/>
                    </a:rPr>
                    <a:t>Engineering</a:t>
                  </a:r>
                  <a:endParaRPr kumimoji="1" lang="zh-CN" altLang="en-US" sz="2000" dirty="0">
                    <a:latin typeface="+mj-lt"/>
                    <a:cs typeface="Times New Roman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475656" y="1838057"/>
                  <a:ext cx="14041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分词（</a:t>
                  </a:r>
                  <a:r>
                    <a:rPr kumimoji="1" lang="en-US" altLang="zh-CN" sz="1600" dirty="0" smtClean="0">
                      <a:latin typeface="Times New Roman"/>
                      <a:ea typeface="微软雅黑"/>
                      <a:cs typeface="Times New Roman"/>
                    </a:rPr>
                    <a:t>jieba</a:t>
                  </a:r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）</a:t>
                  </a:r>
                  <a:endParaRPr kumimoji="1" lang="zh-CN" altLang="en-US" sz="1600" dirty="0">
                    <a:latin typeface="Times New Roman"/>
                    <a:ea typeface="微软雅黑"/>
                    <a:cs typeface="Times New Roman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475656" y="2256492"/>
                  <a:ext cx="2133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低频次过滤（小于</a:t>
                  </a:r>
                  <a:r>
                    <a:rPr kumimoji="1" lang="en-US" altLang="zh-CN" sz="1600" dirty="0" smtClean="0">
                      <a:latin typeface="Times New Roman"/>
                      <a:ea typeface="微软雅黑"/>
                      <a:cs typeface="Times New Roman"/>
                    </a:rPr>
                    <a:t>2</a:t>
                  </a:r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）</a:t>
                  </a:r>
                  <a:endParaRPr kumimoji="1" lang="zh-CN" altLang="en-US" sz="1600" dirty="0">
                    <a:latin typeface="Times New Roman"/>
                    <a:ea typeface="微软雅黑"/>
                    <a:cs typeface="Times New Roman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475656" y="3930233"/>
                  <a:ext cx="24299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词向量生成（</a:t>
                  </a:r>
                  <a:r>
                    <a:rPr kumimoji="1" lang="en-US" altLang="zh-CN" sz="1600" dirty="0" smtClean="0">
                      <a:latin typeface="Times New Roman"/>
                      <a:ea typeface="微软雅黑"/>
                      <a:cs typeface="Times New Roman"/>
                    </a:rPr>
                    <a:t>word2vec</a:t>
                  </a:r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）</a:t>
                  </a:r>
                  <a:endParaRPr kumimoji="1" lang="zh-CN" altLang="en-US" sz="1600" dirty="0">
                    <a:latin typeface="Times New Roman"/>
                    <a:ea typeface="微软雅黑"/>
                    <a:cs typeface="Times New Roman"/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475656" y="1419622"/>
                  <a:ext cx="24254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无关句子成分删除（</a:t>
                  </a:r>
                  <a:r>
                    <a:rPr kumimoji="1" lang="en-US" altLang="zh-CN" sz="1600" dirty="0" smtClean="0">
                      <a:latin typeface="Times New Roman"/>
                      <a:ea typeface="微软雅黑"/>
                      <a:cs typeface="Times New Roman"/>
                    </a:rPr>
                    <a:t>@</a:t>
                  </a:r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）</a:t>
                  </a:r>
                  <a:endParaRPr kumimoji="1" lang="zh-CN" altLang="en-US" sz="1600" dirty="0">
                    <a:latin typeface="Times New Roman"/>
                    <a:ea typeface="微软雅黑"/>
                    <a:cs typeface="Times New Roman"/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475656" y="3511797"/>
                  <a:ext cx="18261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600" dirty="0" smtClean="0">
                      <a:latin typeface="Times New Roman"/>
                      <a:ea typeface="微软雅黑"/>
                      <a:cs typeface="Times New Roman"/>
                    </a:rPr>
                    <a:t>否定词处理（不）</a:t>
                  </a:r>
                  <a:endParaRPr kumimoji="1" lang="zh-CN" altLang="en-US" sz="1600" dirty="0">
                    <a:latin typeface="Times New Roman"/>
                    <a:ea typeface="微软雅黑"/>
                    <a:cs typeface="Times New Roman"/>
                  </a:endParaRPr>
                </a:p>
              </p:txBody>
            </p:sp>
          </p:grpSp>
        </p:grpSp>
        <p:sp>
          <p:nvSpPr>
            <p:cNvPr id="60" name="文本框 59"/>
            <p:cNvSpPr txBox="1"/>
            <p:nvPr/>
          </p:nvSpPr>
          <p:spPr>
            <a:xfrm>
              <a:off x="1475656" y="3196525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latin typeface="Times New Roman"/>
                  <a:ea typeface="微软雅黑"/>
                  <a:cs typeface="Times New Roman"/>
                </a:rPr>
                <a:t>无关词过滤（停用词）</a:t>
              </a:r>
              <a:endParaRPr kumimoji="1" lang="zh-CN" altLang="en-US" sz="1600" dirty="0">
                <a:latin typeface="Times New Roman"/>
                <a:ea typeface="微软雅黑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解题亮点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388" y="555526"/>
            <a:ext cx="3192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效果最好的方法为：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Xgboost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15816" y="906274"/>
            <a:ext cx="4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latin typeface="+mj-ea"/>
                <a:ea typeface="+mj-ea"/>
                <a:cs typeface="Times New Roman"/>
              </a:rPr>
              <a:t>3</a:t>
            </a:r>
            <a:r>
              <a:rPr kumimoji="1" lang="zh-CN" altLang="en-US" dirty="0" smtClean="0">
                <a:latin typeface="+mj-ea"/>
                <a:ea typeface="+mj-ea"/>
                <a:cs typeface="Times New Roman"/>
              </a:rPr>
              <a:t>，无关词的去除</a:t>
            </a:r>
            <a:r>
              <a:rPr kumimoji="1" lang="en-US" altLang="zh-CN" dirty="0" smtClean="0">
                <a:latin typeface="+mj-ea"/>
                <a:ea typeface="+mj-ea"/>
                <a:cs typeface="Times New Roman"/>
              </a:rPr>
              <a:t>/</a:t>
            </a:r>
            <a:r>
              <a:rPr kumimoji="1" lang="zh-CN" altLang="en-US" dirty="0" smtClean="0">
                <a:latin typeface="+mj-ea"/>
                <a:ea typeface="+mj-ea"/>
                <a:cs typeface="Times New Roman"/>
              </a:rPr>
              <a:t>强关联词的筛选</a:t>
            </a:r>
            <a:endParaRPr kumimoji="1" lang="en-US" altLang="zh-CN" dirty="0">
              <a:latin typeface="+mj-ea"/>
              <a:ea typeface="+mj-ea"/>
              <a:cs typeface="Times New Roman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15816" y="2601615"/>
            <a:ext cx="52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latin typeface="+mj-ea"/>
                <a:ea typeface="+mj-ea"/>
                <a:cs typeface="Times New Roman"/>
              </a:rPr>
              <a:t>4</a:t>
            </a:r>
            <a:r>
              <a:rPr kumimoji="1" lang="zh-CN" altLang="en-US" dirty="0" smtClean="0">
                <a:latin typeface="+mj-ea"/>
                <a:ea typeface="+mj-ea"/>
                <a:cs typeface="Times New Roman"/>
              </a:rPr>
              <a:t>，否定词处理</a:t>
            </a:r>
          </a:p>
        </p:txBody>
      </p:sp>
      <p:sp>
        <p:nvSpPr>
          <p:cNvPr id="11" name="乘 10"/>
          <p:cNvSpPr/>
          <p:nvPr/>
        </p:nvSpPr>
        <p:spPr>
          <a:xfrm>
            <a:off x="1409239" y="1284898"/>
            <a:ext cx="432048" cy="382106"/>
          </a:xfrm>
          <a:prstGeom prst="mathMultiply">
            <a:avLst>
              <a:gd name="adj1" fmla="val 117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394355" y="1336468"/>
            <a:ext cx="659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Times New Roman"/>
                <a:ea typeface="微软雅黑"/>
                <a:cs typeface="Times New Roman"/>
              </a:rPr>
              <a:t>@XXX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4355" y="1675138"/>
            <a:ext cx="96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Times New Roman"/>
                <a:ea typeface="微软雅黑"/>
                <a:cs typeface="Times New Roman"/>
              </a:rPr>
              <a:t>回复</a:t>
            </a:r>
            <a:r>
              <a:rPr kumimoji="1" lang="en-US" altLang="zh-CN" sz="1200" dirty="0" smtClean="0">
                <a:latin typeface="Times New Roman"/>
                <a:ea typeface="微软雅黑"/>
                <a:cs typeface="Times New Roman"/>
              </a:rPr>
              <a:t>@XXX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94355" y="2035178"/>
            <a:ext cx="1010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Times New Roman"/>
                <a:ea typeface="微软雅黑"/>
                <a:cs typeface="Times New Roman"/>
              </a:rPr>
              <a:t>@XXX:</a:t>
            </a:r>
            <a:r>
              <a:rPr kumimoji="1" lang="zh-CN" altLang="en-US" sz="1200" dirty="0" smtClean="0">
                <a:latin typeface="Times New Roman"/>
                <a:ea typeface="微软雅黑"/>
                <a:cs typeface="Times New Roman"/>
              </a:rPr>
              <a:t>转发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504" y="91556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+mj-ea"/>
                <a:cs typeface="Times New Roman"/>
              </a:rPr>
              <a:t>1</a:t>
            </a:r>
            <a:r>
              <a:rPr kumimoji="1" lang="zh-CN" altLang="en-US" b="1" dirty="0">
                <a:latin typeface="+mj-ea"/>
                <a:cs typeface="Times New Roman"/>
              </a:rPr>
              <a:t>，</a:t>
            </a:r>
            <a:r>
              <a:rPr kumimoji="1" lang="zh-CN" altLang="en-US" b="1" dirty="0" smtClean="0">
                <a:latin typeface="+mj-ea"/>
                <a:cs typeface="Times New Roman"/>
              </a:rPr>
              <a:t>无关句子成分删除</a:t>
            </a:r>
            <a:endParaRPr kumimoji="1" lang="en-US" altLang="zh-CN" b="1" dirty="0">
              <a:latin typeface="+mj-ea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6016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dirty="0">
                <a:latin typeface="+mj-ea"/>
                <a:cs typeface="Times New Roman"/>
              </a:rPr>
              <a:t>2</a:t>
            </a:r>
            <a:r>
              <a:rPr kumimoji="1" lang="zh-CN" altLang="en-US" dirty="0">
                <a:latin typeface="+mj-ea"/>
                <a:cs typeface="Times New Roman"/>
              </a:rPr>
              <a:t>，噪音去除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13584805"/>
              </p:ext>
            </p:extLst>
          </p:nvPr>
        </p:nvGraphicFramePr>
        <p:xfrm>
          <a:off x="107503" y="3488442"/>
          <a:ext cx="2527697" cy="156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281503" y="2931790"/>
            <a:ext cx="213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latin typeface="Times New Roman"/>
                <a:ea typeface="微软雅黑"/>
                <a:cs typeface="Times New Roman"/>
              </a:rPr>
              <a:t>无关句子成分删除后为</a:t>
            </a:r>
            <a:r>
              <a:rPr kumimoji="1" lang="zh-CN" altLang="en-US" sz="1200" dirty="0" smtClean="0">
                <a:latin typeface="Times New Roman"/>
                <a:ea typeface="微软雅黑"/>
                <a:cs typeface="Times New Roman"/>
              </a:rPr>
              <a:t>空的句子</a:t>
            </a:r>
            <a:r>
              <a:rPr kumimoji="1" lang="zh-CN" altLang="en-US" sz="1200" dirty="0">
                <a:latin typeface="Times New Roman"/>
                <a:ea typeface="微软雅黑"/>
                <a:cs typeface="Times New Roman"/>
              </a:rPr>
              <a:t>（</a:t>
            </a:r>
            <a:r>
              <a:rPr kumimoji="1" lang="zh-CN" altLang="zh-CN" sz="1200" dirty="0">
                <a:latin typeface="Times New Roman"/>
                <a:ea typeface="微软雅黑"/>
                <a:cs typeface="Times New Roman"/>
              </a:rPr>
              <a:t>3</a:t>
            </a:r>
            <a:r>
              <a:rPr kumimoji="1" lang="en-US" altLang="zh-CN" sz="1200" dirty="0">
                <a:latin typeface="Times New Roman"/>
                <a:ea typeface="微软雅黑"/>
                <a:cs typeface="Times New Roman"/>
              </a:rPr>
              <a:t>01/19999</a:t>
            </a:r>
            <a:r>
              <a:rPr kumimoji="1" lang="zh-CN" altLang="en-US" sz="1200" dirty="0" smtClean="0">
                <a:latin typeface="Times New Roman"/>
                <a:ea typeface="微软雅黑"/>
                <a:cs typeface="Times New Roman"/>
              </a:rPr>
              <a:t>），予以删除或全赋予中性标签。</a:t>
            </a:r>
            <a:endParaRPr kumimoji="1" lang="en-US" altLang="zh-CN" sz="1200" dirty="0"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1" name="乘 20"/>
          <p:cNvSpPr/>
          <p:nvPr/>
        </p:nvSpPr>
        <p:spPr>
          <a:xfrm>
            <a:off x="1403648" y="1627565"/>
            <a:ext cx="432048" cy="382106"/>
          </a:xfrm>
          <a:prstGeom prst="mathMultiply">
            <a:avLst>
              <a:gd name="adj1" fmla="val 117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22" name="乘 21"/>
          <p:cNvSpPr/>
          <p:nvPr/>
        </p:nvSpPr>
        <p:spPr>
          <a:xfrm>
            <a:off x="1403648" y="1970231"/>
            <a:ext cx="432048" cy="382106"/>
          </a:xfrm>
          <a:prstGeom prst="mathMultiply">
            <a:avLst>
              <a:gd name="adj1" fmla="val 117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20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24433"/>
              </p:ext>
            </p:extLst>
          </p:nvPr>
        </p:nvGraphicFramePr>
        <p:xfrm>
          <a:off x="3237129" y="1347614"/>
          <a:ext cx="3096344" cy="90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/>
                <a:gridCol w="774086"/>
                <a:gridCol w="774086"/>
                <a:gridCol w="774086"/>
              </a:tblGrid>
              <a:tr h="300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列联表</a:t>
                      </a:r>
                      <a:endParaRPr lang="en-US" altLang="zh-CN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Negative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Neutral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Positive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</a:tr>
              <a:tr h="300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有该词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is-I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433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</a:tr>
              <a:tr h="300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无该词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is-IS" altLang="zh-CN" sz="1200" dirty="0" smtClean="0"/>
                        <a:t>72279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is-IS" altLang="zh-CN" sz="1200" dirty="0" smtClean="0"/>
                        <a:t>103404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  <a:tc>
                  <a:txBody>
                    <a:bodyPr/>
                    <a:lstStyle/>
                    <a:p>
                      <a:r>
                        <a:rPr lang="fi-FI" altLang="zh-CN" sz="1200" dirty="0" smtClean="0"/>
                        <a:t>117936</a:t>
                      </a:r>
                      <a:endParaRPr lang="zh-CN" altLang="en-US" sz="1200" dirty="0"/>
                    </a:p>
                  </a:txBody>
                  <a:tcPr marL="74158" marR="74158" marT="37079" marB="37079"/>
                </a:tc>
              </a:tr>
            </a:tbl>
          </a:graphicData>
        </a:graphic>
      </p:graphicFrame>
      <p:grpSp>
        <p:nvGrpSpPr>
          <p:cNvPr id="28" name="组 27"/>
          <p:cNvGrpSpPr/>
          <p:nvPr/>
        </p:nvGrpSpPr>
        <p:grpSpPr>
          <a:xfrm>
            <a:off x="7125561" y="1142624"/>
            <a:ext cx="1838927" cy="1501134"/>
            <a:chOff x="7164288" y="1419623"/>
            <a:chExt cx="1838927" cy="1501134"/>
          </a:xfrm>
        </p:grpSpPr>
        <p:pic>
          <p:nvPicPr>
            <p:cNvPr id="23" name="图片 22" descr="max_fisher_pvalue_dens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9" r="-1" b="6985"/>
            <a:stretch/>
          </p:blipFill>
          <p:spPr>
            <a:xfrm>
              <a:off x="7411356" y="1419623"/>
              <a:ext cx="1591859" cy="1296144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665252" y="2643758"/>
              <a:ext cx="1014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/>
                <a:t>-log(Pvalue)</a:t>
              </a:r>
              <a:endParaRPr kumimoji="1"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 rot="10800000">
              <a:off x="7164288" y="1858637"/>
              <a:ext cx="369332" cy="6054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1200" dirty="0" smtClean="0"/>
                <a:t>Density</a:t>
              </a:r>
              <a:endParaRPr kumimoji="1" lang="zh-CN" altLang="en-US" sz="1200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131840" y="2286828"/>
            <a:ext cx="3169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举例</a:t>
            </a:r>
            <a:r>
              <a:rPr kumimoji="1" lang="zh-CN" altLang="zh-CN" sz="1200" dirty="0"/>
              <a:t>：</a:t>
            </a:r>
            <a:r>
              <a:rPr kumimoji="1" lang="zh-CN" altLang="en-US" sz="1200" dirty="0" smtClean="0"/>
              <a:t>快乐</a:t>
            </a:r>
            <a:r>
              <a:rPr kumimoji="1" lang="en-US" altLang="zh-CN" sz="1200" dirty="0"/>
              <a:t>(</a:t>
            </a:r>
            <a:r>
              <a:rPr kumimoji="1" lang="en-US" altLang="zh-CN" sz="1200" dirty="0" smtClean="0"/>
              <a:t>100)</a:t>
            </a:r>
            <a:r>
              <a:rPr kumimoji="1" lang="zh-CN" altLang="en-US" sz="1200" dirty="0" smtClean="0"/>
              <a:t>，对不起</a:t>
            </a:r>
            <a:r>
              <a:rPr kumimoji="1" lang="en-US" altLang="zh-CN" sz="1200" dirty="0"/>
              <a:t>(</a:t>
            </a:r>
            <a:r>
              <a:rPr kumimoji="1" lang="en-US" altLang="zh-CN" sz="1200" dirty="0" smtClean="0"/>
              <a:t>10.1)</a:t>
            </a:r>
            <a:r>
              <a:rPr kumimoji="1" lang="zh-CN" altLang="en-US" sz="1200" dirty="0" smtClean="0"/>
              <a:t>，年度</a:t>
            </a:r>
            <a:r>
              <a:rPr kumimoji="1" lang="en-US" altLang="zh-CN" sz="1200" dirty="0"/>
              <a:t>(</a:t>
            </a:r>
            <a:r>
              <a:rPr kumimoji="1" lang="en-US" altLang="zh-CN" sz="1200" dirty="0" smtClean="0"/>
              <a:t>0.55)</a:t>
            </a:r>
            <a:endParaRPr kumimoji="1" lang="zh-CN" altLang="en-US" sz="1200" dirty="0"/>
          </a:p>
        </p:txBody>
      </p:sp>
      <p:grpSp>
        <p:nvGrpSpPr>
          <p:cNvPr id="9" name="组 8"/>
          <p:cNvGrpSpPr/>
          <p:nvPr/>
        </p:nvGrpSpPr>
        <p:grpSpPr>
          <a:xfrm>
            <a:off x="6372200" y="1347614"/>
            <a:ext cx="813043" cy="893713"/>
            <a:chOff x="6279237" y="1347614"/>
            <a:chExt cx="813043" cy="893713"/>
          </a:xfrm>
        </p:grpSpPr>
        <p:cxnSp>
          <p:nvCxnSpPr>
            <p:cNvPr id="30" name="直线连接符 29"/>
            <p:cNvCxnSpPr/>
            <p:nvPr/>
          </p:nvCxnSpPr>
          <p:spPr>
            <a:xfrm>
              <a:off x="6372200" y="1798742"/>
              <a:ext cx="648072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372200" y="1347614"/>
              <a:ext cx="61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Fisher</a:t>
              </a:r>
            </a:p>
            <a:p>
              <a:pPr algn="ctr"/>
              <a:r>
                <a:rPr kumimoji="1" lang="en-US" altLang="zh-CN" sz="1200" dirty="0" smtClean="0"/>
                <a:t>test</a:t>
              </a:r>
              <a:endParaRPr kumimoji="1" lang="zh-CN" altLang="en-US" sz="12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279237" y="1779662"/>
              <a:ext cx="81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Minimum</a:t>
              </a:r>
            </a:p>
            <a:p>
              <a:pPr algn="ctr"/>
              <a:r>
                <a:rPr kumimoji="1" lang="en-US" altLang="zh-CN" sz="1200" dirty="0" smtClean="0"/>
                <a:t>pvalue</a:t>
              </a:r>
              <a:endParaRPr kumimoji="1" lang="zh-CN" altLang="en-US" sz="1200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3237129" y="3180665"/>
            <a:ext cx="3356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否定成分</a:t>
            </a:r>
            <a:r>
              <a:rPr kumimoji="1" lang="en-US" altLang="zh-CN" sz="1400" b="1" dirty="0">
                <a:latin typeface="微软雅黑"/>
                <a:ea typeface="微软雅黑"/>
                <a:cs typeface="微软雅黑"/>
              </a:rPr>
              <a:t> +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词汇（动、形、副）</a:t>
            </a:r>
            <a:r>
              <a:rPr kumimoji="1" lang="en-US" altLang="zh-CN" sz="1400" b="1" dirty="0">
                <a:latin typeface="微软雅黑"/>
                <a:ea typeface="微软雅黑"/>
                <a:cs typeface="微软雅黑"/>
              </a:rPr>
              <a:t> = </a:t>
            </a:r>
            <a:r>
              <a:rPr kumimoji="1" lang="zh-CN" altLang="en-US" sz="1400" b="1" dirty="0">
                <a:latin typeface="微软雅黑"/>
                <a:ea typeface="微软雅黑"/>
                <a:cs typeface="微软雅黑"/>
              </a:rPr>
              <a:t>新词</a:t>
            </a:r>
            <a:endParaRPr kumimoji="1" lang="en-US" altLang="zh-CN" sz="14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7128" y="2931790"/>
            <a:ext cx="5367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利用</a:t>
            </a:r>
            <a:r>
              <a:rPr kumimoji="1" lang="en-US" altLang="zh-CN" sz="1200" b="1" dirty="0">
                <a:latin typeface="微软雅黑"/>
                <a:ea typeface="微软雅黑"/>
                <a:cs typeface="微软雅黑"/>
              </a:rPr>
              <a:t>n-gram</a:t>
            </a:r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的思想，将否定成分连同其修饰词作为整体加入词库考虑。</a:t>
            </a:r>
            <a:endParaRPr kumimoji="1" lang="en-US" altLang="zh-CN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7129" y="3488442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b="1" dirty="0" smtClean="0">
                <a:latin typeface="+mn-ea"/>
                <a:ea typeface="+mn-ea"/>
                <a:cs typeface="微软雅黑"/>
              </a:rPr>
              <a:t>举例：不</a:t>
            </a:r>
            <a:r>
              <a:rPr kumimoji="1" lang="en-US" altLang="zh-CN" sz="1200" b="1" dirty="0" smtClean="0">
                <a:latin typeface="+mn-ea"/>
                <a:ea typeface="+mn-ea"/>
                <a:cs typeface="微软雅黑"/>
              </a:rPr>
              <a:t> + </a:t>
            </a:r>
            <a:r>
              <a:rPr kumimoji="1" lang="zh-CN" altLang="en-US" sz="1200" b="1" dirty="0" smtClean="0">
                <a:latin typeface="+mn-ea"/>
                <a:ea typeface="+mn-ea"/>
                <a:cs typeface="微软雅黑"/>
              </a:rPr>
              <a:t>喜欢</a:t>
            </a:r>
            <a:r>
              <a:rPr kumimoji="1" lang="en-US" altLang="zh-CN" sz="1200" b="1" dirty="0" smtClean="0">
                <a:latin typeface="+mn-ea"/>
                <a:ea typeface="+mn-ea"/>
                <a:cs typeface="微软雅黑"/>
              </a:rPr>
              <a:t> = </a:t>
            </a:r>
            <a:r>
              <a:rPr kumimoji="1" lang="zh-CN" altLang="en-US" sz="1200" b="1" dirty="0" smtClean="0">
                <a:latin typeface="+mn-ea"/>
                <a:ea typeface="+mn-ea"/>
                <a:cs typeface="微软雅黑"/>
              </a:rPr>
              <a:t>不喜欢</a:t>
            </a:r>
            <a:endParaRPr kumimoji="1" lang="en-US" altLang="zh-CN" sz="1200" b="1" dirty="0">
              <a:latin typeface="+mn-ea"/>
              <a:ea typeface="+mn-ea"/>
              <a:cs typeface="微软雅黑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15816" y="3808222"/>
            <a:ext cx="52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ea"/>
                <a:ea typeface="+mj-ea"/>
                <a:cs typeface="Times New Roman"/>
              </a:rPr>
              <a:t>5</a:t>
            </a:r>
            <a:r>
              <a:rPr kumimoji="1" lang="zh-CN" altLang="en-US" dirty="0" smtClean="0">
                <a:latin typeface="+mj-ea"/>
                <a:ea typeface="+mj-ea"/>
                <a:cs typeface="Times New Roman"/>
              </a:rPr>
              <a:t>，词向量</a:t>
            </a:r>
          </a:p>
        </p:txBody>
      </p:sp>
      <p:sp>
        <p:nvSpPr>
          <p:cNvPr id="44" name="矩形 43"/>
          <p:cNvSpPr/>
          <p:nvPr/>
        </p:nvSpPr>
        <p:spPr>
          <a:xfrm>
            <a:off x="5508104" y="4110925"/>
            <a:ext cx="902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word2vec</a:t>
            </a:r>
            <a:endParaRPr kumimoji="1" lang="en-US" altLang="zh-CN" sz="12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3848" y="4110925"/>
            <a:ext cx="1974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One-hot-representation</a:t>
            </a:r>
            <a:endParaRPr kumimoji="1" lang="en-US" altLang="zh-CN" sz="1200" b="1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5228673" y="4470965"/>
            <a:ext cx="27943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84440"/>
              </p:ext>
            </p:extLst>
          </p:nvPr>
        </p:nvGraphicFramePr>
        <p:xfrm>
          <a:off x="3284459" y="4401570"/>
          <a:ext cx="1872206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7670"/>
                <a:gridCol w="235756"/>
                <a:gridCol w="235756"/>
                <a:gridCol w="235756"/>
                <a:gridCol w="235756"/>
                <a:gridCol w="235756"/>
                <a:gridCol w="235756"/>
              </a:tblGrid>
              <a:tr h="200478">
                <a:tc>
                  <a:txBody>
                    <a:bodyPr/>
                    <a:lstStyle/>
                    <a:p>
                      <a:r>
                        <a:rPr lang="en-US" altLang="zh-CN" sz="800" b="1" dirty="0" smtClean="0"/>
                        <a:t>word1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1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</a:tr>
              <a:tr h="200478">
                <a:tc>
                  <a:txBody>
                    <a:bodyPr/>
                    <a:lstStyle/>
                    <a:p>
                      <a:r>
                        <a:rPr lang="en-US" altLang="zh-CN" sz="800" b="1" dirty="0" smtClean="0"/>
                        <a:t>word2</a:t>
                      </a:r>
                      <a:endParaRPr lang="zh-CN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1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 smtClean="0"/>
                        <a:t>0</a:t>
                      </a:r>
                      <a:endParaRPr lang="zh-CN" altLang="en-US" sz="800" b="0" dirty="0"/>
                    </a:p>
                  </a:txBody>
                  <a:tcPr/>
                </a:tc>
              </a:tr>
              <a:tr h="200478"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0" dirty="0" smtClean="0"/>
                        <a:t>…</a:t>
                      </a:r>
                      <a:endParaRPr lang="zh-CN" altLang="en-US" sz="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61783"/>
              </p:ext>
            </p:extLst>
          </p:nvPr>
        </p:nvGraphicFramePr>
        <p:xfrm>
          <a:off x="5585190" y="4401570"/>
          <a:ext cx="3528392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2"/>
                <a:gridCol w="504056"/>
                <a:gridCol w="504056"/>
                <a:gridCol w="504056"/>
                <a:gridCol w="515803"/>
                <a:gridCol w="492313"/>
                <a:gridCol w="504056"/>
              </a:tblGrid>
              <a:tr h="200478">
                <a:tc>
                  <a:txBody>
                    <a:bodyPr/>
                    <a:lstStyle/>
                    <a:p>
                      <a:r>
                        <a:rPr lang="en-US" altLang="zh-CN" sz="800" b="1" dirty="0" smtClean="0"/>
                        <a:t>word1</a:t>
                      </a:r>
                      <a:endParaRPr lang="zh-CN" altLang="en-US" sz="800" b="1" kern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mr-IN" altLang="zh-CN" sz="800" b="1" kern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0.033</a:t>
                      </a:r>
                      <a:endParaRPr lang="zh-CN" altLang="en-US" sz="800" b="1" kern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-0.026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0.061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-0.034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-0.047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0.104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200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smtClean="0"/>
                        <a:t>word2</a:t>
                      </a:r>
                      <a:endParaRPr lang="zh-CN" alt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-0.080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-0.094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0.002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0.031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0.090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0.156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200478"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800" b="1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8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2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反思与优化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408" y="44242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通过个人的试验，走了哪些弯路你建议哪些探索方向是不值得探索的</a:t>
            </a:r>
            <a:endParaRPr lang="en-US" altLang="zh-CN" dirty="0" smtClean="0"/>
          </a:p>
          <a:p>
            <a:r>
              <a:rPr lang="zh-CN" altLang="en-US" dirty="0" smtClean="0"/>
              <a:t>哪些探索方向会有高概率获得更好的成果？有什么想法？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512" y="1059582"/>
            <a:ext cx="8656552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传统机器学习建议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Xgboost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的方法，效果好且稳定。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，情感词库的构建以及实时的网络流行词的引入可以提升模型的效果。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，由于这次的数据量少，手动工程的使用有不错效果，当数据量大于一定程度后，利用深度学习的方法（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CNN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或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RNN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等）来进行判定是更加具有前景的方法。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，词向量的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one-hot-representation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方法在小样本情况下收到不错的效果，在大规模数据与多场景的运用中存在纬度过高、无法捕捉词间关联的缺陷，可以用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word2vector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来替换。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由于中文的大量词为双音节复合词，且单字意思与词意思相同大多相近（例如“美”或者“丽”就已经表达了“美丽”的意思），因此采用以单字作为特征是精简特征的一个非常好且可行的方式。汉字的数量远小于与词的数量，以汉语中的汉字（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character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）作为研究单元有着比英文中单个字母（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alphabet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）或单个单词（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vocabulary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）先天的语言优势。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，可以移植图片的定位技术与艺术风格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(Art-Style)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迁移技术，进行语句情感成分定位与情感表达转换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这是一个很有趣也具有应用前景的研究方向。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极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性情感标注样本（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：消极，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：积极）情感极性分析模型的贡献最大，而无情感句子的标注（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：中性）可在情感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纬度分析中使用，在本次题目中占比过高。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671650"/>
            <a:ext cx="7889530" cy="140415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8654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2_网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盟推广-正式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-SSG PC现状分析及规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-SSG PC现状分析及规划" id="{63CE7FDC-3FF4-4B29-82F1-3F31C316AE5C}" vid="{9F5E963C-764D-4F60-9F22-4C1A5D59B46E}"/>
    </a:ext>
  </a:extLst>
</a:theme>
</file>

<file path=ppt/theme/theme3.xml><?xml version="1.0" encoding="utf-8"?>
<a:theme xmlns:a="http://schemas.openxmlformats.org/drawingml/2006/main" name="月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25467</TotalTime>
  <Words>526</Words>
  <Application>Microsoft Macintosh PowerPoint</Application>
  <PresentationFormat>全屏显示(16:9)</PresentationFormat>
  <Paragraphs>116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2_网盟</vt:lpstr>
      <vt:lpstr>Theme-SSG PC现状分析及规划</vt:lpstr>
      <vt:lpstr>月报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Zhang,Xiaojuan(OPPD)</dc:creator>
  <cp:lastModifiedBy>Yaguang Dou</cp:lastModifiedBy>
  <cp:revision>1179</cp:revision>
  <dcterms:created xsi:type="dcterms:W3CDTF">2013-02-25T10:50:25Z</dcterms:created>
  <dcterms:modified xsi:type="dcterms:W3CDTF">2018-01-29T07:17:06Z</dcterms:modified>
</cp:coreProperties>
</file>