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1" r:id="rId2"/>
    <p:sldMasterId id="2147483734" r:id="rId3"/>
    <p:sldMasterId id="2147483736" r:id="rId4"/>
    <p:sldMasterId id="2147483748" r:id="rId5"/>
    <p:sldMasterId id="2147483760" r:id="rId6"/>
    <p:sldMasterId id="2147483772" r:id="rId7"/>
    <p:sldMasterId id="2147483784" r:id="rId8"/>
  </p:sldMasterIdLst>
  <p:notesMasterIdLst>
    <p:notesMasterId r:id="rId15"/>
  </p:notesMasterIdLst>
  <p:sldIdLst>
    <p:sldId id="983" r:id="rId9"/>
    <p:sldId id="979" r:id="rId10"/>
    <p:sldId id="982" r:id="rId11"/>
    <p:sldId id="984" r:id="rId12"/>
    <p:sldId id="980" r:id="rId13"/>
    <p:sldId id="977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orient="horz" pos="3072">
          <p15:clr>
            <a:srgbClr val="A4A3A4"/>
          </p15:clr>
        </p15:guide>
        <p15:guide id="4" pos="5511">
          <p15:clr>
            <a:srgbClr val="A4A3A4"/>
          </p15:clr>
        </p15:guide>
        <p15:guide id="5" pos="2880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2FF"/>
    <a:srgbClr val="A3C167"/>
    <a:srgbClr val="FFE48F"/>
    <a:srgbClr val="DEDAC8"/>
    <a:srgbClr val="9CA56F"/>
    <a:srgbClr val="D2CDB6"/>
    <a:srgbClr val="EFEDE5"/>
    <a:srgbClr val="FEF6F0"/>
    <a:srgbClr val="F6BB00"/>
    <a:srgbClr val="A59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7" autoAdjust="0"/>
    <p:restoredTop sz="90084" autoAdjust="0"/>
  </p:normalViewPr>
  <p:slideViewPr>
    <p:cSldViewPr snapToObjects="1">
      <p:cViewPr varScale="1">
        <p:scale>
          <a:sx n="95" d="100"/>
          <a:sy n="95" d="100"/>
        </p:scale>
        <p:origin x="558" y="72"/>
      </p:cViewPr>
      <p:guideLst>
        <p:guide orient="horz" pos="1801"/>
        <p:guide orient="horz" pos="531"/>
        <p:guide orient="horz" pos="3072"/>
        <p:guide pos="5511"/>
        <p:guide pos="288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BEF5A-BA4B-417D-A73B-0D3659153887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87F0B-13F0-46EA-9F1B-0DA9018750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6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082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8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6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7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46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8272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67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4BE504-B6E1-4092-8781-088A9D1375AD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19DEB-2782-423D-8BDD-9B30733A9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6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A8E31DD-C3B0-4880-BCF8-33E65D0763AC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1C1533-9840-41B5-818C-FEF707EAA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3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1A91B9-36E0-4F3E-B262-C8361D2810F3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A7B235-3483-4E57-8FF0-F08663852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0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E2EFC-F495-4C06-B120-17CBF959D567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6264206-F530-4294-8006-ED19041E5F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438EAFE-C3D6-4523-83CE-4C3471932D63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42115F-0E6E-4EC4-ADC7-C8DC48A08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35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877302-460A-4C01-8BCA-85DF15A6DD52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6212B5-9264-4BAA-9D66-47EF7CD091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79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D04E21-734D-4C88-9990-9B54081BAA14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98752E-0360-4678-B5A4-1093ABAE6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81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CC8B70-86B1-45B3-B2D6-D53D36B3CA83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5D4F50-3E06-4831-B7F3-8D7F2C1A50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62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99C-2D49-460C-AFC3-D7A88CFF3C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0471"/>
            <a:ext cx="8229600" cy="5357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628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323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67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9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77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99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187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64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153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5907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71472" y="1125131"/>
            <a:ext cx="8001028" cy="337543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77214355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91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6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980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06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097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62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96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65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0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5340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049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82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761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355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58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995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403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97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770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4"/>
          <p:cNvCxnSpPr>
            <a:cxnSpLocks noChangeShapeType="1"/>
          </p:cNvCxnSpPr>
          <p:nvPr/>
        </p:nvCxnSpPr>
        <p:spPr bwMode="auto">
          <a:xfrm>
            <a:off x="357188" y="696517"/>
            <a:ext cx="3600450" cy="119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图片 5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占位符 11"/>
          <p:cNvSpPr>
            <a:spLocks noGrp="1"/>
          </p:cNvSpPr>
          <p:nvPr>
            <p:ph type="title"/>
          </p:nvPr>
        </p:nvSpPr>
        <p:spPr>
          <a:xfrm>
            <a:off x="285720" y="160718"/>
            <a:ext cx="8229600" cy="5357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02542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344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628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758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592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415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67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379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8897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61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8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4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65834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3813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853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2240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9055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8006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011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223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310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190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11656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767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31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652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702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7"/>
          <p:cNvSpPr>
            <a:spLocks noGrp="1"/>
          </p:cNvSpPr>
          <p:nvPr>
            <p:ph type="body" idx="1"/>
          </p:nvPr>
        </p:nvSpPr>
        <p:spPr bwMode="auto">
          <a:xfrm>
            <a:off x="571500" y="1106091"/>
            <a:ext cx="80010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624" tIns="49312" rIns="98624" bIns="493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3315" name="标题占位符 11"/>
          <p:cNvSpPr>
            <a:spLocks noGrp="1"/>
          </p:cNvSpPr>
          <p:nvPr>
            <p:ph type="title"/>
          </p:nvPr>
        </p:nvSpPr>
        <p:spPr bwMode="auto">
          <a:xfrm>
            <a:off x="285750" y="160735"/>
            <a:ext cx="8229600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37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20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85838" rtl="0" fontAlgn="base">
        <a:spcBef>
          <a:spcPct val="0"/>
        </a:spcBef>
        <a:spcAft>
          <a:spcPct val="0"/>
        </a:spcAft>
        <a:defRPr sz="25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2pPr>
      <a:lvl3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3pPr>
      <a:lvl4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4pPr>
      <a:lvl5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5pPr>
      <a:lvl6pPr marL="4572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6pPr>
      <a:lvl7pPr marL="9144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7pPr>
      <a:lvl8pPr marL="13716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8pPr>
      <a:lvl9pPr marL="18288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68300" indent="-368300" algn="l" defTabSz="985838" rtl="0" fontAlgn="base">
        <a:spcBef>
          <a:spcPts val="1200"/>
        </a:spcBef>
        <a:spcAft>
          <a:spcPts val="800"/>
        </a:spcAft>
        <a:buSzPct val="120000"/>
        <a:buBlip>
          <a:blip r:embed="rId12"/>
        </a:buBlip>
        <a:defRPr lang="zh-CN" altLang="en-US" sz="2000" kern="1200" dirty="0">
          <a:solidFill>
            <a:srgbClr val="00B0F0"/>
          </a:solidFill>
          <a:latin typeface="微软雅黑" pitchFamily="34" charset="-122"/>
          <a:ea typeface="微软雅黑" pitchFamily="34" charset="-122"/>
          <a:cs typeface="+mn-cs"/>
        </a:defRPr>
      </a:lvl1pPr>
      <a:lvl2pPr marL="800100" indent="-307975" algn="l" defTabSz="985838" rtl="0" fontAlgn="base">
        <a:spcBef>
          <a:spcPts val="800"/>
        </a:spcBef>
        <a:spcAft>
          <a:spcPts val="500"/>
        </a:spcAft>
        <a:buBlip>
          <a:blip r:embed="rId13"/>
        </a:buBlip>
        <a:defRPr lang="zh-CN" altLang="en-US" sz="1700" kern="1200" dirty="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31900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25613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217738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712144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260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377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1494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11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6235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352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246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5585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702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1819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493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7" r:id="rId17"/>
    <p:sldLayoutId id="2147483708" r:id="rId18"/>
    <p:sldLayoutId id="2147483709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45A795-15FE-4E05-AF39-6D1D8339BA9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6" name="Picture 2" descr="F:\2011工作\周报\xianghailong\img\b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"/>
            <a:ext cx="9144000" cy="5143501"/>
          </a:xfrm>
          <a:prstGeom prst="rect">
            <a:avLst/>
          </a:prstGeom>
          <a:noFill/>
        </p:spPr>
      </p:pic>
      <p:pic>
        <p:nvPicPr>
          <p:cNvPr id="1027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62" y="214313"/>
            <a:ext cx="1536432" cy="375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7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5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33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76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8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02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539552" y="1779662"/>
            <a:ext cx="7772400" cy="122555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lIns="137160" tIns="0" rIns="164592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>
              <a:spcAft>
                <a:spcPts val="0"/>
              </a:spcAft>
            </a:pP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P90RushB</a:t>
            </a:r>
            <a:endParaRPr lang="zh-CN" alt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0376" y="2979617"/>
            <a:ext cx="41088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 smtClean="0">
                <a:latin typeface="+mn-ea"/>
                <a:ea typeface="+mn-ea"/>
              </a:rPr>
              <a:t>点石短文本情感极性分析竞赛答辩</a:t>
            </a:r>
            <a:endParaRPr lang="en-US" altLang="zh-CN" dirty="0" smtClean="0">
              <a:latin typeface="+mn-ea"/>
              <a:ea typeface="+mn-ea"/>
            </a:endParaRPr>
          </a:p>
          <a:p>
            <a:pPr algn="r"/>
            <a:r>
              <a:rPr lang="zh-CN" altLang="en-US" dirty="0" smtClean="0">
                <a:latin typeface="+mn-ea"/>
                <a:ea typeface="+mn-ea"/>
              </a:rPr>
              <a:t>张晓迪</a:t>
            </a:r>
          </a:p>
          <a:p>
            <a:pPr algn="ctr"/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29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整体思路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及算法模型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699542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文本预处</a:t>
            </a:r>
            <a:r>
              <a:rPr lang="zh-CN" altLang="en-US" dirty="0" smtClean="0"/>
              <a:t>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过滤标点符号、用户名，切词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特征选</a:t>
            </a:r>
            <a:r>
              <a:rPr lang="zh-CN" altLang="en-US" dirty="0" smtClean="0"/>
              <a:t>择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简单词向量，由</a:t>
            </a:r>
            <a:r>
              <a:rPr lang="en-US" altLang="zh-CN" dirty="0" smtClean="0"/>
              <a:t>2w</a:t>
            </a:r>
            <a:r>
              <a:rPr lang="zh-CN" altLang="en-US" dirty="0" smtClean="0"/>
              <a:t>训练集得到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分类模型</a:t>
            </a:r>
            <a:r>
              <a:rPr lang="en-US" altLang="zh-CN" dirty="0" smtClean="0"/>
              <a:t>——</a:t>
            </a:r>
            <a:r>
              <a:rPr lang="zh-CN" altLang="en-US" dirty="0"/>
              <a:t>神</a:t>
            </a:r>
            <a:r>
              <a:rPr lang="zh-CN" altLang="en-US" dirty="0" smtClean="0"/>
              <a:t>经网络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7k+ </a:t>
            </a:r>
            <a:r>
              <a:rPr lang="zh-CN" altLang="en-US" dirty="0" smtClean="0"/>
              <a:t>词袋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128</a:t>
            </a:r>
            <a:r>
              <a:rPr lang="zh-CN" altLang="en-US" dirty="0" smtClean="0"/>
              <a:t>维 词向量层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128</a:t>
            </a:r>
            <a:r>
              <a:rPr lang="zh-CN" altLang="en-US" dirty="0" smtClean="0"/>
              <a:t>维 长短期记忆神经网络</a:t>
            </a:r>
            <a:r>
              <a:rPr lang="en-US" altLang="zh-CN" dirty="0" smtClean="0"/>
              <a:t>(LSTM)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 64</a:t>
            </a:r>
            <a:r>
              <a:rPr lang="zh-CN" altLang="en-US" dirty="0" smtClean="0"/>
              <a:t>维 全连接层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 smtClean="0">
                <a:solidFill>
                  <a:srgbClr val="FF0000"/>
                </a:solidFill>
              </a:rPr>
              <a:t>量使用</a:t>
            </a:r>
            <a:r>
              <a:rPr lang="en-US" altLang="zh-CN" dirty="0" smtClean="0">
                <a:solidFill>
                  <a:srgbClr val="FF0000"/>
                </a:solidFill>
              </a:rPr>
              <a:t>Dropout</a:t>
            </a:r>
            <a:r>
              <a:rPr lang="zh-CN" altLang="en-US" dirty="0" smtClean="0">
                <a:solidFill>
                  <a:srgbClr val="FF0000"/>
                </a:solidFill>
              </a:rPr>
              <a:t>层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zh-CN" altLang="en-US" dirty="0" smtClean="0"/>
              <a:t>ensemble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nlpc_sentiment</a:t>
            </a:r>
            <a:r>
              <a:rPr lang="en-US" altLang="zh-CN" dirty="0" smtClean="0"/>
              <a:t>(&gt;0.97), </a:t>
            </a:r>
            <a:r>
              <a:rPr lang="zh-CN" altLang="en-US" dirty="0" smtClean="0">
                <a:solidFill>
                  <a:srgbClr val="FF0000"/>
                </a:solidFill>
              </a:rPr>
              <a:t>仅修改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891409"/>
            <a:ext cx="2370208" cy="3474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解题亮点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77155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抓住主要矛盾 </a:t>
            </a:r>
            <a:r>
              <a:rPr lang="en-US" altLang="zh-CN" dirty="0" smtClean="0"/>
              <a:t>—— </a:t>
            </a:r>
            <a:r>
              <a:rPr lang="zh-CN" altLang="en-US" dirty="0" smtClean="0">
                <a:solidFill>
                  <a:srgbClr val="FF0000"/>
                </a:solidFill>
              </a:rPr>
              <a:t>提高模型泛化能力 防止过拟合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51520" y="1140882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2w</a:t>
            </a:r>
            <a:r>
              <a:rPr lang="zh-CN" altLang="en-US" dirty="0" smtClean="0"/>
              <a:t>训练数据太少</a:t>
            </a:r>
            <a:r>
              <a:rPr lang="zh-CN" altLang="en-US" dirty="0"/>
              <a:t>，</a:t>
            </a:r>
            <a:r>
              <a:rPr lang="en-US" altLang="zh-CN" dirty="0" smtClean="0"/>
              <a:t>7k+</a:t>
            </a:r>
            <a:r>
              <a:rPr lang="zh-CN" altLang="en-US" dirty="0" smtClean="0"/>
              <a:t>词袋</a:t>
            </a:r>
            <a:r>
              <a:rPr lang="zh-CN" altLang="en-US" dirty="0"/>
              <a:t>，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的词频次</a:t>
            </a:r>
            <a:r>
              <a:rPr lang="en-US" altLang="zh-CN" dirty="0" smtClean="0"/>
              <a:t>&lt;8  (</a:t>
            </a:r>
            <a:r>
              <a:rPr lang="zh-CN" altLang="en-US" dirty="0" smtClean="0"/>
              <a:t>不用外部数据源</a:t>
            </a:r>
            <a:r>
              <a:rPr lang="en-US" altLang="zh-CN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训</a:t>
            </a:r>
            <a:r>
              <a:rPr lang="zh-CN" altLang="en-US" dirty="0" smtClean="0"/>
              <a:t>练</a:t>
            </a:r>
            <a:r>
              <a:rPr lang="en-US" altLang="zh-CN" dirty="0"/>
              <a:t>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测试 数据有明显分布差别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Xval_score</a:t>
            </a:r>
            <a:r>
              <a:rPr lang="en-US" altLang="zh-CN" dirty="0" smtClean="0"/>
              <a:t> Vs 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score)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59579"/>
              </p:ext>
            </p:extLst>
          </p:nvPr>
        </p:nvGraphicFramePr>
        <p:xfrm>
          <a:off x="467544" y="2643758"/>
          <a:ext cx="6552728" cy="201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133"/>
                <a:gridCol w="2482531"/>
                <a:gridCol w="1472199"/>
                <a:gridCol w="1082499"/>
                <a:gridCol w="1111366"/>
              </a:tblGrid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模型说明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cross_val_score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提交</a:t>
                      </a:r>
                      <a:r>
                        <a:rPr lang="en-US" sz="1100" u="none" strike="noStrike">
                          <a:effectLst/>
                        </a:rPr>
                        <a:t>score(A)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提交</a:t>
                      </a:r>
                      <a:r>
                        <a:rPr lang="en-US" sz="1100" u="none" strike="noStrike">
                          <a:effectLst/>
                        </a:rPr>
                        <a:t>score(B)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naive Bayes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nlpc_embed</a:t>
                      </a:r>
                      <a:r>
                        <a:rPr lang="en-US" sz="1100" u="none" strike="noStrike" dirty="0">
                          <a:effectLst/>
                        </a:rPr>
                        <a:t> + </a:t>
                      </a:r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LSTM + 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0.7669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LSTM + FC + L2</a:t>
                      </a:r>
                      <a:r>
                        <a:rPr lang="zh-CN" altLang="en-US" sz="1100" u="none" strike="noStrike">
                          <a:effectLst/>
                        </a:rPr>
                        <a:t>正则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双向</a:t>
                      </a:r>
                      <a:r>
                        <a:rPr lang="en-US" sz="1100" u="none" strike="noStrike">
                          <a:effectLst/>
                        </a:rPr>
                        <a:t>LSTM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层</a:t>
                      </a:r>
                      <a:r>
                        <a:rPr lang="en-US" altLang="zh-CN" sz="1100" u="none" strike="noStrike" dirty="0">
                          <a:effectLst/>
                        </a:rPr>
                        <a:t>CNN + FC + L2</a:t>
                      </a:r>
                      <a:r>
                        <a:rPr lang="zh-CN" altLang="en-US" sz="1100" u="none" strike="noStrike" dirty="0">
                          <a:effectLst/>
                        </a:rPr>
                        <a:t>正则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0.7325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LSTM + FC + BatchNorm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0.7724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LSTM </a:t>
                      </a:r>
                      <a:r>
                        <a:rPr lang="en-US" sz="1100" u="none" strike="noStrike" dirty="0">
                          <a:effectLst/>
                        </a:rPr>
                        <a:t>&amp; </a:t>
                      </a:r>
                      <a:r>
                        <a:rPr lang="en-US" sz="1100" u="none" strike="noStrike" dirty="0" smtClean="0">
                          <a:effectLst/>
                        </a:rPr>
                        <a:t>CNN </a:t>
                      </a:r>
                      <a:r>
                        <a:rPr lang="en-US" sz="1100" u="none" strike="noStrike" dirty="0">
                          <a:effectLst/>
                        </a:rPr>
                        <a:t>&amp; </a:t>
                      </a:r>
                      <a:r>
                        <a:rPr lang="en-US" sz="1100" u="none" strike="noStrike" dirty="0" err="1">
                          <a:effectLst/>
                        </a:rPr>
                        <a:t>nlpc_sent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0.7923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0.7731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LSTM + FC + </a:t>
                      </a:r>
                      <a:r>
                        <a:rPr lang="zh-CN" altLang="en-US" sz="1100" u="none" strike="noStrike">
                          <a:effectLst/>
                        </a:rPr>
                        <a:t>大量</a:t>
                      </a:r>
                      <a:r>
                        <a:rPr lang="en-US" sz="1100" u="none" strike="noStrike">
                          <a:effectLst/>
                        </a:rPr>
                        <a:t>Dropout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0.7923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解题亮点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77155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抓住主要矛盾 </a:t>
            </a:r>
            <a:r>
              <a:rPr lang="en-US" altLang="zh-CN" dirty="0" smtClean="0"/>
              <a:t>—— </a:t>
            </a:r>
            <a:r>
              <a:rPr lang="zh-CN" altLang="en-US" dirty="0" smtClean="0">
                <a:solidFill>
                  <a:srgbClr val="FF0000"/>
                </a:solidFill>
              </a:rPr>
              <a:t>提高模型泛化能力 防止过拟合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51520" y="1140882"/>
            <a:ext cx="856895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怎么做？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减少</a:t>
            </a:r>
            <a:r>
              <a:rPr lang="zh-CN" altLang="en-US" dirty="0" smtClean="0"/>
              <a:t>训练轮数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train /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 </a:t>
            </a:r>
            <a:r>
              <a:rPr lang="zh-CN" altLang="en-US" dirty="0" smtClean="0"/>
              <a:t>差别</a:t>
            </a:r>
            <a:r>
              <a:rPr lang="en-US" altLang="zh-CN" dirty="0" smtClean="0"/>
              <a:t>&gt;10%</a:t>
            </a:r>
            <a:r>
              <a:rPr lang="zh-CN" altLang="en-US" dirty="0" smtClean="0"/>
              <a:t>时停止，</a:t>
            </a:r>
            <a:r>
              <a:rPr lang="zh-CN" altLang="en-US" dirty="0"/>
              <a:t>交</a:t>
            </a:r>
            <a:r>
              <a:rPr lang="zh-CN" altLang="en-US" dirty="0" smtClean="0"/>
              <a:t>叉验证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zh-CN" altLang="en-US" dirty="0" smtClean="0"/>
              <a:t>比多种正则方式后，选择大量使用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相比</a:t>
            </a:r>
            <a:r>
              <a:rPr lang="en-US" altLang="zh-CN" dirty="0" smtClean="0"/>
              <a:t>L2/</a:t>
            </a:r>
            <a:r>
              <a:rPr lang="en-US" altLang="zh-CN" dirty="0" err="1" smtClean="0"/>
              <a:t>BatchNorm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train /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差别上升较慢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</a:t>
            </a:r>
            <a:r>
              <a:rPr lang="zh-CN" altLang="en-US" dirty="0" smtClean="0"/>
              <a:t>带多个模型</a:t>
            </a:r>
            <a:r>
              <a:rPr lang="en-US" altLang="zh-CN" dirty="0" smtClean="0"/>
              <a:t>ensemble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采用层数少、难过拟合的模型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07" y="2931790"/>
            <a:ext cx="311839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反思与优化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77155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走过的弯路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尝试使用</a:t>
            </a:r>
            <a:r>
              <a:rPr lang="en-US" altLang="zh-CN" dirty="0" err="1" smtClean="0"/>
              <a:t>nlpc_embedding</a:t>
            </a:r>
            <a:r>
              <a:rPr lang="en-US" altLang="zh-CN" dirty="0" smtClean="0"/>
              <a:t>, query/title</a:t>
            </a:r>
            <a:r>
              <a:rPr lang="zh-CN" altLang="en-US" dirty="0" smtClean="0"/>
              <a:t>数据模型对微博不太通用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使用更加复杂的模型如多层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CNN+LSTM</a:t>
            </a:r>
            <a:r>
              <a:rPr lang="zh-CN" altLang="en-US" dirty="0"/>
              <a:t>，训练数据太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51520" y="2427734"/>
            <a:ext cx="77768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更</a:t>
            </a:r>
            <a:r>
              <a:rPr lang="zh-CN" altLang="en-US" dirty="0" smtClean="0"/>
              <a:t>多的思路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爬取</a:t>
            </a:r>
            <a:r>
              <a:rPr lang="zh-CN" altLang="en-US" dirty="0" smtClean="0">
                <a:solidFill>
                  <a:srgbClr val="FF0000"/>
                </a:solidFill>
              </a:rPr>
              <a:t>类似时间段、类似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的微博</a:t>
            </a:r>
            <a:r>
              <a:rPr lang="zh-CN" altLang="en-US" dirty="0" smtClean="0"/>
              <a:t>对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层预训练</a:t>
            </a:r>
            <a:r>
              <a:rPr lang="en-US" altLang="zh-CN" dirty="0" smtClean="0"/>
              <a:t>(word2vec)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dirty="0" smtClean="0"/>
              <a:t>上一条基础上再尝试 </a:t>
            </a:r>
            <a:r>
              <a:rPr lang="en-US" altLang="zh-CN" dirty="0" smtClean="0"/>
              <a:t>CNN/</a:t>
            </a:r>
            <a:r>
              <a:rPr lang="en-US" altLang="zh-CN" dirty="0" err="1" smtClean="0"/>
              <a:t>xgboost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更复杂模型，更难过拟合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83618"/>
            <a:ext cx="9144000" cy="2052228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671650"/>
            <a:ext cx="7889530" cy="140415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86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2_网盟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盟推广-正式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-SSG PC现状分析及规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SSG PC现状分析及规划" id="{63CE7FDC-3FF4-4B29-82F1-3F31C316AE5C}" vid="{9F5E963C-764D-4F60-9F22-4C1A5D59B46E}"/>
    </a:ext>
  </a:extLst>
</a:theme>
</file>

<file path=ppt/theme/theme3.xml><?xml version="1.0" encoding="utf-8"?>
<a:theme xmlns:a="http://schemas.openxmlformats.org/drawingml/2006/main" name="月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25094</TotalTime>
  <Words>495</Words>
  <Application>Microsoft Office PowerPoint</Application>
  <PresentationFormat>全屏显示(16:9)</PresentationFormat>
  <Paragraphs>93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Times New Roman</vt:lpstr>
      <vt:lpstr>2_网盟</vt:lpstr>
      <vt:lpstr>Theme-SSG PC现状分析及规划</vt:lpstr>
      <vt:lpstr>月报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Zhang,Xiaojuan(OPPD)</dc:creator>
  <cp:lastModifiedBy>Zhang,Xiaodi</cp:lastModifiedBy>
  <cp:revision>1129</cp:revision>
  <dcterms:created xsi:type="dcterms:W3CDTF">2013-02-25T10:50:25Z</dcterms:created>
  <dcterms:modified xsi:type="dcterms:W3CDTF">2018-01-29T15:00:00Z</dcterms:modified>
</cp:coreProperties>
</file>