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78" r:id="rId5"/>
    <p:sldId id="279" r:id="rId6"/>
    <p:sldId id="281" r:id="rId7"/>
    <p:sldId id="282" r:id="rId8"/>
    <p:sldId id="301" r:id="rId9"/>
    <p:sldId id="283" r:id="rId10"/>
    <p:sldId id="284" r:id="rId11"/>
    <p:sldId id="285" r:id="rId12"/>
    <p:sldId id="287" r:id="rId13"/>
    <p:sldId id="288" r:id="rId14"/>
    <p:sldId id="290" r:id="rId15"/>
    <p:sldId id="293" r:id="rId16"/>
    <p:sldId id="291" r:id="rId17"/>
    <p:sldId id="292" r:id="rId18"/>
    <p:sldId id="294" r:id="rId19"/>
    <p:sldId id="296" r:id="rId20"/>
    <p:sldId id="297" r:id="rId21"/>
    <p:sldId id="298" r:id="rId22"/>
    <p:sldId id="299" r:id="rId23"/>
    <p:sldId id="300" r:id="rId24"/>
    <p:sldId id="295" r:id="rId25"/>
    <p:sldId id="302" r:id="rId26"/>
    <p:sldId id="303" r:id="rId27"/>
    <p:sldId id="30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356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9599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03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8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657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6731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372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105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3074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1240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0.xml"/><Relationship Id="rId5" Type="http://schemas.openxmlformats.org/officeDocument/2006/relationships/image" Target="../media/image9.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8.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9.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20.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21.xml"/><Relationship Id="rId5" Type="http://schemas.openxmlformats.org/officeDocument/2006/relationships/image" Target="../media/image7.jpeg"/><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2.xml"/><Relationship Id="rId5" Type="http://schemas.openxmlformats.org/officeDocument/2006/relationships/image" Target="../media/image7.jpe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hemeOverride" Target="../theme/themeOverride23.xml"/><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4.xml"/><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hemeOverride" Target="../theme/themeOverride5.xml"/><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7.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slideLayout" Target="../slideLayouts/slideLayout6.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964" y="25891"/>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04979" y="2740324"/>
            <a:ext cx="3485073" cy="2360593"/>
          </a:xfrm>
        </p:spPr>
        <p:txBody>
          <a:bodyPr>
            <a:normAutofit fontScale="90000"/>
          </a:bodyPr>
          <a:lstStyle/>
          <a:p>
            <a:r>
              <a:rPr lang="en-US" sz="4000" b="1" dirty="0">
                <a:solidFill>
                  <a:schemeClr val="tx2">
                    <a:lumMod val="75000"/>
                  </a:schemeClr>
                </a:solidFill>
              </a:rPr>
              <a:t>Delicate Information Exchange among representative and authority</a:t>
            </a:r>
            <a:br>
              <a:rPr lang="en-US" sz="4000" dirty="0"/>
            </a:br>
            <a:br>
              <a:rPr lang="en-US" sz="2000" dirty="0">
                <a:latin typeface="Broadway" panose="04040905080B02020502" pitchFamily="82" charset="0"/>
              </a:rPr>
            </a:br>
            <a:r>
              <a:rPr lang="en-US" sz="2000" dirty="0">
                <a:latin typeface="Broadway" panose="04040905080B02020502" pitchFamily="82" charset="0"/>
              </a:rPr>
              <a:t>(</a:t>
            </a:r>
            <a:r>
              <a:rPr lang="en-US" sz="2700" dirty="0">
                <a:latin typeface="Broadway" panose="04040905080B02020502" pitchFamily="82" charset="0"/>
              </a:rPr>
              <a:t>Network Security)</a:t>
            </a:r>
            <a:br>
              <a:rPr lang="en-US" sz="2700" dirty="0">
                <a:latin typeface="Broadway" panose="04040905080B02020502" pitchFamily="82" charset="0"/>
              </a:rPr>
            </a:br>
            <a:r>
              <a:rPr lang="en-US" sz="2700" dirty="0">
                <a:latin typeface="Broadway" panose="04040905080B02020502" pitchFamily="82" charset="0"/>
              </a:rPr>
              <a:t>Batch A23</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SYSTEM ARCHITECTURE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pic>
        <p:nvPicPr>
          <p:cNvPr id="6" name="Picture 5">
            <a:extLst>
              <a:ext uri="{FF2B5EF4-FFF2-40B4-BE49-F238E27FC236}">
                <a16:creationId xmlns:a16="http://schemas.microsoft.com/office/drawing/2014/main" id="{923B2E6B-A3F5-4FDC-AB8D-A607656AB204}"/>
              </a:ext>
            </a:extLst>
          </p:cNvPr>
          <p:cNvPicPr>
            <a:picLocks noChangeAspect="1"/>
          </p:cNvPicPr>
          <p:nvPr/>
        </p:nvPicPr>
        <p:blipFill rotWithShape="1">
          <a:blip r:embed="rId6"/>
          <a:srcRect b="41913"/>
          <a:stretch/>
        </p:blipFill>
        <p:spPr>
          <a:xfrm>
            <a:off x="924444" y="1725434"/>
            <a:ext cx="10343113" cy="4562166"/>
          </a:xfrm>
          <a:prstGeom prst="rect">
            <a:avLst/>
          </a:prstGeom>
        </p:spPr>
      </p:pic>
    </p:spTree>
    <p:extLst>
      <p:ext uri="{BB962C8B-B14F-4D97-AF65-F5344CB8AC3E}">
        <p14:creationId xmlns:p14="http://schemas.microsoft.com/office/powerpoint/2010/main" val="297036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55415" y="1269691"/>
            <a:ext cx="3485073" cy="2360593"/>
          </a:xfrm>
        </p:spPr>
        <p:txBody>
          <a:bodyPr>
            <a:normAutofit/>
          </a:bodyPr>
          <a:lstStyle/>
          <a:p>
            <a:r>
              <a:rPr lang="en-US" sz="4000" dirty="0"/>
              <a:t>LITERATURE SURVEY</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pic>
        <p:nvPicPr>
          <p:cNvPr id="6" name="Picture 5">
            <a:extLst>
              <a:ext uri="{FF2B5EF4-FFF2-40B4-BE49-F238E27FC236}">
                <a16:creationId xmlns:a16="http://schemas.microsoft.com/office/drawing/2014/main" id="{8394335E-E3CB-4002-81D0-D5C37179E3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1577" y="3076923"/>
            <a:ext cx="2558374" cy="2360593"/>
          </a:xfrm>
          <a:prstGeom prst="rect">
            <a:avLst/>
          </a:prstGeom>
        </p:spPr>
      </p:pic>
    </p:spTree>
    <p:extLst>
      <p:ext uri="{BB962C8B-B14F-4D97-AF65-F5344CB8AC3E}">
        <p14:creationId xmlns:p14="http://schemas.microsoft.com/office/powerpoint/2010/main" val="27863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1</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rmAutofit/>
          </a:bodyPr>
          <a:lstStyle/>
          <a:p>
            <a:pPr marL="285750" indent="-285750" algn="just">
              <a:buFont typeface="Arial" panose="020B0604020202020204" pitchFamily="34" charset="0"/>
              <a:buChar char="•"/>
            </a:pPr>
            <a:r>
              <a:rPr lang="en-US" sz="1800" dirty="0">
                <a:solidFill>
                  <a:schemeClr val="tx1"/>
                </a:solidFill>
                <a:latin typeface="NexusSerif"/>
              </a:rPr>
              <a:t>The smart network comprises a “</a:t>
            </a:r>
            <a:r>
              <a:rPr lang="en-US" sz="1800" b="1" dirty="0">
                <a:solidFill>
                  <a:schemeClr val="tx1"/>
                </a:solidFill>
                <a:latin typeface="NexusSerif"/>
              </a:rPr>
              <a:t>blockchain module, and a Software-as-a-Service (SaaS) layer module”.</a:t>
            </a:r>
          </a:p>
          <a:p>
            <a:pPr marL="285750" indent="-285750" algn="just">
              <a:buFont typeface="Arial" panose="020B0604020202020204" pitchFamily="34" charset="0"/>
              <a:buChar char="•"/>
            </a:pPr>
            <a:r>
              <a:rPr lang="en-US" sz="1800" dirty="0">
                <a:solidFill>
                  <a:schemeClr val="tx1"/>
                </a:solidFill>
                <a:latin typeface="NexusSerif"/>
              </a:rPr>
              <a:t>The underlying blockchain module provides technical support, such as virtual machines, consensus algorithms, transaction verification mechanisms, and accounting mechanisms, DSA Algorithm.</a:t>
            </a:r>
          </a:p>
          <a:p>
            <a:pPr marL="285750" indent="-285750" algn="just">
              <a:buFont typeface="Arial" panose="020B0604020202020204" pitchFamily="34" charset="0"/>
              <a:buChar char="•"/>
            </a:pPr>
            <a:r>
              <a:rPr lang="en-US" sz="1800" dirty="0">
                <a:solidFill>
                  <a:schemeClr val="tx1"/>
                </a:solidFill>
                <a:latin typeface="NexusSerif"/>
              </a:rPr>
              <a:t>The proposed smart system is “</a:t>
            </a:r>
            <a:r>
              <a:rPr lang="en-US" sz="1800" b="1" dirty="0">
                <a:solidFill>
                  <a:schemeClr val="tx1"/>
                </a:solidFill>
                <a:latin typeface="NexusSerif"/>
              </a:rPr>
              <a:t>used by each party get involved in the production of sensitive data”.</a:t>
            </a:r>
            <a:endParaRPr lang="en-IN" sz="1700"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970318"/>
          </a:xfrm>
          <a:prstGeom prst="rect">
            <a:avLst/>
          </a:prstGeom>
          <a:noFill/>
        </p:spPr>
        <p:txBody>
          <a:bodyPr wrap="square" rtlCol="0">
            <a:spAutoFit/>
          </a:bodyPr>
          <a:lstStyle/>
          <a:p>
            <a:r>
              <a:rPr lang="en-US" sz="1800" b="1" u="sng" dirty="0">
                <a:solidFill>
                  <a:schemeClr val="tx1">
                    <a:lumMod val="65000"/>
                  </a:schemeClr>
                </a:solidFill>
              </a:rPr>
              <a:t>Authors:</a:t>
            </a:r>
          </a:p>
          <a:p>
            <a:r>
              <a:rPr lang="en-US" sz="1800" dirty="0">
                <a:solidFill>
                  <a:schemeClr val="tx1">
                    <a:lumMod val="65000"/>
                  </a:schemeClr>
                </a:solidFill>
              </a:rPr>
              <a:t>X. </a:t>
            </a:r>
            <a:r>
              <a:rPr lang="en-US" sz="1800" dirty="0" err="1">
                <a:solidFill>
                  <a:schemeClr val="tx1">
                    <a:lumMod val="65000"/>
                  </a:schemeClr>
                </a:solidFill>
              </a:rPr>
              <a:t>Su</a:t>
            </a:r>
            <a:r>
              <a:rPr lang="en-US" sz="1800" dirty="0">
                <a:solidFill>
                  <a:schemeClr val="tx1">
                    <a:lumMod val="65000"/>
                  </a:schemeClr>
                </a:solidFill>
              </a:rPr>
              <a:t>, I. Ullah, M. Wang and C. Choi</a:t>
            </a:r>
          </a:p>
          <a:p>
            <a:endParaRPr lang="en-US" sz="1800" dirty="0">
              <a:solidFill>
                <a:schemeClr val="tx1">
                  <a:lumMod val="65000"/>
                </a:schemeClr>
              </a:solidFill>
            </a:endParaRPr>
          </a:p>
          <a:p>
            <a:r>
              <a:rPr lang="en-US" sz="1800" b="1" i="0" u="sng" dirty="0">
                <a:solidFill>
                  <a:schemeClr val="tx1">
                    <a:lumMod val="65000"/>
                  </a:schemeClr>
                </a:solidFill>
                <a:effectLst/>
              </a:rPr>
              <a:t>Title:</a:t>
            </a:r>
          </a:p>
          <a:p>
            <a:r>
              <a:rPr lang="en-US" sz="1800" dirty="0">
                <a:solidFill>
                  <a:schemeClr val="tx1">
                    <a:lumMod val="65000"/>
                  </a:schemeClr>
                </a:solidFill>
              </a:rPr>
              <a:t>"Blockchain-Based System and Methods for Sensitive Data Transactions”</a:t>
            </a:r>
          </a:p>
          <a:p>
            <a:endParaRPr lang="en-US" sz="1800" b="0" i="0" dirty="0">
              <a:solidFill>
                <a:schemeClr val="tx1">
                  <a:lumMod val="65000"/>
                </a:schemeClr>
              </a:solidFill>
              <a:effectLst/>
            </a:endParaRPr>
          </a:p>
          <a:p>
            <a:r>
              <a:rPr lang="en-US" b="1" u="sng" dirty="0">
                <a:solidFill>
                  <a:schemeClr val="tx1">
                    <a:lumMod val="65000"/>
                  </a:schemeClr>
                </a:solidFill>
              </a:rPr>
              <a:t>Journal Name:</a:t>
            </a:r>
          </a:p>
          <a:p>
            <a:r>
              <a:rPr lang="en-US" sz="1800" dirty="0">
                <a:solidFill>
                  <a:schemeClr val="tx1">
                    <a:lumMod val="65000"/>
                  </a:schemeClr>
                </a:solidFill>
              </a:rPr>
              <a:t>IEEE Consumer Electronics Magazine</a:t>
            </a:r>
          </a:p>
          <a:p>
            <a:endParaRPr lang="en-US" sz="1800"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2021</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153147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2</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rmAutofit/>
          </a:bodyPr>
          <a:lstStyle/>
          <a:p>
            <a:pPr marL="285750" indent="-285750" algn="just">
              <a:buFont typeface="Arial" panose="020B0604020202020204" pitchFamily="34" charset="0"/>
              <a:buChar char="•"/>
            </a:pPr>
            <a:r>
              <a:rPr lang="en-US" sz="1700" dirty="0">
                <a:solidFill>
                  <a:schemeClr val="tx1"/>
                </a:solidFill>
                <a:latin typeface="NexusSerif"/>
              </a:rPr>
              <a:t>This paper describes how the blockchain mechanism combines with the traditional pharmaceutical supply chain system and to achieve a better SCM system, we present a “</a:t>
            </a:r>
            <a:r>
              <a:rPr lang="en-US" sz="1700" b="1" dirty="0">
                <a:solidFill>
                  <a:schemeClr val="tx1"/>
                </a:solidFill>
                <a:latin typeface="NexusSerif"/>
              </a:rPr>
              <a:t>blockchain-based scheme” </a:t>
            </a:r>
            <a:r>
              <a:rPr lang="en-US" sz="1700" dirty="0">
                <a:solidFill>
                  <a:schemeClr val="tx1"/>
                </a:solidFill>
                <a:latin typeface="NexusSerif"/>
              </a:rPr>
              <a:t>for information sharing securely in the pharmaceutical supply chain system with smart contracts and consensus mechanism. </a:t>
            </a:r>
          </a:p>
          <a:p>
            <a:pPr marL="285750" indent="-285750" algn="just">
              <a:buFont typeface="Arial" panose="020B0604020202020204" pitchFamily="34" charset="0"/>
              <a:buChar char="•"/>
            </a:pPr>
            <a:r>
              <a:rPr lang="en-US" sz="1700" dirty="0">
                <a:solidFill>
                  <a:schemeClr val="tx1"/>
                </a:solidFill>
                <a:latin typeface="NexusSerif"/>
              </a:rPr>
              <a:t>The proposed scheme also provides a mechanism to “</a:t>
            </a:r>
            <a:r>
              <a:rPr lang="en-US" sz="1700" b="1" dirty="0">
                <a:solidFill>
                  <a:schemeClr val="tx1"/>
                </a:solidFill>
                <a:latin typeface="NexusSerif"/>
              </a:rPr>
              <a:t>distribute required cryptographic keys” </a:t>
            </a:r>
            <a:r>
              <a:rPr lang="en-US" sz="1700" dirty="0">
                <a:solidFill>
                  <a:schemeClr val="tx1"/>
                </a:solidFill>
                <a:latin typeface="NexusSerif"/>
              </a:rPr>
              <a:t>to all the participants securely using the smart contract technique.</a:t>
            </a:r>
            <a:endParaRPr lang="en-IN" sz="1700" dirty="0">
              <a:solidFill>
                <a:schemeClr val="tx1"/>
              </a:solidFill>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4247317"/>
          </a:xfrm>
          <a:prstGeom prst="rect">
            <a:avLst/>
          </a:prstGeom>
          <a:noFill/>
        </p:spPr>
        <p:txBody>
          <a:bodyPr wrap="square" rtlCol="0">
            <a:spAutoFit/>
          </a:bodyPr>
          <a:lstStyle/>
          <a:p>
            <a:r>
              <a:rPr lang="en-US" sz="1800" b="1" u="sng" dirty="0">
                <a:solidFill>
                  <a:schemeClr val="tx1">
                    <a:lumMod val="65000"/>
                  </a:schemeClr>
                </a:solidFill>
                <a:latin typeface="Goudy Old Style" panose="02020502050305020303" pitchFamily="18" charset="0"/>
              </a:rPr>
              <a:t>Authors:</a:t>
            </a:r>
          </a:p>
          <a:p>
            <a:r>
              <a:rPr lang="en-US" sz="1800" dirty="0">
                <a:solidFill>
                  <a:schemeClr val="tx1">
                    <a:lumMod val="65000"/>
                  </a:schemeClr>
                </a:solidFill>
                <a:latin typeface="Goudy Old Style" panose="02020502050305020303" pitchFamily="18" charset="0"/>
              </a:rPr>
              <a:t>Sanjeev Kumar Dwivedi, Ruhul Amin, Satyanarayana </a:t>
            </a:r>
            <a:r>
              <a:rPr lang="en-US" sz="1800" dirty="0" err="1">
                <a:solidFill>
                  <a:schemeClr val="tx1">
                    <a:lumMod val="65000"/>
                  </a:schemeClr>
                </a:solidFill>
                <a:latin typeface="Goudy Old Style" panose="02020502050305020303" pitchFamily="18" charset="0"/>
              </a:rPr>
              <a:t>Vollala</a:t>
            </a:r>
            <a:endParaRPr lang="en-US" dirty="0">
              <a:solidFill>
                <a:schemeClr val="tx1">
                  <a:lumMod val="65000"/>
                </a:schemeClr>
              </a:solidFill>
              <a:latin typeface="Goudy Old Style" panose="02020502050305020303" pitchFamily="18" charset="0"/>
            </a:endParaRPr>
          </a:p>
          <a:p>
            <a:endParaRPr lang="en-US" sz="1800" dirty="0">
              <a:solidFill>
                <a:schemeClr val="tx1">
                  <a:lumMod val="65000"/>
                </a:schemeClr>
              </a:solidFill>
              <a:latin typeface="Goudy Old Style" panose="02020502050305020303" pitchFamily="18" charset="0"/>
            </a:endParaRPr>
          </a:p>
          <a:p>
            <a:r>
              <a:rPr lang="en-US" sz="1800" b="1" i="0" u="sng" dirty="0">
                <a:solidFill>
                  <a:schemeClr val="tx1">
                    <a:lumMod val="65000"/>
                  </a:schemeClr>
                </a:solidFill>
                <a:effectLst/>
                <a:latin typeface="Goudy Old Style" panose="02020502050305020303" pitchFamily="18" charset="0"/>
              </a:rPr>
              <a:t>Title:</a:t>
            </a:r>
          </a:p>
          <a:p>
            <a:r>
              <a:rPr lang="en-US" sz="1800" b="0" i="0" dirty="0">
                <a:solidFill>
                  <a:schemeClr val="tx1">
                    <a:lumMod val="65000"/>
                  </a:schemeClr>
                </a:solidFill>
                <a:effectLst/>
                <a:latin typeface="Goudy Old Style" panose="02020502050305020303" pitchFamily="18" charset="0"/>
              </a:rPr>
              <a:t>“Blockchain based secured information sharing protocol in supply chain management system with key distribution mechanism “</a:t>
            </a:r>
          </a:p>
          <a:p>
            <a:endParaRPr lang="en-US" sz="1800" b="0" i="0" dirty="0">
              <a:solidFill>
                <a:schemeClr val="tx1">
                  <a:lumMod val="65000"/>
                </a:schemeClr>
              </a:solidFill>
              <a:effectLst/>
              <a:latin typeface="Goudy Old Style" panose="02020502050305020303" pitchFamily="18" charset="0"/>
            </a:endParaRPr>
          </a:p>
          <a:p>
            <a:r>
              <a:rPr lang="en-US" b="1" u="sng" dirty="0">
                <a:solidFill>
                  <a:schemeClr val="tx1">
                    <a:lumMod val="65000"/>
                  </a:schemeClr>
                </a:solidFill>
                <a:latin typeface="Goudy Old Style" panose="02020502050305020303" pitchFamily="18" charset="0"/>
              </a:rPr>
              <a:t>Journal Name:</a:t>
            </a:r>
          </a:p>
          <a:p>
            <a:r>
              <a:rPr lang="en-US" sz="1800" dirty="0">
                <a:solidFill>
                  <a:schemeClr val="tx1">
                    <a:lumMod val="65000"/>
                  </a:schemeClr>
                </a:solidFill>
                <a:latin typeface="Goudy Old Style" panose="02020502050305020303" pitchFamily="18" charset="0"/>
              </a:rPr>
              <a:t>Journal of Information Security and Applications.</a:t>
            </a:r>
          </a:p>
          <a:p>
            <a:endParaRPr lang="en-US" sz="1800" dirty="0">
              <a:solidFill>
                <a:schemeClr val="tx1">
                  <a:lumMod val="65000"/>
                </a:schemeClr>
              </a:solidFill>
              <a:latin typeface="Goudy Old Style" panose="02020502050305020303" pitchFamily="18" charset="0"/>
            </a:endParaRPr>
          </a:p>
          <a:p>
            <a:r>
              <a:rPr lang="en-US" b="1" u="sng" dirty="0">
                <a:solidFill>
                  <a:schemeClr val="tx1">
                    <a:lumMod val="65000"/>
                  </a:schemeClr>
                </a:solidFill>
                <a:latin typeface="Goudy Old Style" panose="02020502050305020303" pitchFamily="18" charset="0"/>
              </a:rPr>
              <a:t>Year :  </a:t>
            </a:r>
            <a:r>
              <a:rPr lang="en-US" dirty="0">
                <a:solidFill>
                  <a:schemeClr val="tx1">
                    <a:lumMod val="65000"/>
                  </a:schemeClr>
                </a:solidFill>
                <a:latin typeface="Goudy Old Style" panose="02020502050305020303" pitchFamily="18" charset="0"/>
              </a:rPr>
              <a:t>2020</a:t>
            </a:r>
            <a:endParaRPr lang="en-IN" dirty="0">
              <a:solidFill>
                <a:schemeClr val="tx1">
                  <a:lumMod val="65000"/>
                </a:schemeClr>
              </a:solidFill>
              <a:latin typeface="Goudy Old Style" panose="02020502050305020303" pitchFamily="18" charset="0"/>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149948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3</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rmAutofit fontScale="92500" lnSpcReduction="10000"/>
          </a:bodyPr>
          <a:lstStyle/>
          <a:p>
            <a:pPr marL="285750" indent="-285750" algn="just">
              <a:buFont typeface="Arial" panose="020B0604020202020204" pitchFamily="34" charset="0"/>
              <a:buChar char="•"/>
            </a:pPr>
            <a:r>
              <a:rPr lang="en-US" sz="1800" b="1" dirty="0">
                <a:solidFill>
                  <a:schemeClr val="tx1"/>
                </a:solidFill>
                <a:latin typeface="NexusSerif"/>
              </a:rPr>
              <a:t>“Cloud based information sharing” </a:t>
            </a:r>
            <a:r>
              <a:rPr lang="en-US" sz="1800" dirty="0">
                <a:solidFill>
                  <a:schemeClr val="tx1"/>
                </a:solidFill>
                <a:latin typeface="NexusSerif"/>
              </a:rPr>
              <a:t>is a technique that allows researchers to communicate and collaborate, that leads to major new developments in the field.</a:t>
            </a:r>
          </a:p>
          <a:p>
            <a:pPr marL="285750" indent="-285750" algn="just">
              <a:buFont typeface="Arial" panose="020B0604020202020204" pitchFamily="34" charset="0"/>
              <a:buChar char="•"/>
            </a:pPr>
            <a:r>
              <a:rPr lang="en-US" sz="1800" dirty="0">
                <a:solidFill>
                  <a:schemeClr val="tx1"/>
                </a:solidFill>
                <a:latin typeface="NexusSerif"/>
              </a:rPr>
              <a:t> It also enables users to “</a:t>
            </a:r>
            <a:r>
              <a:rPr lang="en-US" sz="1800" b="1" dirty="0">
                <a:solidFill>
                  <a:schemeClr val="tx1"/>
                </a:solidFill>
                <a:latin typeface="NexusSerif"/>
              </a:rPr>
              <a:t>access data”</a:t>
            </a:r>
            <a:r>
              <a:rPr lang="en-US" sz="1800" dirty="0">
                <a:solidFill>
                  <a:schemeClr val="tx1"/>
                </a:solidFill>
                <a:latin typeface="NexusSerif"/>
              </a:rPr>
              <a:t> over the cloud easily and conveniently. Privacy, authenticity and confidentiality are the three main challenges while sharing data in cloud.</a:t>
            </a:r>
          </a:p>
          <a:p>
            <a:pPr marL="285750" indent="-285750" algn="just">
              <a:buFont typeface="Arial" panose="020B0604020202020204" pitchFamily="34" charset="0"/>
              <a:buChar char="•"/>
            </a:pPr>
            <a:r>
              <a:rPr lang="en-US" sz="1800" dirty="0">
                <a:solidFill>
                  <a:schemeClr val="tx1"/>
                </a:solidFill>
                <a:latin typeface="NexusSerif"/>
              </a:rPr>
              <a:t>“</a:t>
            </a:r>
            <a:r>
              <a:rPr lang="en-US" sz="1800" b="1" dirty="0">
                <a:solidFill>
                  <a:schemeClr val="tx1"/>
                </a:solidFill>
                <a:latin typeface="NexusSerif"/>
              </a:rPr>
              <a:t>Attribute Based Encryption(ABE), Role Based Encryption, Hierarchical Based Encryption, and Identity Based Encryption</a:t>
            </a:r>
            <a:r>
              <a:rPr lang="en-US" sz="1800" dirty="0">
                <a:solidFill>
                  <a:schemeClr val="tx1"/>
                </a:solidFill>
                <a:latin typeface="NexusSerif"/>
              </a:rPr>
              <a:t>”, are types of encryption.</a:t>
            </a:r>
            <a:endParaRPr lang="en-IN" sz="1700"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4247317"/>
          </a:xfrm>
          <a:prstGeom prst="rect">
            <a:avLst/>
          </a:prstGeom>
          <a:noFill/>
        </p:spPr>
        <p:txBody>
          <a:bodyPr wrap="square" rtlCol="0">
            <a:spAutoFit/>
          </a:bodyPr>
          <a:lstStyle/>
          <a:p>
            <a:r>
              <a:rPr lang="en-US" sz="1800" b="1" u="sng" dirty="0">
                <a:solidFill>
                  <a:schemeClr val="tx1">
                    <a:lumMod val="65000"/>
                  </a:schemeClr>
                </a:solidFill>
              </a:rPr>
              <a:t>Authors:</a:t>
            </a:r>
          </a:p>
          <a:p>
            <a:r>
              <a:rPr lang="en-US" sz="1800" dirty="0">
                <a:solidFill>
                  <a:schemeClr val="tx1">
                    <a:lumMod val="65000"/>
                  </a:schemeClr>
                </a:solidFill>
              </a:rPr>
              <a:t>G. A. </a:t>
            </a:r>
            <a:r>
              <a:rPr lang="en-US" sz="1800" dirty="0" err="1">
                <a:solidFill>
                  <a:schemeClr val="tx1">
                    <a:lumMod val="65000"/>
                  </a:schemeClr>
                </a:solidFill>
              </a:rPr>
              <a:t>Thushara</a:t>
            </a:r>
            <a:r>
              <a:rPr lang="en-US" sz="1800" dirty="0">
                <a:solidFill>
                  <a:schemeClr val="tx1">
                    <a:lumMod val="65000"/>
                  </a:schemeClr>
                </a:solidFill>
              </a:rPr>
              <a:t> and S. M. S. Bhanu</a:t>
            </a:r>
          </a:p>
          <a:p>
            <a:endParaRPr lang="en-US" sz="1800" dirty="0">
              <a:solidFill>
                <a:schemeClr val="tx1">
                  <a:lumMod val="65000"/>
                </a:schemeClr>
              </a:solidFill>
            </a:endParaRPr>
          </a:p>
          <a:p>
            <a:r>
              <a:rPr lang="en-US" sz="1800" b="1" i="0" u="sng" dirty="0">
                <a:solidFill>
                  <a:schemeClr val="tx1">
                    <a:lumMod val="65000"/>
                  </a:schemeClr>
                </a:solidFill>
                <a:effectLst/>
              </a:rPr>
              <a:t>Title:</a:t>
            </a:r>
          </a:p>
          <a:p>
            <a:r>
              <a:rPr lang="en-US" sz="1800" dirty="0">
                <a:solidFill>
                  <a:schemeClr val="tx1">
                    <a:lumMod val="65000"/>
                  </a:schemeClr>
                </a:solidFill>
              </a:rPr>
              <a:t>"A Survey on Secured Data Sharing using Ciphertext Policy Attribute Based Encryption in Cloud”</a:t>
            </a:r>
          </a:p>
          <a:p>
            <a:endParaRPr lang="en-US" sz="1800" b="0" i="0" dirty="0">
              <a:solidFill>
                <a:schemeClr val="tx1">
                  <a:lumMod val="65000"/>
                </a:schemeClr>
              </a:solidFill>
              <a:effectLst/>
            </a:endParaRPr>
          </a:p>
          <a:p>
            <a:r>
              <a:rPr lang="en-US" b="1" u="sng" dirty="0">
                <a:solidFill>
                  <a:schemeClr val="tx1">
                    <a:lumMod val="65000"/>
                  </a:schemeClr>
                </a:solidFill>
              </a:rPr>
              <a:t>Journal Name:</a:t>
            </a:r>
          </a:p>
          <a:p>
            <a:r>
              <a:rPr lang="en-US" sz="1800" dirty="0">
                <a:solidFill>
                  <a:schemeClr val="tx1">
                    <a:lumMod val="65000"/>
                  </a:schemeClr>
                </a:solidFill>
              </a:rPr>
              <a:t>8th International Conference on Smart Computing and Communications (ICSCC), 2021, pp. 170-177</a:t>
            </a:r>
          </a:p>
          <a:p>
            <a:endParaRPr lang="en-US" sz="1800"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2021</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302551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4</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rmAutofit/>
          </a:bodyPr>
          <a:lstStyle/>
          <a:p>
            <a:pPr marL="285750" indent="-285750" algn="just">
              <a:buFont typeface="Arial" panose="020B0604020202020204" pitchFamily="34" charset="0"/>
              <a:buChar char="•"/>
            </a:pPr>
            <a:r>
              <a:rPr lang="en-US" sz="1800" dirty="0">
                <a:solidFill>
                  <a:schemeClr val="tx1"/>
                </a:solidFill>
                <a:latin typeface="NexusSerif"/>
              </a:rPr>
              <a:t>The “</a:t>
            </a:r>
            <a:r>
              <a:rPr lang="en-US" sz="1800" b="1" dirty="0">
                <a:solidFill>
                  <a:schemeClr val="tx1"/>
                </a:solidFill>
                <a:latin typeface="NexusSerif"/>
              </a:rPr>
              <a:t>decentralization feature” </a:t>
            </a:r>
            <a:r>
              <a:rPr lang="en-US" sz="1800" dirty="0">
                <a:solidFill>
                  <a:schemeClr val="tx1"/>
                </a:solidFill>
                <a:latin typeface="NexusSerif"/>
              </a:rPr>
              <a:t>in blockchain reduces the reliance on the trusted authorities and third parties.</a:t>
            </a:r>
          </a:p>
          <a:p>
            <a:pPr marL="285750" indent="-285750" algn="just">
              <a:buFont typeface="Arial" panose="020B0604020202020204" pitchFamily="34" charset="0"/>
              <a:buChar char="•"/>
            </a:pPr>
            <a:r>
              <a:rPr lang="en-US" sz="1800" dirty="0">
                <a:solidFill>
                  <a:schemeClr val="tx1"/>
                </a:solidFill>
                <a:latin typeface="NexusSerif"/>
              </a:rPr>
              <a:t>The work discusses the “</a:t>
            </a:r>
            <a:r>
              <a:rPr lang="en-US" sz="1800" b="1" dirty="0">
                <a:solidFill>
                  <a:schemeClr val="tx1"/>
                </a:solidFill>
                <a:latin typeface="NexusSerif"/>
              </a:rPr>
              <a:t>basic architecture of blockchains as well as its potential security” </a:t>
            </a:r>
            <a:r>
              <a:rPr lang="en-US" sz="1800" dirty="0">
                <a:solidFill>
                  <a:schemeClr val="tx1"/>
                </a:solidFill>
                <a:latin typeface="NexusSerif"/>
              </a:rPr>
              <a:t>and trust issues at data, network, consensus, smart contract, and application layers.</a:t>
            </a:r>
          </a:p>
          <a:p>
            <a:pPr marL="285750" indent="-285750" algn="just">
              <a:buFont typeface="Arial" panose="020B0604020202020204" pitchFamily="34" charset="0"/>
              <a:buChar char="•"/>
            </a:pPr>
            <a:r>
              <a:rPr lang="en-US" sz="1800" dirty="0">
                <a:solidFill>
                  <a:schemeClr val="tx1"/>
                </a:solidFill>
                <a:latin typeface="NexusSerif"/>
              </a:rPr>
              <a:t>Then, the related “</a:t>
            </a:r>
            <a:r>
              <a:rPr lang="en-US" sz="1800" b="1" dirty="0">
                <a:solidFill>
                  <a:schemeClr val="tx1"/>
                </a:solidFill>
                <a:latin typeface="NexusSerif"/>
              </a:rPr>
              <a:t>literature work is analyzed in terms of the issues at these layers”.</a:t>
            </a:r>
            <a:endParaRPr lang="en-IN" sz="1700"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970318"/>
          </a:xfrm>
          <a:prstGeom prst="rect">
            <a:avLst/>
          </a:prstGeom>
          <a:noFill/>
        </p:spPr>
        <p:txBody>
          <a:bodyPr wrap="square" rtlCol="0">
            <a:spAutoFit/>
          </a:bodyPr>
          <a:lstStyle/>
          <a:p>
            <a:r>
              <a:rPr lang="en-US" sz="1800" b="1" u="sng" dirty="0">
                <a:solidFill>
                  <a:schemeClr val="tx1">
                    <a:lumMod val="65000"/>
                  </a:schemeClr>
                </a:solidFill>
              </a:rPr>
              <a:t>Authors:</a:t>
            </a:r>
          </a:p>
          <a:p>
            <a:r>
              <a:rPr lang="en-US" sz="1800" dirty="0">
                <a:solidFill>
                  <a:schemeClr val="tx1">
                    <a:lumMod val="65000"/>
                  </a:schemeClr>
                </a:solidFill>
              </a:rPr>
              <a:t>P. Zhang and M. Zhou</a:t>
            </a:r>
          </a:p>
          <a:p>
            <a:endParaRPr lang="en-US" sz="1800" dirty="0">
              <a:solidFill>
                <a:schemeClr val="tx1">
                  <a:lumMod val="65000"/>
                </a:schemeClr>
              </a:solidFill>
            </a:endParaRPr>
          </a:p>
          <a:p>
            <a:r>
              <a:rPr lang="en-US" sz="1800" b="1" i="0" u="sng" dirty="0">
                <a:solidFill>
                  <a:schemeClr val="tx1">
                    <a:lumMod val="65000"/>
                  </a:schemeClr>
                </a:solidFill>
                <a:effectLst/>
              </a:rPr>
              <a:t>Title:</a:t>
            </a:r>
          </a:p>
          <a:p>
            <a:r>
              <a:rPr lang="en-US" sz="1800" dirty="0">
                <a:solidFill>
                  <a:schemeClr val="tx1">
                    <a:lumMod val="65000"/>
                  </a:schemeClr>
                </a:solidFill>
              </a:rPr>
              <a:t>"Security and Trust in Blockchains: Architecture, Key Technologies, and Open Issues,“</a:t>
            </a:r>
          </a:p>
          <a:p>
            <a:endParaRPr lang="en-US" sz="1800" b="0" i="0" dirty="0">
              <a:solidFill>
                <a:schemeClr val="tx1">
                  <a:lumMod val="65000"/>
                </a:schemeClr>
              </a:solidFill>
              <a:effectLst/>
            </a:endParaRPr>
          </a:p>
          <a:p>
            <a:r>
              <a:rPr lang="en-US" b="1" u="sng" dirty="0">
                <a:solidFill>
                  <a:schemeClr val="tx1">
                    <a:lumMod val="65000"/>
                  </a:schemeClr>
                </a:solidFill>
              </a:rPr>
              <a:t>Journal Name:</a:t>
            </a:r>
          </a:p>
          <a:p>
            <a:r>
              <a:rPr lang="en-US" sz="1800" dirty="0">
                <a:solidFill>
                  <a:schemeClr val="tx1">
                    <a:lumMod val="65000"/>
                  </a:schemeClr>
                </a:solidFill>
              </a:rPr>
              <a:t>IEEE Transactions on Computational Social Systems, vol. 7, no. 3, pp. 790-801</a:t>
            </a:r>
          </a:p>
          <a:p>
            <a:endParaRPr lang="en-US" sz="1800"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2020</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101399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5</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Autofit/>
          </a:bodyPr>
          <a:lstStyle/>
          <a:p>
            <a:pPr marL="285750" indent="-285750" algn="just">
              <a:buFont typeface="Arial" panose="020B0604020202020204" pitchFamily="34" charset="0"/>
              <a:buChar char="•"/>
            </a:pPr>
            <a:r>
              <a:rPr lang="en-US" b="0" i="0" dirty="0">
                <a:solidFill>
                  <a:schemeClr val="tx1"/>
                </a:solidFill>
                <a:effectLst/>
                <a:latin typeface="NexusSerif"/>
              </a:rPr>
              <a:t>In this paper, we argue that privacy preservation of shared threat data will motivate entities to share threat data. </a:t>
            </a:r>
          </a:p>
          <a:p>
            <a:pPr marL="285750" indent="-285750" algn="just">
              <a:buFont typeface="Arial" panose="020B0604020202020204" pitchFamily="34" charset="0"/>
              <a:buChar char="•"/>
            </a:pPr>
            <a:r>
              <a:rPr lang="en-US" b="0" i="0" dirty="0">
                <a:solidFill>
                  <a:schemeClr val="tx1"/>
                </a:solidFill>
                <a:effectLst/>
                <a:latin typeface="NexusSerif"/>
              </a:rPr>
              <a:t>Accordingly, we propose a framework called </a:t>
            </a:r>
            <a:r>
              <a:rPr lang="en-US" b="1" i="0" dirty="0" err="1">
                <a:solidFill>
                  <a:schemeClr val="tx1"/>
                </a:solidFill>
                <a:effectLst/>
                <a:latin typeface="NexusSerif"/>
              </a:rPr>
              <a:t>CYBersecurity</a:t>
            </a:r>
            <a:r>
              <a:rPr lang="en-US" b="1" i="0" dirty="0">
                <a:solidFill>
                  <a:schemeClr val="tx1"/>
                </a:solidFill>
                <a:effectLst/>
                <a:latin typeface="NexusSerif"/>
              </a:rPr>
              <a:t> information </a:t>
            </a:r>
            <a:r>
              <a:rPr lang="en-US" b="1" i="0" dirty="0" err="1">
                <a:solidFill>
                  <a:schemeClr val="tx1"/>
                </a:solidFill>
                <a:effectLst/>
                <a:latin typeface="NexusSerif"/>
              </a:rPr>
              <a:t>EXchange</a:t>
            </a:r>
            <a:r>
              <a:rPr lang="en-US" b="1" i="0" dirty="0">
                <a:solidFill>
                  <a:schemeClr val="tx1"/>
                </a:solidFill>
                <a:effectLst/>
                <a:latin typeface="NexusSerif"/>
              </a:rPr>
              <a:t> </a:t>
            </a:r>
            <a:r>
              <a:rPr lang="en-US" b="0" i="0" dirty="0">
                <a:solidFill>
                  <a:schemeClr val="tx1"/>
                </a:solidFill>
                <a:effectLst/>
                <a:latin typeface="NexusSerif"/>
              </a:rPr>
              <a:t>with Privacy </a:t>
            </a:r>
            <a:r>
              <a:rPr lang="en-US" b="1" i="0" dirty="0">
                <a:solidFill>
                  <a:schemeClr val="tx1"/>
                </a:solidFill>
                <a:effectLst/>
                <a:latin typeface="NexusSerif"/>
              </a:rPr>
              <a:t>(CYBEX-P) </a:t>
            </a:r>
            <a:r>
              <a:rPr lang="en-US" b="0" i="0" dirty="0">
                <a:solidFill>
                  <a:schemeClr val="tx1"/>
                </a:solidFill>
                <a:effectLst/>
                <a:latin typeface="NexusSerif"/>
              </a:rPr>
              <a:t>to achieve this. CYBEX-P is a structured </a:t>
            </a:r>
            <a:r>
              <a:rPr lang="en-US" b="1" i="0" dirty="0">
                <a:solidFill>
                  <a:schemeClr val="tx1"/>
                </a:solidFill>
                <a:effectLst/>
                <a:latin typeface="NexusSerif"/>
              </a:rPr>
              <a:t>information sharing platform </a:t>
            </a:r>
            <a:r>
              <a:rPr lang="en-US" b="0" i="0" dirty="0">
                <a:solidFill>
                  <a:schemeClr val="tx1"/>
                </a:solidFill>
                <a:effectLst/>
                <a:latin typeface="NexusSerif"/>
              </a:rPr>
              <a:t>with integrating privacy-preserving mechanisms. </a:t>
            </a:r>
          </a:p>
          <a:p>
            <a:pPr marL="285750" indent="-285750" algn="just">
              <a:buFont typeface="Arial" panose="020B0604020202020204" pitchFamily="34" charset="0"/>
              <a:buChar char="•"/>
            </a:pPr>
            <a:r>
              <a:rPr lang="en-US" b="0" i="0" dirty="0">
                <a:solidFill>
                  <a:schemeClr val="tx1"/>
                </a:solidFill>
                <a:effectLst/>
                <a:latin typeface="NexusSerif"/>
              </a:rPr>
              <a:t>We propose a complete system architecture for CYBEX-P that guarantees maximum security and privacy of data. CYBEX-P outlines the details of a cybersecurity information sharing platform. </a:t>
            </a:r>
            <a:endParaRPr lang="en-IN"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4247317"/>
          </a:xfrm>
          <a:prstGeom prst="rect">
            <a:avLst/>
          </a:prstGeom>
          <a:noFill/>
        </p:spPr>
        <p:txBody>
          <a:bodyPr wrap="square" rtlCol="0">
            <a:spAutoFit/>
          </a:bodyPr>
          <a:lstStyle/>
          <a:p>
            <a:r>
              <a:rPr lang="en-US" sz="1800" b="1" u="sng" dirty="0">
                <a:solidFill>
                  <a:schemeClr val="tx1">
                    <a:lumMod val="65000"/>
                  </a:schemeClr>
                </a:solidFill>
                <a:latin typeface="+mj-lt"/>
              </a:rPr>
              <a:t>Authors:</a:t>
            </a:r>
          </a:p>
          <a:p>
            <a:r>
              <a:rPr lang="en-IN" b="0" i="0" dirty="0">
                <a:solidFill>
                  <a:schemeClr val="tx1">
                    <a:lumMod val="65000"/>
                  </a:schemeClr>
                </a:solidFill>
                <a:effectLst/>
                <a:latin typeface="+mj-lt"/>
              </a:rPr>
              <a:t>F. </a:t>
            </a:r>
            <a:r>
              <a:rPr lang="en-IN" b="0" i="0" dirty="0" err="1">
                <a:solidFill>
                  <a:schemeClr val="tx1">
                    <a:lumMod val="65000"/>
                  </a:schemeClr>
                </a:solidFill>
                <a:effectLst/>
                <a:latin typeface="+mj-lt"/>
              </a:rPr>
              <a:t>Sadique</a:t>
            </a:r>
            <a:r>
              <a:rPr lang="en-IN" b="0" i="0" dirty="0">
                <a:solidFill>
                  <a:schemeClr val="tx1">
                    <a:lumMod val="65000"/>
                  </a:schemeClr>
                </a:solidFill>
                <a:effectLst/>
                <a:latin typeface="+mj-lt"/>
              </a:rPr>
              <a:t>, K. </a:t>
            </a:r>
            <a:r>
              <a:rPr lang="en-IN" b="0" i="0" dirty="0" err="1">
                <a:solidFill>
                  <a:schemeClr val="tx1">
                    <a:lumMod val="65000"/>
                  </a:schemeClr>
                </a:solidFill>
                <a:effectLst/>
                <a:latin typeface="+mj-lt"/>
              </a:rPr>
              <a:t>Bakhshaliyev</a:t>
            </a:r>
            <a:r>
              <a:rPr lang="en-IN" b="0" i="0" dirty="0">
                <a:solidFill>
                  <a:schemeClr val="tx1">
                    <a:lumMod val="65000"/>
                  </a:schemeClr>
                </a:solidFill>
                <a:effectLst/>
                <a:latin typeface="+mj-lt"/>
              </a:rPr>
              <a:t>, J. Springer and S. Sengupta</a:t>
            </a:r>
          </a:p>
          <a:p>
            <a:endParaRPr lang="en-US" sz="1800" dirty="0">
              <a:solidFill>
                <a:schemeClr val="tx1">
                  <a:lumMod val="65000"/>
                </a:schemeClr>
              </a:solidFill>
              <a:latin typeface="+mj-lt"/>
            </a:endParaRPr>
          </a:p>
          <a:p>
            <a:r>
              <a:rPr lang="en-US" sz="1800" b="1" i="0" u="sng" dirty="0">
                <a:solidFill>
                  <a:schemeClr val="tx1">
                    <a:lumMod val="65000"/>
                  </a:schemeClr>
                </a:solidFill>
                <a:effectLst/>
                <a:latin typeface="+mj-lt"/>
              </a:rPr>
              <a:t>Title:</a:t>
            </a:r>
          </a:p>
          <a:p>
            <a:r>
              <a:rPr lang="en-US" b="0" i="0" dirty="0">
                <a:solidFill>
                  <a:schemeClr val="tx1">
                    <a:lumMod val="65000"/>
                  </a:schemeClr>
                </a:solidFill>
                <a:effectLst/>
                <a:latin typeface="+mj-lt"/>
              </a:rPr>
              <a:t>"A System Architecture of Cybersecurity Information Exchange with Privacy (CYBEX-P)”</a:t>
            </a:r>
          </a:p>
          <a:p>
            <a:endParaRPr lang="en-US" sz="1800" b="0" i="0" dirty="0">
              <a:solidFill>
                <a:schemeClr val="tx1">
                  <a:lumMod val="65000"/>
                </a:schemeClr>
              </a:solidFill>
              <a:effectLst/>
              <a:latin typeface="+mj-lt"/>
            </a:endParaRPr>
          </a:p>
          <a:p>
            <a:r>
              <a:rPr lang="en-US" b="1" u="sng" dirty="0">
                <a:solidFill>
                  <a:schemeClr val="tx1">
                    <a:lumMod val="65000"/>
                  </a:schemeClr>
                </a:solidFill>
                <a:latin typeface="+mj-lt"/>
              </a:rPr>
              <a:t>Journal Name:</a:t>
            </a:r>
          </a:p>
          <a:p>
            <a:r>
              <a:rPr lang="en-US" b="0" i="1" dirty="0">
                <a:solidFill>
                  <a:schemeClr val="tx1">
                    <a:lumMod val="65000"/>
                  </a:schemeClr>
                </a:solidFill>
                <a:effectLst/>
                <a:latin typeface="+mj-lt"/>
              </a:rPr>
              <a:t>IEEE 9th Annual Computing and Communication Workshop and Conference (CCWC)</a:t>
            </a:r>
            <a:endParaRPr lang="en-US" b="0" i="0" dirty="0">
              <a:solidFill>
                <a:schemeClr val="tx1">
                  <a:lumMod val="65000"/>
                </a:schemeClr>
              </a:solidFill>
              <a:effectLst/>
              <a:latin typeface="+mj-lt"/>
            </a:endParaRPr>
          </a:p>
          <a:p>
            <a:endParaRPr lang="en-US" sz="1800" dirty="0">
              <a:solidFill>
                <a:schemeClr val="tx1">
                  <a:lumMod val="65000"/>
                </a:schemeClr>
              </a:solidFill>
              <a:latin typeface="+mj-lt"/>
            </a:endParaRPr>
          </a:p>
          <a:p>
            <a:r>
              <a:rPr lang="en-US" b="1" u="sng" dirty="0">
                <a:solidFill>
                  <a:schemeClr val="tx1">
                    <a:lumMod val="65000"/>
                  </a:schemeClr>
                </a:solidFill>
                <a:latin typeface="+mj-lt"/>
              </a:rPr>
              <a:t>Year :  </a:t>
            </a:r>
            <a:r>
              <a:rPr lang="en-US" dirty="0">
                <a:solidFill>
                  <a:schemeClr val="tx1">
                    <a:lumMod val="65000"/>
                  </a:schemeClr>
                </a:solidFill>
                <a:latin typeface="+mj-lt"/>
              </a:rPr>
              <a:t>2019</a:t>
            </a:r>
            <a:endParaRPr lang="en-IN" dirty="0">
              <a:solidFill>
                <a:schemeClr val="tx1">
                  <a:lumMod val="65000"/>
                </a:schemeClr>
              </a:solidFill>
              <a:latin typeface="+mj-lt"/>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227953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6</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Autofit/>
          </a:bodyPr>
          <a:lstStyle/>
          <a:p>
            <a:pPr marL="285750" indent="-285750" algn="just">
              <a:buFont typeface="Arial" panose="020B0604020202020204" pitchFamily="34" charset="0"/>
              <a:buChar char="•"/>
            </a:pPr>
            <a:r>
              <a:rPr lang="en-US" b="0" i="0" dirty="0">
                <a:solidFill>
                  <a:schemeClr val="tx1"/>
                </a:solidFill>
                <a:effectLst/>
                <a:latin typeface="NexusSerif"/>
              </a:rPr>
              <a:t>The objective of this review paper is to give light review for readers and students of the three common used algorithm two in </a:t>
            </a:r>
            <a:r>
              <a:rPr lang="en-US" b="1" i="0" dirty="0">
                <a:solidFill>
                  <a:schemeClr val="tx1"/>
                </a:solidFill>
                <a:effectLst/>
                <a:latin typeface="NexusSerif"/>
              </a:rPr>
              <a:t>symmetric</a:t>
            </a:r>
            <a:r>
              <a:rPr lang="en-US" b="0" i="0" dirty="0">
                <a:solidFill>
                  <a:schemeClr val="tx1"/>
                </a:solidFill>
                <a:effectLst/>
                <a:latin typeface="NexusSerif"/>
              </a:rPr>
              <a:t> </a:t>
            </a:r>
            <a:r>
              <a:rPr lang="en-US" b="1" i="0" dirty="0">
                <a:solidFill>
                  <a:schemeClr val="tx1"/>
                </a:solidFill>
                <a:effectLst/>
                <a:latin typeface="NexusSerif"/>
              </a:rPr>
              <a:t>cryptography DES, AES </a:t>
            </a:r>
            <a:r>
              <a:rPr lang="en-US" b="0" i="0" dirty="0">
                <a:solidFill>
                  <a:schemeClr val="tx1"/>
                </a:solidFill>
                <a:effectLst/>
                <a:latin typeface="NexusSerif"/>
              </a:rPr>
              <a:t>and one in </a:t>
            </a:r>
            <a:r>
              <a:rPr lang="en-US" b="1" i="0" dirty="0">
                <a:solidFill>
                  <a:schemeClr val="tx1"/>
                </a:solidFill>
                <a:effectLst/>
                <a:latin typeface="NexusSerif"/>
              </a:rPr>
              <a:t>asymmetric</a:t>
            </a:r>
            <a:r>
              <a:rPr lang="en-US" b="0" i="0" dirty="0">
                <a:solidFill>
                  <a:schemeClr val="tx1"/>
                </a:solidFill>
                <a:effectLst/>
                <a:latin typeface="NexusSerif"/>
              </a:rPr>
              <a:t> </a:t>
            </a:r>
            <a:r>
              <a:rPr lang="en-US" b="1" i="0" dirty="0">
                <a:solidFill>
                  <a:schemeClr val="tx1"/>
                </a:solidFill>
                <a:effectLst/>
                <a:latin typeface="NexusSerif"/>
              </a:rPr>
              <a:t>cryptography RSA</a:t>
            </a:r>
            <a:r>
              <a:rPr lang="en-US" b="0" i="0" dirty="0">
                <a:solidFill>
                  <a:schemeClr val="tx1"/>
                </a:solidFill>
                <a:effectLst/>
                <a:latin typeface="NexusSerif"/>
              </a:rPr>
              <a:t>.</a:t>
            </a:r>
          </a:p>
          <a:p>
            <a:pPr marL="285750" indent="-285750" algn="just">
              <a:buFont typeface="Arial" panose="020B0604020202020204" pitchFamily="34" charset="0"/>
              <a:buChar char="•"/>
            </a:pPr>
            <a:r>
              <a:rPr lang="en-US" b="0" i="0" dirty="0">
                <a:solidFill>
                  <a:schemeClr val="tx1"/>
                </a:solidFill>
                <a:effectLst/>
                <a:latin typeface="NexusSerif"/>
              </a:rPr>
              <a:t> The paper will sequentially list and review the said algorithms and clarify the relational between them. </a:t>
            </a:r>
          </a:p>
          <a:p>
            <a:pPr marL="285750" indent="-285750" algn="just">
              <a:buFont typeface="Arial" panose="020B0604020202020204" pitchFamily="34" charset="0"/>
              <a:buChar char="•"/>
            </a:pPr>
            <a:r>
              <a:rPr lang="en-US" b="0" i="0" dirty="0">
                <a:solidFill>
                  <a:schemeClr val="tx1"/>
                </a:solidFill>
                <a:effectLst/>
                <a:latin typeface="NexusSerif"/>
              </a:rPr>
              <a:t>Such as the relation between the symmetric and asymmetric algorithm the one with secret key and the ones with key pairs.</a:t>
            </a:r>
            <a:endParaRPr lang="en-IN"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693319"/>
          </a:xfrm>
          <a:prstGeom prst="rect">
            <a:avLst/>
          </a:prstGeom>
          <a:noFill/>
        </p:spPr>
        <p:txBody>
          <a:bodyPr wrap="square" rtlCol="0">
            <a:spAutoFit/>
          </a:bodyPr>
          <a:lstStyle/>
          <a:p>
            <a:r>
              <a:rPr lang="en-US" sz="1800" b="1" u="sng" dirty="0">
                <a:solidFill>
                  <a:schemeClr val="tx1">
                    <a:lumMod val="65000"/>
                  </a:schemeClr>
                </a:solidFill>
              </a:rPr>
              <a:t>Authors:</a:t>
            </a:r>
          </a:p>
          <a:p>
            <a:r>
              <a:rPr lang="en-US" b="0" i="0" dirty="0">
                <a:solidFill>
                  <a:schemeClr val="tx1">
                    <a:lumMod val="65000"/>
                  </a:schemeClr>
                </a:solidFill>
                <a:effectLst/>
              </a:rPr>
              <a:t>A. Hamza and B. Kumar</a:t>
            </a:r>
            <a:endParaRPr lang="en-US" sz="1800" dirty="0">
              <a:solidFill>
                <a:schemeClr val="tx1">
                  <a:lumMod val="65000"/>
                </a:schemeClr>
              </a:solidFill>
            </a:endParaRPr>
          </a:p>
          <a:p>
            <a:endParaRPr lang="en-US" sz="1800" b="1" i="0" u="sng" dirty="0">
              <a:solidFill>
                <a:schemeClr val="tx1">
                  <a:lumMod val="65000"/>
                </a:schemeClr>
              </a:solidFill>
              <a:effectLst/>
            </a:endParaRPr>
          </a:p>
          <a:p>
            <a:r>
              <a:rPr lang="en-US" sz="1800" b="1" i="0" u="sng" dirty="0">
                <a:solidFill>
                  <a:schemeClr val="tx1">
                    <a:lumMod val="65000"/>
                  </a:schemeClr>
                </a:solidFill>
                <a:effectLst/>
              </a:rPr>
              <a:t>Title:</a:t>
            </a:r>
          </a:p>
          <a:p>
            <a:r>
              <a:rPr lang="en-IN" b="0" i="0" dirty="0">
                <a:solidFill>
                  <a:schemeClr val="tx1">
                    <a:lumMod val="65000"/>
                  </a:schemeClr>
                </a:solidFill>
                <a:effectLst/>
              </a:rPr>
              <a:t>"A Review Paper on DES, AES, RSA Encryption Standards,"</a:t>
            </a:r>
            <a:endParaRPr lang="en-US" b="0" i="0" dirty="0">
              <a:solidFill>
                <a:schemeClr val="tx1">
                  <a:lumMod val="65000"/>
                </a:schemeClr>
              </a:solidFill>
              <a:effectLst/>
            </a:endParaRPr>
          </a:p>
          <a:p>
            <a:endParaRPr lang="en-US" sz="1800" b="0" i="0" dirty="0">
              <a:solidFill>
                <a:schemeClr val="tx1">
                  <a:lumMod val="65000"/>
                </a:schemeClr>
              </a:solidFill>
              <a:effectLst/>
            </a:endParaRPr>
          </a:p>
          <a:p>
            <a:r>
              <a:rPr lang="en-US" b="1" u="sng" dirty="0">
                <a:solidFill>
                  <a:schemeClr val="tx1">
                    <a:lumMod val="65000"/>
                  </a:schemeClr>
                </a:solidFill>
              </a:rPr>
              <a:t>Journal Name:</a:t>
            </a:r>
          </a:p>
          <a:p>
            <a:r>
              <a:rPr lang="en-US" b="0" i="1" dirty="0">
                <a:solidFill>
                  <a:schemeClr val="tx1">
                    <a:lumMod val="65000"/>
                  </a:schemeClr>
                </a:solidFill>
                <a:effectLst/>
              </a:rPr>
              <a:t>9th International Conference System Modeling and Advancement in Research Trends (SMART)</a:t>
            </a:r>
            <a:r>
              <a:rPr lang="en-US" b="0" i="0" dirty="0">
                <a:solidFill>
                  <a:schemeClr val="tx1">
                    <a:lumMod val="65000"/>
                  </a:schemeClr>
                </a:solidFill>
                <a:effectLst/>
              </a:rPr>
              <a:t>, 2020, pp. 333-338</a:t>
            </a:r>
            <a:endParaRPr lang="en-US" sz="1800"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2020</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363249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79386"/>
            <a:ext cx="5707899" cy="1675559"/>
          </a:xfrm>
        </p:spPr>
        <p:txBody>
          <a:bodyPr>
            <a:normAutofit/>
          </a:bodyPr>
          <a:lstStyle/>
          <a:p>
            <a:r>
              <a:rPr lang="en-US" sz="4000" dirty="0"/>
              <a:t>PAPER 7</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Autofit/>
          </a:bodyPr>
          <a:lstStyle/>
          <a:p>
            <a:pPr marL="285750" indent="-285750" algn="just">
              <a:buFont typeface="Arial" panose="020B0604020202020204" pitchFamily="34" charset="0"/>
              <a:buChar char="•"/>
            </a:pPr>
            <a:r>
              <a:rPr lang="en-US" b="0" i="0" dirty="0">
                <a:solidFill>
                  <a:schemeClr val="tx1"/>
                </a:solidFill>
                <a:effectLst/>
                <a:latin typeface="NexusSerif"/>
              </a:rPr>
              <a:t>The goal of this paper is to identify and understand the impact of </a:t>
            </a:r>
            <a:r>
              <a:rPr lang="en-US" b="1" i="0" dirty="0">
                <a:solidFill>
                  <a:schemeClr val="tx1"/>
                </a:solidFill>
                <a:effectLst/>
                <a:latin typeface="NexusSerif"/>
              </a:rPr>
              <a:t>blockchain technology for information sharing within a supply chain. </a:t>
            </a:r>
          </a:p>
          <a:p>
            <a:pPr marL="285750" indent="-285750" algn="just">
              <a:buFont typeface="Arial" panose="020B0604020202020204" pitchFamily="34" charset="0"/>
              <a:buChar char="•"/>
            </a:pPr>
            <a:r>
              <a:rPr lang="en-US" b="0" i="0" dirty="0">
                <a:solidFill>
                  <a:schemeClr val="tx1"/>
                </a:solidFill>
                <a:effectLst/>
                <a:latin typeface="NexusSerif"/>
              </a:rPr>
              <a:t>The decentralized nature of blockchain technology offers a high level of transparency and has gained the attention from various sectors to deploy this technology. </a:t>
            </a:r>
          </a:p>
          <a:p>
            <a:pPr marL="285750" indent="-285750" algn="just">
              <a:buFont typeface="Arial" panose="020B0604020202020204" pitchFamily="34" charset="0"/>
              <a:buChar char="•"/>
            </a:pPr>
            <a:endParaRPr lang="en-IN"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970318"/>
          </a:xfrm>
          <a:prstGeom prst="rect">
            <a:avLst/>
          </a:prstGeom>
          <a:noFill/>
        </p:spPr>
        <p:txBody>
          <a:bodyPr wrap="square" rtlCol="0">
            <a:spAutoFit/>
          </a:bodyPr>
          <a:lstStyle/>
          <a:p>
            <a:r>
              <a:rPr lang="en-US" sz="1800" b="1" u="sng" dirty="0">
                <a:solidFill>
                  <a:schemeClr val="tx1">
                    <a:lumMod val="65000"/>
                  </a:schemeClr>
                </a:solidFill>
              </a:rPr>
              <a:t>Authors:</a:t>
            </a:r>
          </a:p>
          <a:p>
            <a:r>
              <a:rPr lang="en-IN" b="0" i="0" dirty="0">
                <a:solidFill>
                  <a:schemeClr val="tx1">
                    <a:lumMod val="65000"/>
                  </a:schemeClr>
                </a:solidFill>
                <a:effectLst/>
              </a:rPr>
              <a:t>P. K. Wan, L. Huang and H. </a:t>
            </a:r>
            <a:r>
              <a:rPr lang="en-IN" b="0" i="0" dirty="0" err="1">
                <a:solidFill>
                  <a:schemeClr val="tx1">
                    <a:lumMod val="65000"/>
                  </a:schemeClr>
                </a:solidFill>
                <a:effectLst/>
              </a:rPr>
              <a:t>Holtskog</a:t>
            </a:r>
            <a:endParaRPr lang="en-US" sz="1800" b="1" i="0" u="sng" dirty="0">
              <a:solidFill>
                <a:schemeClr val="tx1">
                  <a:lumMod val="65000"/>
                </a:schemeClr>
              </a:solidFill>
              <a:effectLst/>
            </a:endParaRPr>
          </a:p>
          <a:p>
            <a:endParaRPr lang="en-US" sz="1800" b="1" i="0" u="sng" dirty="0">
              <a:solidFill>
                <a:schemeClr val="tx1">
                  <a:lumMod val="65000"/>
                </a:schemeClr>
              </a:solidFill>
              <a:effectLst/>
            </a:endParaRPr>
          </a:p>
          <a:p>
            <a:r>
              <a:rPr lang="en-US" sz="1800" b="1" i="0" u="sng" dirty="0">
                <a:solidFill>
                  <a:schemeClr val="tx1">
                    <a:lumMod val="65000"/>
                  </a:schemeClr>
                </a:solidFill>
                <a:effectLst/>
              </a:rPr>
              <a:t>Title:</a:t>
            </a:r>
          </a:p>
          <a:p>
            <a:r>
              <a:rPr lang="en-US" b="0" i="0" dirty="0">
                <a:solidFill>
                  <a:schemeClr val="tx1">
                    <a:lumMod val="65000"/>
                  </a:schemeClr>
                </a:solidFill>
                <a:effectLst/>
              </a:rPr>
              <a:t>"Blockchain-Enabled Information Sharing Within a Supply Chain: A Systematic Literature Review," </a:t>
            </a:r>
            <a:endParaRPr lang="en-US" sz="1800" b="0" i="0" dirty="0">
              <a:solidFill>
                <a:schemeClr val="tx1">
                  <a:lumMod val="65000"/>
                </a:schemeClr>
              </a:solidFill>
              <a:effectLst/>
            </a:endParaRPr>
          </a:p>
          <a:p>
            <a:endParaRPr lang="en-US" b="1" u="sng" dirty="0">
              <a:solidFill>
                <a:schemeClr val="tx1">
                  <a:lumMod val="65000"/>
                </a:schemeClr>
              </a:solidFill>
            </a:endParaRPr>
          </a:p>
          <a:p>
            <a:r>
              <a:rPr lang="en-US" b="1" u="sng" dirty="0">
                <a:solidFill>
                  <a:schemeClr val="tx1">
                    <a:lumMod val="65000"/>
                  </a:schemeClr>
                </a:solidFill>
              </a:rPr>
              <a:t>Journal Name:</a:t>
            </a:r>
          </a:p>
          <a:p>
            <a:r>
              <a:rPr lang="nl-NL" b="0" i="0" dirty="0">
                <a:solidFill>
                  <a:schemeClr val="tx1">
                    <a:lumMod val="65000"/>
                  </a:schemeClr>
                </a:solidFill>
                <a:effectLst/>
              </a:rPr>
              <a:t> </a:t>
            </a:r>
            <a:r>
              <a:rPr lang="nl-NL" b="0" i="1" dirty="0">
                <a:solidFill>
                  <a:schemeClr val="tx1">
                    <a:lumMod val="65000"/>
                  </a:schemeClr>
                </a:solidFill>
                <a:effectLst/>
              </a:rPr>
              <a:t>IEEE Access</a:t>
            </a:r>
            <a:r>
              <a:rPr lang="nl-NL" b="0" i="0" dirty="0">
                <a:solidFill>
                  <a:schemeClr val="tx1">
                    <a:lumMod val="65000"/>
                  </a:schemeClr>
                </a:solidFill>
                <a:effectLst/>
              </a:rPr>
              <a:t>, vol. 8, pp. 49645-49656, 2020</a:t>
            </a:r>
            <a:endParaRPr lang="en-US" b="1" u="sng"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2020</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402323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79386"/>
            <a:ext cx="5707899" cy="1675559"/>
          </a:xfrm>
        </p:spPr>
        <p:txBody>
          <a:bodyPr>
            <a:normAutofit/>
          </a:bodyPr>
          <a:lstStyle/>
          <a:p>
            <a:r>
              <a:rPr lang="en-US" sz="4000" dirty="0"/>
              <a:t>PAPER 8</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Autofit/>
          </a:bodyPr>
          <a:lstStyle/>
          <a:p>
            <a:pPr marL="285750" indent="-285750" algn="just">
              <a:buFont typeface="Arial" panose="020B0604020202020204" pitchFamily="34" charset="0"/>
              <a:buChar char="•"/>
            </a:pPr>
            <a:r>
              <a:rPr lang="en-US" b="0" i="0" dirty="0">
                <a:solidFill>
                  <a:schemeClr val="tx1"/>
                </a:solidFill>
                <a:effectLst/>
                <a:latin typeface="NexusSerif"/>
              </a:rPr>
              <a:t>Process of data sharing has many addressed and unaddressed challenges such as information encryption and decryption, data authentication, storage security, latency time, transfer speed of data, detecting malicious nodes, prevent the computer system from attacks, trust in the sharing process.</a:t>
            </a:r>
            <a:r>
              <a:rPr lang="en-US" b="0" i="0" dirty="0">
                <a:solidFill>
                  <a:srgbClr val="333333"/>
                </a:solidFill>
                <a:effectLst/>
                <a:latin typeface="Arial" panose="020B0604020202020204" pitchFamily="34" charset="0"/>
              </a:rPr>
              <a:t>..</a:t>
            </a:r>
          </a:p>
          <a:p>
            <a:pPr marL="285750" indent="-285750" algn="just">
              <a:buFont typeface="Arial" panose="020B0604020202020204" pitchFamily="34" charset="0"/>
              <a:buChar char="•"/>
            </a:pPr>
            <a:endParaRPr lang="en-IN"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970318"/>
          </a:xfrm>
          <a:prstGeom prst="rect">
            <a:avLst/>
          </a:prstGeom>
          <a:noFill/>
        </p:spPr>
        <p:txBody>
          <a:bodyPr wrap="square" rtlCol="0">
            <a:spAutoFit/>
          </a:bodyPr>
          <a:lstStyle/>
          <a:p>
            <a:r>
              <a:rPr lang="en-US" b="1" u="sng" dirty="0">
                <a:solidFill>
                  <a:schemeClr val="tx1">
                    <a:lumMod val="65000"/>
                  </a:schemeClr>
                </a:solidFill>
              </a:rPr>
              <a:t>Authors:</a:t>
            </a:r>
          </a:p>
          <a:p>
            <a:r>
              <a:rPr lang="en-IN" b="0" i="0" dirty="0">
                <a:solidFill>
                  <a:schemeClr val="tx1">
                    <a:lumMod val="65000"/>
                  </a:schemeClr>
                </a:solidFill>
                <a:effectLst/>
              </a:rPr>
              <a:t>Santosh Kumar </a:t>
            </a:r>
            <a:r>
              <a:rPr lang="en-IN" b="0" i="0" dirty="0" err="1">
                <a:solidFill>
                  <a:schemeClr val="tx1">
                    <a:lumMod val="65000"/>
                  </a:schemeClr>
                </a:solidFill>
                <a:effectLst/>
              </a:rPr>
              <a:t>Smmarwar</a:t>
            </a:r>
            <a:r>
              <a:rPr lang="en-IN" b="0" i="0" dirty="0">
                <a:solidFill>
                  <a:schemeClr val="tx1">
                    <a:lumMod val="65000"/>
                  </a:schemeClr>
                </a:solidFill>
                <a:effectLst/>
              </a:rPr>
              <a:t>, Govind P. Gupta and Sanjay Kumar </a:t>
            </a:r>
          </a:p>
          <a:p>
            <a:endParaRPr lang="en-US" b="1" i="0" u="sng" dirty="0">
              <a:solidFill>
                <a:schemeClr val="tx1">
                  <a:lumMod val="65000"/>
                </a:schemeClr>
              </a:solidFill>
              <a:effectLst/>
            </a:endParaRPr>
          </a:p>
          <a:p>
            <a:r>
              <a:rPr lang="en-US" b="1" i="0" u="sng" dirty="0">
                <a:solidFill>
                  <a:schemeClr val="tx1">
                    <a:lumMod val="65000"/>
                  </a:schemeClr>
                </a:solidFill>
                <a:effectLst/>
              </a:rPr>
              <a:t>Title:</a:t>
            </a:r>
          </a:p>
          <a:p>
            <a:r>
              <a:rPr lang="en-US" b="0" i="0" dirty="0">
                <a:solidFill>
                  <a:schemeClr val="tx1">
                    <a:lumMod val="65000"/>
                  </a:schemeClr>
                </a:solidFill>
                <a:effectLst/>
              </a:rPr>
              <a:t>A Study on Data Sharing Using Blockchain System and Its Challenges and Applications</a:t>
            </a:r>
          </a:p>
          <a:p>
            <a:endParaRPr lang="en-US" b="1" u="sng" dirty="0">
              <a:solidFill>
                <a:schemeClr val="tx1">
                  <a:lumMod val="65000"/>
                </a:schemeClr>
              </a:solidFill>
            </a:endParaRPr>
          </a:p>
          <a:p>
            <a:r>
              <a:rPr lang="en-US" b="1" u="sng" dirty="0">
                <a:solidFill>
                  <a:schemeClr val="tx1">
                    <a:lumMod val="65000"/>
                  </a:schemeClr>
                </a:solidFill>
              </a:rPr>
              <a:t>Journal Name:</a:t>
            </a:r>
          </a:p>
          <a:p>
            <a:r>
              <a:rPr lang="nl-NL" b="0" i="0" dirty="0">
                <a:solidFill>
                  <a:schemeClr val="tx1">
                    <a:lumMod val="65000"/>
                  </a:schemeClr>
                </a:solidFill>
                <a:effectLst/>
              </a:rPr>
              <a:t> IGI GLOBAL Publisher of Timely Knowledge</a:t>
            </a:r>
            <a:endParaRPr lang="en-US" b="1" u="sng"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2022</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35975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12200622" cy="6857990"/>
          </a:xfrm>
          <a:prstGeom prst="rect">
            <a:avLst/>
          </a:prstGeom>
        </p:spPr>
      </p:pic>
      <p:sp>
        <p:nvSpPr>
          <p:cNvPr id="8" name="Title 7">
            <a:extLst>
              <a:ext uri="{FF2B5EF4-FFF2-40B4-BE49-F238E27FC236}">
                <a16:creationId xmlns:a16="http://schemas.microsoft.com/office/drawing/2014/main" id="{5C8A60EC-D24A-4955-9913-D59E47AF9603}"/>
              </a:ext>
            </a:extLst>
          </p:cNvPr>
          <p:cNvSpPr>
            <a:spLocks noGrp="1"/>
          </p:cNvSpPr>
          <p:nvPr>
            <p:ph type="title"/>
          </p:nvPr>
        </p:nvSpPr>
        <p:spPr/>
        <p:txBody>
          <a:bodyPr/>
          <a:lstStyle/>
          <a:p>
            <a:r>
              <a:rPr lang="en-IN" b="1" dirty="0">
                <a:solidFill>
                  <a:schemeClr val="bg1"/>
                </a:solidFill>
              </a:rPr>
              <a:t>Team Details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fontScale="92500" lnSpcReduction="20000"/>
          </a:bodyPr>
          <a:lstStyle/>
          <a:p>
            <a:r>
              <a:rPr lang="en-US" sz="4000" dirty="0">
                <a:solidFill>
                  <a:schemeClr val="tx2">
                    <a:lumMod val="25000"/>
                  </a:schemeClr>
                </a:solidFill>
              </a:rPr>
              <a:t>Gayathri S – 2018PECCS132</a:t>
            </a:r>
          </a:p>
          <a:p>
            <a:r>
              <a:rPr lang="en-US" sz="4000" dirty="0" err="1">
                <a:solidFill>
                  <a:schemeClr val="tx2">
                    <a:lumMod val="25000"/>
                  </a:schemeClr>
                </a:solidFill>
              </a:rPr>
              <a:t>Hyshwarrya</a:t>
            </a:r>
            <a:r>
              <a:rPr lang="en-US" sz="4000" dirty="0">
                <a:solidFill>
                  <a:schemeClr val="tx2">
                    <a:lumMod val="25000"/>
                  </a:schemeClr>
                </a:solidFill>
              </a:rPr>
              <a:t> J D – 2018PECCS139</a:t>
            </a:r>
          </a:p>
          <a:p>
            <a:r>
              <a:rPr lang="en-US" sz="4000" dirty="0" err="1">
                <a:solidFill>
                  <a:schemeClr val="tx2">
                    <a:lumMod val="25000"/>
                  </a:schemeClr>
                </a:solidFill>
              </a:rPr>
              <a:t>Keerthana</a:t>
            </a:r>
            <a:r>
              <a:rPr lang="en-US" sz="4000" dirty="0">
                <a:solidFill>
                  <a:schemeClr val="tx2">
                    <a:lumMod val="25000"/>
                  </a:schemeClr>
                </a:solidFill>
              </a:rPr>
              <a:t> P N – 2018PECCS148</a:t>
            </a:r>
          </a:p>
          <a:p>
            <a:pPr marL="36900" indent="0">
              <a:buNone/>
            </a:pPr>
            <a:endParaRPr lang="en-US" sz="4000" dirty="0">
              <a:solidFill>
                <a:schemeClr val="tx2">
                  <a:lumMod val="25000"/>
                </a:schemeClr>
              </a:solidFill>
            </a:endParaRPr>
          </a:p>
          <a:p>
            <a:pPr marL="36900" indent="0">
              <a:buNone/>
            </a:pPr>
            <a:r>
              <a:rPr lang="en-US" sz="4000" b="1" dirty="0">
                <a:solidFill>
                  <a:schemeClr val="tx2">
                    <a:lumMod val="25000"/>
                  </a:schemeClr>
                </a:solidFill>
              </a:rPr>
              <a:t>Project Guide : Mrs. D. Jenifer(Asst. prof)</a:t>
            </a:r>
          </a:p>
          <a:p>
            <a:pPr marL="36900" indent="0">
              <a:buNone/>
            </a:pPr>
            <a:endParaRPr lang="en-US"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9</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Autofit/>
          </a:bodyPr>
          <a:lstStyle/>
          <a:p>
            <a:pPr marL="285750" indent="-285750" algn="just">
              <a:buFont typeface="Arial" panose="020B0604020202020204" pitchFamily="34" charset="0"/>
              <a:buChar char="•"/>
            </a:pPr>
            <a:r>
              <a:rPr lang="en-US" b="0" i="0" dirty="0">
                <a:solidFill>
                  <a:schemeClr val="tx1"/>
                </a:solidFill>
                <a:effectLst/>
                <a:latin typeface="NexusSerif"/>
              </a:rPr>
              <a:t>This paper proposes a system of information encryption based on the synthesis of a neural network and AES(Advanced Encryption Standard(Rijndael)) algorithm. </a:t>
            </a:r>
          </a:p>
          <a:p>
            <a:pPr marL="285750" indent="-285750" algn="just">
              <a:buFont typeface="Arial" panose="020B0604020202020204" pitchFamily="34" charset="0"/>
              <a:buChar char="•"/>
            </a:pPr>
            <a:r>
              <a:rPr lang="en-US" b="0" i="0" dirty="0">
                <a:solidFill>
                  <a:schemeClr val="tx1"/>
                </a:solidFill>
                <a:effectLst/>
                <a:latin typeface="NexusSerif"/>
              </a:rPr>
              <a:t>The encryption system is based on the diagonalized matrix of weight coefficients of synaptic connections of the neural network in the basis of vectors of input images, which provides the formation of a new key for each input image.</a:t>
            </a:r>
            <a:endParaRPr lang="en-IN"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4524315"/>
          </a:xfrm>
          <a:prstGeom prst="rect">
            <a:avLst/>
          </a:prstGeom>
          <a:noFill/>
        </p:spPr>
        <p:txBody>
          <a:bodyPr wrap="square" rtlCol="0">
            <a:spAutoFit/>
          </a:bodyPr>
          <a:lstStyle/>
          <a:p>
            <a:r>
              <a:rPr lang="en-US" b="1" u="sng" dirty="0">
                <a:solidFill>
                  <a:schemeClr val="tx1">
                    <a:lumMod val="65000"/>
                  </a:schemeClr>
                </a:solidFill>
              </a:rPr>
              <a:t>Authors:</a:t>
            </a:r>
          </a:p>
          <a:p>
            <a:r>
              <a:rPr lang="en-IN" b="0" i="0" dirty="0">
                <a:solidFill>
                  <a:schemeClr val="tx1">
                    <a:lumMod val="65000"/>
                  </a:schemeClr>
                </a:solidFill>
                <a:effectLst/>
              </a:rPr>
              <a:t>V. </a:t>
            </a:r>
            <a:r>
              <a:rPr lang="en-IN" b="0" i="0" dirty="0" err="1">
                <a:solidFill>
                  <a:schemeClr val="tx1">
                    <a:lumMod val="65000"/>
                  </a:schemeClr>
                </a:solidFill>
                <a:effectLst/>
              </a:rPr>
              <a:t>Lytvyn</a:t>
            </a:r>
            <a:r>
              <a:rPr lang="en-IN" b="0" i="0" dirty="0">
                <a:solidFill>
                  <a:schemeClr val="tx1">
                    <a:lumMod val="65000"/>
                  </a:schemeClr>
                </a:solidFill>
                <a:effectLst/>
              </a:rPr>
              <a:t>, I. </a:t>
            </a:r>
            <a:r>
              <a:rPr lang="en-IN" b="0" i="0" dirty="0" err="1">
                <a:solidFill>
                  <a:schemeClr val="tx1">
                    <a:lumMod val="65000"/>
                  </a:schemeClr>
                </a:solidFill>
                <a:effectLst/>
              </a:rPr>
              <a:t>Peleshchak</a:t>
            </a:r>
            <a:r>
              <a:rPr lang="en-IN" b="0" i="0" dirty="0">
                <a:solidFill>
                  <a:schemeClr val="tx1">
                    <a:lumMod val="65000"/>
                  </a:schemeClr>
                </a:solidFill>
                <a:effectLst/>
              </a:rPr>
              <a:t>, R. </a:t>
            </a:r>
            <a:r>
              <a:rPr lang="en-IN" b="0" i="0" dirty="0" err="1">
                <a:solidFill>
                  <a:schemeClr val="tx1">
                    <a:lumMod val="65000"/>
                  </a:schemeClr>
                </a:solidFill>
                <a:effectLst/>
              </a:rPr>
              <a:t>Peleshchak</a:t>
            </a:r>
            <a:r>
              <a:rPr lang="en-IN" b="0" i="0" dirty="0">
                <a:solidFill>
                  <a:schemeClr val="tx1">
                    <a:lumMod val="65000"/>
                  </a:schemeClr>
                </a:solidFill>
                <a:effectLst/>
              </a:rPr>
              <a:t> and V. </a:t>
            </a:r>
            <a:r>
              <a:rPr lang="en-IN" b="0" i="0" dirty="0" err="1">
                <a:solidFill>
                  <a:schemeClr val="tx1">
                    <a:lumMod val="65000"/>
                  </a:schemeClr>
                </a:solidFill>
                <a:effectLst/>
              </a:rPr>
              <a:t>Vysotska</a:t>
            </a:r>
            <a:endParaRPr lang="en-US" b="1" i="0" u="sng" dirty="0">
              <a:solidFill>
                <a:schemeClr val="tx1">
                  <a:lumMod val="65000"/>
                </a:schemeClr>
              </a:solidFill>
              <a:effectLst/>
            </a:endParaRPr>
          </a:p>
          <a:p>
            <a:endParaRPr lang="en-US" b="1" i="0" u="sng" dirty="0">
              <a:solidFill>
                <a:schemeClr val="tx1">
                  <a:lumMod val="65000"/>
                </a:schemeClr>
              </a:solidFill>
              <a:effectLst/>
            </a:endParaRPr>
          </a:p>
          <a:p>
            <a:r>
              <a:rPr lang="en-US" b="1" i="0" u="sng" dirty="0">
                <a:solidFill>
                  <a:schemeClr val="tx1">
                    <a:lumMod val="65000"/>
                  </a:schemeClr>
                </a:solidFill>
                <a:effectLst/>
              </a:rPr>
              <a:t>Title:</a:t>
            </a:r>
          </a:p>
          <a:p>
            <a:r>
              <a:rPr lang="en-US" b="0" i="0" dirty="0">
                <a:solidFill>
                  <a:schemeClr val="tx1">
                    <a:lumMod val="65000"/>
                  </a:schemeClr>
                </a:solidFill>
                <a:effectLst/>
              </a:rPr>
              <a:t> "Information Encryption Based on the Synthesis of a Neural Network and AES Algorithm,"</a:t>
            </a:r>
            <a:endParaRPr lang="en-US" b="1" u="sng"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Journal Name:</a:t>
            </a:r>
          </a:p>
          <a:p>
            <a:r>
              <a:rPr lang="en-IN" b="0" i="1" dirty="0">
                <a:solidFill>
                  <a:schemeClr val="tx1">
                    <a:lumMod val="65000"/>
                  </a:schemeClr>
                </a:solidFill>
                <a:effectLst/>
              </a:rPr>
              <a:t>2019 3rd International Conference on Advanced Information and Communications Technologies (AICT)</a:t>
            </a:r>
            <a:r>
              <a:rPr lang="en-IN" b="0" i="0" dirty="0">
                <a:solidFill>
                  <a:schemeClr val="tx1">
                    <a:lumMod val="65000"/>
                  </a:schemeClr>
                </a:solidFill>
                <a:effectLst/>
              </a:rPr>
              <a:t>, 2019, pp. 447-450</a:t>
            </a:r>
            <a:endParaRPr lang="en-US" b="1" u="sng"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2019</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3261313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10</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rmAutofit fontScale="85000" lnSpcReduction="20000"/>
          </a:bodyPr>
          <a:lstStyle/>
          <a:p>
            <a:pPr marL="285750" indent="-285750" algn="just">
              <a:buFont typeface="Arial" panose="020B0604020202020204" pitchFamily="34" charset="0"/>
              <a:buChar char="•"/>
            </a:pPr>
            <a:r>
              <a:rPr lang="en-US" sz="2000" dirty="0">
                <a:solidFill>
                  <a:schemeClr val="tx1"/>
                </a:solidFill>
                <a:effectLst/>
                <a:latin typeface="NexusSerif"/>
              </a:rPr>
              <a:t>T</a:t>
            </a:r>
            <a:r>
              <a:rPr lang="en-US" sz="2000" b="0" i="0" dirty="0">
                <a:solidFill>
                  <a:schemeClr val="tx1"/>
                </a:solidFill>
                <a:effectLst/>
                <a:latin typeface="NexusSerif"/>
              </a:rPr>
              <a:t>his paper proposed a new set of password storage and transmission encryption model. </a:t>
            </a:r>
          </a:p>
          <a:p>
            <a:pPr marL="285750" indent="-285750" algn="just">
              <a:buFont typeface="Arial" panose="020B0604020202020204" pitchFamily="34" charset="0"/>
              <a:buChar char="•"/>
            </a:pPr>
            <a:r>
              <a:rPr lang="en-US" sz="2000" b="0" i="0" dirty="0">
                <a:solidFill>
                  <a:schemeClr val="tx1"/>
                </a:solidFill>
                <a:effectLst/>
                <a:latin typeface="NexusSerif"/>
              </a:rPr>
              <a:t>In the process of password storage encryption, this paper built two keys included main key and working key, main key is responsible for the working key encryption, working key is responsible for the password encryption and updated automatically at regular intervals. </a:t>
            </a:r>
          </a:p>
          <a:p>
            <a:pPr marL="285750" indent="-285750" algn="just">
              <a:buFont typeface="Arial" panose="020B0604020202020204" pitchFamily="34" charset="0"/>
              <a:buChar char="•"/>
            </a:pPr>
            <a:r>
              <a:rPr lang="en-US" sz="2000" b="0" i="0" dirty="0">
                <a:solidFill>
                  <a:schemeClr val="tx1"/>
                </a:solidFill>
                <a:effectLst/>
                <a:latin typeface="NexusSerif"/>
              </a:rPr>
              <a:t>In the process of password transmission encryption using AES algorithm, this paper improved the AES password transmission encryption process, adopted the method of password adding random number as a key to encrypted password.</a:t>
            </a:r>
            <a:endParaRPr lang="en-IN" sz="1700"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970318"/>
          </a:xfrm>
          <a:prstGeom prst="rect">
            <a:avLst/>
          </a:prstGeom>
          <a:noFill/>
        </p:spPr>
        <p:txBody>
          <a:bodyPr wrap="square" rtlCol="0">
            <a:spAutoFit/>
          </a:bodyPr>
          <a:lstStyle/>
          <a:p>
            <a:r>
              <a:rPr lang="en-US" sz="1800" b="1" u="sng" dirty="0">
                <a:solidFill>
                  <a:schemeClr val="tx1">
                    <a:lumMod val="65000"/>
                  </a:schemeClr>
                </a:solidFill>
              </a:rPr>
              <a:t>Authors:</a:t>
            </a:r>
          </a:p>
          <a:p>
            <a:r>
              <a:rPr lang="en-IN" b="0" i="0" dirty="0">
                <a:solidFill>
                  <a:schemeClr val="tx1">
                    <a:lumMod val="65000"/>
                  </a:schemeClr>
                </a:solidFill>
                <a:effectLst/>
              </a:rPr>
              <a:t>Y. Liu </a:t>
            </a:r>
            <a:r>
              <a:rPr lang="en-IN" b="0" i="1" dirty="0">
                <a:solidFill>
                  <a:schemeClr val="tx1">
                    <a:lumMod val="65000"/>
                  </a:schemeClr>
                </a:solidFill>
                <a:effectLst/>
              </a:rPr>
              <a:t>et al</a:t>
            </a:r>
            <a:r>
              <a:rPr lang="en-IN" b="0" i="0" dirty="0">
                <a:solidFill>
                  <a:schemeClr val="tx1">
                    <a:lumMod val="65000"/>
                  </a:schemeClr>
                </a:solidFill>
                <a:effectLst/>
              </a:rPr>
              <a:t>.,</a:t>
            </a:r>
            <a:endParaRPr lang="en-US" sz="1800" dirty="0">
              <a:solidFill>
                <a:schemeClr val="tx1">
                  <a:lumMod val="65000"/>
                </a:schemeClr>
              </a:solidFill>
            </a:endParaRPr>
          </a:p>
          <a:p>
            <a:endParaRPr lang="en-US" sz="1800" b="1" i="0" u="sng" dirty="0">
              <a:solidFill>
                <a:schemeClr val="tx1">
                  <a:lumMod val="65000"/>
                </a:schemeClr>
              </a:solidFill>
              <a:effectLst/>
            </a:endParaRPr>
          </a:p>
          <a:p>
            <a:r>
              <a:rPr lang="en-US" sz="1800" b="1" i="0" u="sng" dirty="0">
                <a:solidFill>
                  <a:schemeClr val="tx1">
                    <a:lumMod val="65000"/>
                  </a:schemeClr>
                </a:solidFill>
                <a:effectLst/>
              </a:rPr>
              <a:t>Title:</a:t>
            </a:r>
          </a:p>
          <a:p>
            <a:r>
              <a:rPr lang="en-US" b="0" i="0" dirty="0">
                <a:solidFill>
                  <a:schemeClr val="tx1">
                    <a:lumMod val="65000"/>
                  </a:schemeClr>
                </a:solidFill>
                <a:effectLst/>
              </a:rPr>
              <a:t>"Design of password encryption model based on AES algorithm,"</a:t>
            </a:r>
            <a:endParaRPr lang="en-US" sz="1800" b="0" i="0" dirty="0">
              <a:solidFill>
                <a:schemeClr val="tx1">
                  <a:lumMod val="65000"/>
                </a:schemeClr>
              </a:solidFill>
              <a:effectLst/>
            </a:endParaRPr>
          </a:p>
          <a:p>
            <a:endParaRPr lang="en-US" b="1" u="sng" dirty="0">
              <a:solidFill>
                <a:schemeClr val="tx1">
                  <a:lumMod val="65000"/>
                </a:schemeClr>
              </a:solidFill>
            </a:endParaRPr>
          </a:p>
          <a:p>
            <a:r>
              <a:rPr lang="en-US" b="1" u="sng" dirty="0">
                <a:solidFill>
                  <a:schemeClr val="tx1">
                    <a:lumMod val="65000"/>
                  </a:schemeClr>
                </a:solidFill>
              </a:rPr>
              <a:t>Journal Name:</a:t>
            </a:r>
          </a:p>
          <a:p>
            <a:r>
              <a:rPr lang="en-US" b="0" i="1" dirty="0">
                <a:solidFill>
                  <a:schemeClr val="tx1">
                    <a:lumMod val="65000"/>
                  </a:schemeClr>
                </a:solidFill>
                <a:effectLst/>
              </a:rPr>
              <a:t>2019 IEEE 1st International Conference on Civil Aviation Safety and Information Technology (ICCASIT)</a:t>
            </a:r>
            <a:r>
              <a:rPr lang="en-US" b="0" i="0" dirty="0">
                <a:solidFill>
                  <a:schemeClr val="tx1">
                    <a:lumMod val="65000"/>
                  </a:schemeClr>
                </a:solidFill>
                <a:effectLst/>
              </a:rPr>
              <a:t>, 2019, pp. 385-389,</a:t>
            </a:r>
            <a:endParaRPr lang="en-US" sz="1800"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2019</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427568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FEASIBILITY STUDY</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0" indent="0" algn="just">
              <a:lnSpc>
                <a:spcPct val="150000"/>
              </a:lnSpc>
              <a:spcAft>
                <a:spcPts val="800"/>
              </a:spcAft>
              <a:buNone/>
            </a:pPr>
            <a:r>
              <a:rPr lang="en-IN" sz="2600" b="1" u="sng" dirty="0">
                <a:cs typeface="Times New Roman" panose="02020603050405020304" pitchFamily="18" charset="0"/>
              </a:rPr>
              <a:t>Technical Feasibility:</a:t>
            </a:r>
          </a:p>
          <a:p>
            <a:pPr marL="285750" indent="-285750" algn="just">
              <a:lnSpc>
                <a:spcPct val="150000"/>
              </a:lnSpc>
              <a:spcAft>
                <a:spcPts val="800"/>
              </a:spcAft>
            </a:pPr>
            <a:r>
              <a:rPr lang="en-GB" sz="1800" b="0" i="0" dirty="0">
                <a:effectLst/>
                <a:cs typeface="Times New Roman" panose="02020603050405020304" pitchFamily="18" charset="0"/>
              </a:rPr>
              <a:t>It includes finding out technologies for the project, both hardware and software. </a:t>
            </a:r>
          </a:p>
          <a:p>
            <a:pPr marL="285750" indent="-285750" algn="just">
              <a:lnSpc>
                <a:spcPct val="150000"/>
              </a:lnSpc>
              <a:spcAft>
                <a:spcPts val="800"/>
              </a:spcAft>
            </a:pPr>
            <a:r>
              <a:rPr lang="en-GB" sz="1800" b="0" i="0" dirty="0">
                <a:effectLst/>
                <a:cs typeface="Times New Roman" panose="02020603050405020304" pitchFamily="18" charset="0"/>
              </a:rPr>
              <a:t>Here,</a:t>
            </a:r>
            <a:r>
              <a:rPr lang="en-GB" sz="1800" dirty="0">
                <a:effectLst/>
                <a:cs typeface="Times New Roman" panose="02020603050405020304" pitchFamily="18" charset="0"/>
              </a:rPr>
              <a:t> the minimum hardware requirement is 2GB RAM and Dual core processor and the software requirements include windows OS, MYSQL database and Eclipse IDE. </a:t>
            </a:r>
          </a:p>
          <a:p>
            <a:pPr marL="285750" indent="-285750" algn="just">
              <a:lnSpc>
                <a:spcPct val="150000"/>
              </a:lnSpc>
              <a:spcAft>
                <a:spcPts val="800"/>
              </a:spcAft>
            </a:pPr>
            <a:r>
              <a:rPr lang="en-GB" sz="1800" dirty="0">
                <a:effectLst/>
                <a:cs typeface="Times New Roman" panose="02020603050405020304" pitchFamily="18" charset="0"/>
              </a:rPr>
              <a:t>The backend technology used is JAVA since it is platform independent and can be used in variety of applications.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3432782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FEASIBILITY STUDY</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98784" y="1580050"/>
            <a:ext cx="11418072" cy="4804847"/>
          </a:xfrm>
        </p:spPr>
        <p:txBody>
          <a:bodyPr>
            <a:normAutofit fontScale="85000" lnSpcReduction="10000"/>
          </a:bodyPr>
          <a:lstStyle/>
          <a:p>
            <a:pPr marL="0" indent="0" algn="just">
              <a:lnSpc>
                <a:spcPct val="150000"/>
              </a:lnSpc>
              <a:spcAft>
                <a:spcPts val="800"/>
              </a:spcAft>
              <a:buNone/>
            </a:pPr>
            <a:r>
              <a:rPr lang="en-IN" sz="2000" b="1" u="sng" dirty="0">
                <a:cs typeface="Times New Roman" panose="02020603050405020304" pitchFamily="18" charset="0"/>
              </a:rPr>
              <a:t>Social Feasibility:</a:t>
            </a:r>
          </a:p>
          <a:p>
            <a:pPr marL="285750" indent="-285750" algn="just">
              <a:lnSpc>
                <a:spcPct val="150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requirements chosen are not so complex. It requires a simple OS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softwares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gn="just">
              <a:lnSpc>
                <a:spcPct val="150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It does not involve any complex calculations.</a:t>
            </a:r>
          </a:p>
          <a:p>
            <a:pPr marL="285750" indent="-285750" algn="just">
              <a:lnSpc>
                <a:spcPct val="150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shared in this system is more confidential, so that any person this system need not worry about the data breaches.</a:t>
            </a:r>
          </a:p>
          <a:p>
            <a:pPr marL="36900" indent="0" algn="just">
              <a:lnSpc>
                <a:spcPct val="150000"/>
              </a:lnSpc>
              <a:spcAft>
                <a:spcPts val="800"/>
              </a:spcAft>
              <a:buNone/>
            </a:pPr>
            <a:r>
              <a:rPr lang="en-IN" sz="2000" b="1" u="sng" dirty="0">
                <a:cs typeface="Times New Roman" panose="02020603050405020304" pitchFamily="18" charset="0"/>
              </a:rPr>
              <a:t>Economic Feasibility:</a:t>
            </a:r>
          </a:p>
          <a:p>
            <a:pPr algn="just">
              <a:lnSpc>
                <a:spcPct val="150000"/>
              </a:lnSpc>
              <a:spcAft>
                <a:spcPts val="800"/>
              </a:spcAft>
              <a:buFont typeface="Wingdings" panose="05000000000000000000" pitchFamily="2" charset="2"/>
              <a:buChar char="v"/>
            </a:pPr>
            <a:r>
              <a:rPr lang="en-GB" sz="2000" b="0" i="0" dirty="0">
                <a:effectLst/>
                <a:latin typeface="Calibri" panose="020F0502020204030204" pitchFamily="34" charset="0"/>
                <a:cs typeface="Calibri" panose="020F0502020204030204" pitchFamily="34" charset="0"/>
              </a:rPr>
              <a:t>Here, we find the total cost and benefit of the proposed system over </a:t>
            </a:r>
            <a:r>
              <a:rPr lang="en-GB" sz="2000" dirty="0">
                <a:latin typeface="Calibri" panose="020F0502020204030204" pitchFamily="34" charset="0"/>
                <a:cs typeface="Calibri" panose="020F0502020204030204" pitchFamily="34" charset="0"/>
              </a:rPr>
              <a:t>current system. For this project, the main cost is database management cost. </a:t>
            </a:r>
          </a:p>
          <a:p>
            <a:pPr algn="just">
              <a:lnSpc>
                <a:spcPct val="150000"/>
              </a:lnSpc>
              <a:spcAft>
                <a:spcPts val="800"/>
              </a:spcAft>
              <a:buFont typeface="Wingdings" panose="05000000000000000000" pitchFamily="2" charset="2"/>
              <a:buChar char="v"/>
            </a:pPr>
            <a:r>
              <a:rPr lang="en-GB" sz="2000" dirty="0">
                <a:latin typeface="Calibri" panose="020F0502020204030204" pitchFamily="34" charset="0"/>
                <a:cs typeface="Calibri" panose="020F0502020204030204" pitchFamily="34" charset="0"/>
              </a:rPr>
              <a:t>This works as a simple web application which is cost efficient. </a:t>
            </a:r>
            <a:r>
              <a:rPr lang="en-GB" sz="2000" b="0" i="0" dirty="0">
                <a:effectLst/>
                <a:latin typeface="Calibri" panose="020F0502020204030204" pitchFamily="34" charset="0"/>
                <a:cs typeface="Calibri" panose="020F0502020204030204" pitchFamily="34" charset="0"/>
              </a:rPr>
              <a:t>Also it is simple in operation and does not cost training or repairs.</a:t>
            </a:r>
          </a:p>
          <a:p>
            <a:pPr marL="36900" indent="0" algn="just">
              <a:lnSpc>
                <a:spcPct val="150000"/>
              </a:lnSpc>
              <a:spcAft>
                <a:spcPts val="800"/>
              </a:spcAft>
              <a:buNone/>
            </a:pPr>
            <a:r>
              <a:rPr lang="en-GB" sz="2000" b="0" i="0" dirty="0">
                <a:effectLst/>
                <a:latin typeface="Times New Roman" panose="02020603050405020304" pitchFamily="18" charset="0"/>
                <a:cs typeface="Times New Roman" panose="02020603050405020304" pitchFamily="18" charset="0"/>
              </a:rPr>
              <a:t> </a:t>
            </a:r>
            <a:endParaRPr lang="en-IN" sz="2000" b="1" u="sng" dirty="0">
              <a:cs typeface="Times New Roman" panose="02020603050405020304" pitchFamily="18" charset="0"/>
            </a:endParaRPr>
          </a:p>
          <a:p>
            <a:pPr marL="36900" indent="0" algn="just">
              <a:lnSpc>
                <a:spcPct val="150000"/>
              </a:lnSpc>
              <a:spcAft>
                <a:spcPts val="800"/>
              </a:spcAft>
              <a:buNone/>
            </a:pPr>
            <a:endParaRPr lang="en-IN" sz="2400" b="1" u="sng" dirty="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210392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p:txBody>
          <a:bodyPr>
            <a:normAutofit fontScale="90000"/>
          </a:bodyPr>
          <a:lstStyle/>
          <a:p>
            <a:r>
              <a:rPr lang="en-GB" sz="4900" b="1" dirty="0">
                <a:solidFill>
                  <a:schemeClr val="bg1"/>
                </a:solidFill>
                <a:effectLst/>
                <a:cs typeface="Times New Roman" panose="02020603050405020304" pitchFamily="18" charset="0"/>
              </a:rPr>
              <a:t>COST BENEFIT ANALYSIS </a:t>
            </a:r>
            <a:br>
              <a:rPr lang="en-GB" b="1" u="sng" dirty="0">
                <a:effectLst/>
                <a:latin typeface="Times New Roman" panose="02020603050405020304" pitchFamily="18" charset="0"/>
                <a:cs typeface="Times New Roman" panose="02020603050405020304" pitchFamily="18" charset="0"/>
              </a:rPr>
            </a:b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idx="1"/>
          </p:nvPr>
        </p:nvSpPr>
        <p:spPr/>
        <p:txBody>
          <a:bodyPr>
            <a:noAutofit/>
          </a:bodyPr>
          <a:lstStyle/>
          <a:p>
            <a:pPr marL="36900" indent="0" algn="just">
              <a:lnSpc>
                <a:spcPct val="150000"/>
              </a:lnSpc>
              <a:spcAft>
                <a:spcPts val="800"/>
              </a:spcAft>
              <a:buNone/>
            </a:pPr>
            <a:endParaRPr lang="en-GB" sz="3200" dirty="0">
              <a:effectLst/>
              <a:latin typeface="Times New Roman" panose="02020603050405020304" pitchFamily="18" charset="0"/>
              <a:cs typeface="Times New Roman" panose="02020603050405020304" pitchFamily="18" charset="0"/>
            </a:endParaRPr>
          </a:p>
          <a:p>
            <a:pPr algn="just">
              <a:lnSpc>
                <a:spcPct val="150000"/>
              </a:lnSpc>
              <a:spcAft>
                <a:spcPts val="800"/>
              </a:spcAft>
            </a:pPr>
            <a:endParaRPr lang="en-GB" sz="3200" dirty="0">
              <a:effectLst/>
              <a:latin typeface="Times New Roman" panose="02020603050405020304" pitchFamily="18" charset="0"/>
              <a:cs typeface="Times New Roman" panose="02020603050405020304" pitchFamily="18" charset="0"/>
            </a:endParaRPr>
          </a:p>
          <a:p>
            <a:pPr marL="36900" indent="0" algn="just">
              <a:lnSpc>
                <a:spcPct val="150000"/>
              </a:lnSpc>
              <a:spcAft>
                <a:spcPts val="800"/>
              </a:spcAft>
              <a:buNone/>
            </a:pPr>
            <a:r>
              <a:rPr lang="en-GB" sz="3200" b="0" i="0" dirty="0">
                <a:effectLst/>
                <a:latin typeface="Times New Roman" panose="02020603050405020304" pitchFamily="18" charset="0"/>
                <a:cs typeface="Times New Roman" panose="02020603050405020304" pitchFamily="18" charset="0"/>
              </a:rPr>
              <a:t> </a:t>
            </a:r>
            <a:endParaRPr lang="en-IN" sz="3200" b="1" u="sng" dirty="0">
              <a:cs typeface="Times New Roman" panose="02020603050405020304" pitchFamily="18" charset="0"/>
            </a:endParaRPr>
          </a:p>
          <a:p>
            <a:pPr marL="36900" indent="0" algn="just">
              <a:lnSpc>
                <a:spcPct val="150000"/>
              </a:lnSpc>
              <a:spcAft>
                <a:spcPts val="800"/>
              </a:spcAft>
              <a:buNone/>
            </a:pPr>
            <a:endParaRPr lang="en-IN" sz="3200" b="1" u="sng" dirty="0">
              <a:cs typeface="Times New Roman" panose="02020603050405020304" pitchFamily="18" charset="0"/>
            </a:endParaRPr>
          </a:p>
          <a:p>
            <a:pPr marL="36900" indent="0" algn="just">
              <a:lnSpc>
                <a:spcPct val="150000"/>
              </a:lnSpc>
              <a:spcAft>
                <a:spcPts val="800"/>
              </a:spcAft>
              <a:buNone/>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US" sz="2400" b="1" dirty="0">
                <a:effectLst/>
              </a:rPr>
              <a:t>Document Uploading &amp; Encryptions</a:t>
            </a:r>
          </a:p>
        </p:txBody>
      </p:sp>
      <p:sp>
        <p:nvSpPr>
          <p:cNvPr id="6" name="Text Placeholder 5">
            <a:extLst>
              <a:ext uri="{FF2B5EF4-FFF2-40B4-BE49-F238E27FC236}">
                <a16:creationId xmlns:a16="http://schemas.microsoft.com/office/drawing/2014/main" id="{D599EFD5-0A8D-4546-96F8-A961E9546F1C}"/>
              </a:ext>
            </a:extLst>
          </p:cNvPr>
          <p:cNvSpPr>
            <a:spLocks noGrp="1"/>
          </p:cNvSpPr>
          <p:nvPr>
            <p:ph type="body" sz="half" idx="15"/>
          </p:nvPr>
        </p:nvSpPr>
        <p:spPr/>
        <p:txBody>
          <a:bodyPr>
            <a:normAutofit/>
          </a:bodyPr>
          <a:lstStyle/>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adjustment factor = 1</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effort </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 3.0(KOL)1.12PM = 3*0.3583 = 1.07PM</a:t>
            </a:r>
          </a:p>
          <a:p>
            <a:pPr marL="36900" indent="0" algn="just">
              <a:lnSpc>
                <a:spcPct val="100000"/>
              </a:lnSpc>
              <a:spcAft>
                <a:spcPts val="800"/>
              </a:spcAft>
              <a:buNone/>
            </a:pPr>
            <a:endParaRPr lang="en-GB" dirty="0">
              <a:effectLst/>
              <a:latin typeface="Times New Roman" panose="02020603050405020304" pitchFamily="18" charset="0"/>
              <a:cs typeface="Times New Roman" panose="02020603050405020304" pitchFamily="18" charset="0"/>
            </a:endParaRP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time </a:t>
            </a:r>
          </a:p>
          <a:p>
            <a:pPr marL="36900" indent="0" algn="just">
              <a:lnSpc>
                <a:spcPct val="100000"/>
              </a:lnSpc>
              <a:spcAft>
                <a:spcPts val="800"/>
              </a:spcAft>
              <a:buNone/>
            </a:pPr>
            <a:r>
              <a:rPr lang="en-GB" dirty="0" err="1">
                <a:effectLst/>
                <a:latin typeface="Times New Roman" panose="02020603050405020304" pitchFamily="18" charset="0"/>
                <a:cs typeface="Times New Roman" panose="02020603050405020304" pitchFamily="18" charset="0"/>
              </a:rPr>
              <a:t>Tdev</a:t>
            </a:r>
            <a:r>
              <a:rPr lang="en-GB" dirty="0">
                <a:effectLst/>
                <a:latin typeface="Times New Roman" panose="02020603050405020304" pitchFamily="18" charset="0"/>
                <a:cs typeface="Times New Roman" panose="02020603050405020304" pitchFamily="18" charset="0"/>
              </a:rPr>
              <a:t> = 2.5(effort)0.35months = 2.5*1.025 = 2.56 months</a:t>
            </a:r>
          </a:p>
          <a:p>
            <a:endParaRPr lang="en-IN" dirty="0"/>
          </a:p>
        </p:txBody>
      </p:sp>
      <p:sp>
        <p:nvSpPr>
          <p:cNvPr id="4" name="Text Placeholder 3">
            <a:extLst>
              <a:ext uri="{FF2B5EF4-FFF2-40B4-BE49-F238E27FC236}">
                <a16:creationId xmlns:a16="http://schemas.microsoft.com/office/drawing/2014/main" id="{DE857AE5-2A75-483A-B5B6-66AB15C51985}"/>
              </a:ext>
            </a:extLst>
          </p:cNvPr>
          <p:cNvSpPr>
            <a:spLocks noGrp="1"/>
          </p:cNvSpPr>
          <p:nvPr>
            <p:ph type="body" sz="quarter" idx="3"/>
          </p:nvPr>
        </p:nvSpPr>
        <p:spPr/>
        <p:txBody>
          <a:bodyPr/>
          <a:lstStyle/>
          <a:p>
            <a:r>
              <a:rPr lang="en-IN" sz="2400" b="1" dirty="0"/>
              <a:t>Access Request </a:t>
            </a:r>
          </a:p>
        </p:txBody>
      </p:sp>
      <p:sp>
        <p:nvSpPr>
          <p:cNvPr id="7" name="Text Placeholder 6">
            <a:extLst>
              <a:ext uri="{FF2B5EF4-FFF2-40B4-BE49-F238E27FC236}">
                <a16:creationId xmlns:a16="http://schemas.microsoft.com/office/drawing/2014/main" id="{ACFFC337-07B1-45FC-BEBA-D5BE098B3C1B}"/>
              </a:ext>
            </a:extLst>
          </p:cNvPr>
          <p:cNvSpPr>
            <a:spLocks noGrp="1"/>
          </p:cNvSpPr>
          <p:nvPr>
            <p:ph type="body" sz="half" idx="16"/>
          </p:nvPr>
        </p:nvSpPr>
        <p:spPr/>
        <p:txBody>
          <a:bodyPr/>
          <a:lstStyle/>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adjustment factor = 1</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effort </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 3.0(KOL)1.12PM = 3*0.283 = 0.84PM</a:t>
            </a:r>
          </a:p>
          <a:p>
            <a:pPr marL="36900" indent="0" algn="just">
              <a:lnSpc>
                <a:spcPct val="100000"/>
              </a:lnSpc>
              <a:spcAft>
                <a:spcPts val="800"/>
              </a:spcAft>
              <a:buNone/>
            </a:pPr>
            <a:endParaRPr lang="en-GB" dirty="0">
              <a:effectLst/>
              <a:latin typeface="Times New Roman" panose="02020603050405020304" pitchFamily="18" charset="0"/>
              <a:cs typeface="Times New Roman" panose="02020603050405020304" pitchFamily="18" charset="0"/>
            </a:endParaRP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time </a:t>
            </a:r>
          </a:p>
          <a:p>
            <a:pPr marL="36900" indent="0" algn="just">
              <a:lnSpc>
                <a:spcPct val="100000"/>
              </a:lnSpc>
              <a:spcAft>
                <a:spcPts val="800"/>
              </a:spcAft>
              <a:buNone/>
            </a:pPr>
            <a:r>
              <a:rPr lang="en-GB" dirty="0" err="1">
                <a:effectLst/>
                <a:latin typeface="Times New Roman" panose="02020603050405020304" pitchFamily="18" charset="0"/>
                <a:cs typeface="Times New Roman" panose="02020603050405020304" pitchFamily="18" charset="0"/>
              </a:rPr>
              <a:t>Tdev</a:t>
            </a:r>
            <a:r>
              <a:rPr lang="en-GB" dirty="0">
                <a:effectLst/>
                <a:latin typeface="Times New Roman" panose="02020603050405020304" pitchFamily="18" charset="0"/>
                <a:cs typeface="Times New Roman" panose="02020603050405020304" pitchFamily="18" charset="0"/>
              </a:rPr>
              <a:t> = 2.5(effort)0.35months = 2.5*1.02 = 2.5 months</a:t>
            </a:r>
          </a:p>
          <a:p>
            <a:endParaRPr lang="en-IN" dirty="0"/>
          </a:p>
        </p:txBody>
      </p:sp>
      <p:sp>
        <p:nvSpPr>
          <p:cNvPr id="5" name="Text Placeholder 4">
            <a:extLst>
              <a:ext uri="{FF2B5EF4-FFF2-40B4-BE49-F238E27FC236}">
                <a16:creationId xmlns:a16="http://schemas.microsoft.com/office/drawing/2014/main" id="{C6556B0E-2E10-43C4-96D1-0D3FD9475C42}"/>
              </a:ext>
            </a:extLst>
          </p:cNvPr>
          <p:cNvSpPr>
            <a:spLocks noGrp="1"/>
          </p:cNvSpPr>
          <p:nvPr>
            <p:ph type="body" sz="quarter" idx="13"/>
          </p:nvPr>
        </p:nvSpPr>
        <p:spPr/>
        <p:txBody>
          <a:bodyPr/>
          <a:lstStyle/>
          <a:p>
            <a:r>
              <a:rPr lang="en-IN" sz="2400" b="1" dirty="0"/>
              <a:t>Permission Granting</a:t>
            </a:r>
          </a:p>
        </p:txBody>
      </p:sp>
      <p:sp>
        <p:nvSpPr>
          <p:cNvPr id="8" name="Text Placeholder 7">
            <a:extLst>
              <a:ext uri="{FF2B5EF4-FFF2-40B4-BE49-F238E27FC236}">
                <a16:creationId xmlns:a16="http://schemas.microsoft.com/office/drawing/2014/main" id="{6585B967-3ACD-4D9F-B49C-5A71A304A21C}"/>
              </a:ext>
            </a:extLst>
          </p:cNvPr>
          <p:cNvSpPr>
            <a:spLocks noGrp="1"/>
          </p:cNvSpPr>
          <p:nvPr>
            <p:ph type="body" sz="half" idx="17"/>
          </p:nvPr>
        </p:nvSpPr>
        <p:spPr/>
        <p:txBody>
          <a:bodyPr/>
          <a:lstStyle/>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adjustment factor = 1</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effort </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 3.0(KOL)1.12PM = 3*0.253 = 0.759PM</a:t>
            </a:r>
          </a:p>
          <a:p>
            <a:pPr marL="36900" indent="0" algn="just">
              <a:lnSpc>
                <a:spcPct val="100000"/>
              </a:lnSpc>
              <a:spcAft>
                <a:spcPts val="800"/>
              </a:spcAft>
              <a:buNone/>
            </a:pPr>
            <a:endParaRPr lang="en-GB" dirty="0">
              <a:effectLst/>
              <a:latin typeface="Times New Roman" panose="02020603050405020304" pitchFamily="18" charset="0"/>
              <a:cs typeface="Times New Roman" panose="02020603050405020304" pitchFamily="18" charset="0"/>
            </a:endParaRP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time </a:t>
            </a:r>
          </a:p>
          <a:p>
            <a:pPr marL="36900" indent="0" algn="just">
              <a:lnSpc>
                <a:spcPct val="100000"/>
              </a:lnSpc>
              <a:spcAft>
                <a:spcPts val="800"/>
              </a:spcAft>
              <a:buNone/>
            </a:pPr>
            <a:r>
              <a:rPr lang="en-GB" dirty="0" err="1">
                <a:effectLst/>
                <a:latin typeface="Times New Roman" panose="02020603050405020304" pitchFamily="18" charset="0"/>
                <a:cs typeface="Times New Roman" panose="02020603050405020304" pitchFamily="18" charset="0"/>
              </a:rPr>
              <a:t>Tdev</a:t>
            </a:r>
            <a:r>
              <a:rPr lang="en-GB" dirty="0">
                <a:effectLst/>
                <a:latin typeface="Times New Roman" panose="02020603050405020304" pitchFamily="18" charset="0"/>
                <a:cs typeface="Times New Roman" panose="02020603050405020304" pitchFamily="18" charset="0"/>
              </a:rPr>
              <a:t> = 2.5(effort)0.35months = 2.5*0.5 = 1.25 months</a:t>
            </a:r>
          </a:p>
          <a:p>
            <a:endParaRPr lang="en-IN" dirty="0"/>
          </a:p>
        </p:txBody>
      </p:sp>
      <p:sp>
        <p:nvSpPr>
          <p:cNvPr id="9" name="TextBox 8">
            <a:extLst>
              <a:ext uri="{FF2B5EF4-FFF2-40B4-BE49-F238E27FC236}">
                <a16:creationId xmlns:a16="http://schemas.microsoft.com/office/drawing/2014/main" id="{300389A8-2D54-4D00-B618-3A9791933463}"/>
              </a:ext>
            </a:extLst>
          </p:cNvPr>
          <p:cNvSpPr txBox="1"/>
          <p:nvPr/>
        </p:nvSpPr>
        <p:spPr>
          <a:xfrm>
            <a:off x="1344706" y="5979459"/>
            <a:ext cx="8650941" cy="646331"/>
          </a:xfrm>
          <a:prstGeom prst="rect">
            <a:avLst/>
          </a:prstGeom>
          <a:noFill/>
        </p:spPr>
        <p:txBody>
          <a:bodyPr wrap="square" rtlCol="0">
            <a:spAutoFit/>
          </a:bodyPr>
          <a:lstStyle/>
          <a:p>
            <a:pPr algn="ctr"/>
            <a:r>
              <a:rPr lang="en-IN" dirty="0"/>
              <a:t>Total Effort = 1.07 + 0.84 + 0.759 = 2.669PM</a:t>
            </a:r>
          </a:p>
          <a:p>
            <a:pPr algn="ctr"/>
            <a:r>
              <a:rPr lang="en-IN" dirty="0"/>
              <a:t>Total Dev Time = 2.56 + 2.5 + 1.25 = 6.31 months</a:t>
            </a:r>
          </a:p>
        </p:txBody>
      </p:sp>
    </p:spTree>
    <p:extLst>
      <p:ext uri="{BB962C8B-B14F-4D97-AF65-F5344CB8AC3E}">
        <p14:creationId xmlns:p14="http://schemas.microsoft.com/office/powerpoint/2010/main" val="6475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8" name="Title 7">
            <a:extLst>
              <a:ext uri="{FF2B5EF4-FFF2-40B4-BE49-F238E27FC236}">
                <a16:creationId xmlns:a16="http://schemas.microsoft.com/office/drawing/2014/main" id="{5C8A60EC-D24A-4955-9913-D59E47AF9603}"/>
              </a:ext>
            </a:extLst>
          </p:cNvPr>
          <p:cNvSpPr>
            <a:spLocks noGrp="1"/>
          </p:cNvSpPr>
          <p:nvPr>
            <p:ph type="title"/>
          </p:nvPr>
        </p:nvSpPr>
        <p:spPr/>
        <p:txBody>
          <a:bodyPr/>
          <a:lstStyle/>
          <a:p>
            <a:r>
              <a:rPr lang="en-IN" b="1" dirty="0">
                <a:solidFill>
                  <a:schemeClr val="bg1"/>
                </a:solidFill>
              </a:rPr>
              <a:t>ABSTRACT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r>
              <a:rPr lang="en-US" b="1" dirty="0">
                <a:solidFill>
                  <a:schemeClr val="tx2">
                    <a:lumMod val="25000"/>
                  </a:schemeClr>
                </a:solidFill>
              </a:rPr>
              <a:t>The main aim is to provide a safer environment for sensitive data transactions between the delegate and authority to prevent data leakage if any.</a:t>
            </a:r>
          </a:p>
          <a:p>
            <a:r>
              <a:rPr lang="en-US" b="1" dirty="0">
                <a:solidFill>
                  <a:schemeClr val="tx2">
                    <a:lumMod val="25000"/>
                  </a:schemeClr>
                </a:solidFill>
              </a:rPr>
              <a:t>This application provides a distributed application service and uses the blockchain technology to support it. </a:t>
            </a:r>
          </a:p>
          <a:p>
            <a:r>
              <a:rPr lang="en-US" b="1" dirty="0">
                <a:solidFill>
                  <a:schemeClr val="tx2">
                    <a:lumMod val="25000"/>
                  </a:schemeClr>
                </a:solidFill>
              </a:rPr>
              <a:t>The SaaS layer module offers a cloud-platform service that allows each party to easily engage in business communications via web portals.</a:t>
            </a:r>
          </a:p>
          <a:p>
            <a:r>
              <a:rPr lang="en-US" b="1" dirty="0">
                <a:solidFill>
                  <a:schemeClr val="tx2">
                    <a:lumMod val="25000"/>
                  </a:schemeClr>
                </a:solidFill>
              </a:rPr>
              <a:t>The proposed smart system is used by each party getting involved in the transfer of sensitive data. </a:t>
            </a:r>
          </a:p>
        </p:txBody>
      </p:sp>
    </p:spTree>
    <p:extLst>
      <p:ext uri="{BB962C8B-B14F-4D97-AF65-F5344CB8AC3E}">
        <p14:creationId xmlns:p14="http://schemas.microsoft.com/office/powerpoint/2010/main" val="150155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788986" y="322249"/>
            <a:ext cx="10353762" cy="970450"/>
          </a:xfrm>
        </p:spPr>
        <p:txBody>
          <a:bodyPr/>
          <a:lstStyle/>
          <a:p>
            <a:r>
              <a:rPr lang="en-IN" dirty="0">
                <a:solidFill>
                  <a:schemeClr val="bg1"/>
                </a:solidFill>
              </a:rPr>
              <a:t>ADVANCEMENTS</a:t>
            </a:r>
          </a:p>
        </p:txBody>
      </p:sp>
      <p:sp>
        <p:nvSpPr>
          <p:cNvPr id="4" name="Text Placeholder 3">
            <a:extLst>
              <a:ext uri="{FF2B5EF4-FFF2-40B4-BE49-F238E27FC236}">
                <a16:creationId xmlns:a16="http://schemas.microsoft.com/office/drawing/2014/main" id="{6EEB6631-55D3-4CB9-AC60-5DE6072FBDCC}"/>
              </a:ext>
            </a:extLst>
          </p:cNvPr>
          <p:cNvSpPr>
            <a:spLocks noGrp="1"/>
          </p:cNvSpPr>
          <p:nvPr>
            <p:ph type="body" idx="1"/>
          </p:nvPr>
        </p:nvSpPr>
        <p:spPr/>
        <p:txBody>
          <a:bodyPr/>
          <a:lstStyle/>
          <a:p>
            <a:r>
              <a:rPr lang="en-IN" b="1" dirty="0">
                <a:solidFill>
                  <a:schemeClr val="accent5">
                    <a:lumMod val="40000"/>
                    <a:lumOff val="60000"/>
                  </a:schemeClr>
                </a:solidFill>
              </a:rPr>
              <a:t>Existing System</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sz="half" idx="2"/>
          </p:nvPr>
        </p:nvSpPr>
        <p:spPr/>
        <p:txBody>
          <a:bodyPr>
            <a:normAutofit/>
          </a:bodyPr>
          <a:lstStyle/>
          <a:p>
            <a:r>
              <a:rPr lang="en-US" sz="1800" dirty="0">
                <a:solidFill>
                  <a:schemeClr val="tx1">
                    <a:lumMod val="50000"/>
                  </a:schemeClr>
                </a:solidFill>
                <a:effectLst/>
                <a:latin typeface="Times New Roman" panose="02020603050405020304" pitchFamily="18" charset="0"/>
                <a:ea typeface="Calibri" panose="020F0502020204030204" pitchFamily="34" charset="0"/>
              </a:rPr>
              <a:t>Most of the existing homomorphic secret sharing and secure multi-party computing technologies have the problems of massive communication rounds and too much traffic load.</a:t>
            </a:r>
          </a:p>
          <a:p>
            <a:r>
              <a:rPr lang="en-US" sz="1800" b="1" u="sng" kern="1800" dirty="0">
                <a:solidFill>
                  <a:schemeClr val="tx1">
                    <a:lumMod val="50000"/>
                  </a:schemeClr>
                </a:solidFill>
                <a:effectLst/>
                <a:latin typeface="Times New Roman" panose="02020603050405020304" pitchFamily="18" charset="0"/>
                <a:ea typeface="Times New Roman" panose="02020603050405020304" pitchFamily="18" charset="0"/>
              </a:rPr>
              <a:t>Methodology: </a:t>
            </a:r>
            <a:r>
              <a:rPr lang="en-US" sz="1800" kern="1800" dirty="0">
                <a:solidFill>
                  <a:schemeClr val="tx1">
                    <a:lumMod val="50000"/>
                  </a:schemeClr>
                </a:solidFill>
                <a:effectLst/>
                <a:latin typeface="Times New Roman" panose="02020603050405020304" pitchFamily="18" charset="0"/>
                <a:ea typeface="Times New Roman" panose="02020603050405020304" pitchFamily="18" charset="0"/>
              </a:rPr>
              <a:t>Different Hash Function Model, DSA Encryption.</a:t>
            </a:r>
            <a:endParaRPr lang="en-US" kern="1800" dirty="0">
              <a:solidFill>
                <a:schemeClr val="tx1">
                  <a:lumMod val="50000"/>
                </a:schemeClr>
              </a:solidFill>
              <a:effectLst/>
              <a:latin typeface="Times New Roman" panose="02020603050405020304" pitchFamily="18" charset="0"/>
              <a:ea typeface="Times New Roman" panose="02020603050405020304" pitchFamily="18" charset="0"/>
            </a:endParaRPr>
          </a:p>
          <a:p>
            <a:pPr marL="36900" indent="0">
              <a:buNone/>
            </a:pPr>
            <a:endParaRPr lang="en-US" b="1" dirty="0">
              <a:solidFill>
                <a:schemeClr val="tx2">
                  <a:lumMod val="25000"/>
                </a:schemeClr>
              </a:solidFill>
            </a:endParaRPr>
          </a:p>
        </p:txBody>
      </p:sp>
      <p:sp>
        <p:nvSpPr>
          <p:cNvPr id="5" name="Text Placeholder 4">
            <a:extLst>
              <a:ext uri="{FF2B5EF4-FFF2-40B4-BE49-F238E27FC236}">
                <a16:creationId xmlns:a16="http://schemas.microsoft.com/office/drawing/2014/main" id="{231F5FED-2677-488A-BC12-53619AD3578E}"/>
              </a:ext>
            </a:extLst>
          </p:cNvPr>
          <p:cNvSpPr>
            <a:spLocks noGrp="1"/>
          </p:cNvSpPr>
          <p:nvPr>
            <p:ph type="body" sz="quarter" idx="3"/>
          </p:nvPr>
        </p:nvSpPr>
        <p:spPr/>
        <p:txBody>
          <a:bodyPr/>
          <a:lstStyle/>
          <a:p>
            <a:r>
              <a:rPr lang="en-IN" b="1" dirty="0">
                <a:solidFill>
                  <a:schemeClr val="accent5">
                    <a:lumMod val="40000"/>
                    <a:lumOff val="60000"/>
                  </a:schemeClr>
                </a:solidFill>
              </a:rPr>
              <a:t>Cons</a:t>
            </a:r>
          </a:p>
        </p:txBody>
      </p:sp>
      <p:sp>
        <p:nvSpPr>
          <p:cNvPr id="6" name="Content Placeholder 5">
            <a:extLst>
              <a:ext uri="{FF2B5EF4-FFF2-40B4-BE49-F238E27FC236}">
                <a16:creationId xmlns:a16="http://schemas.microsoft.com/office/drawing/2014/main" id="{D82DD9A5-10A7-4430-8AE5-8BE607F4A720}"/>
              </a:ext>
            </a:extLst>
          </p:cNvPr>
          <p:cNvSpPr>
            <a:spLocks noGrp="1"/>
          </p:cNvSpPr>
          <p:nvPr>
            <p:ph sz="quarter" idx="4"/>
          </p:nvPr>
        </p:nvSpPr>
        <p:spPr/>
        <p:txBody>
          <a:bodyPr>
            <a:normAutofit/>
          </a:bodyPr>
          <a:lstStyle/>
          <a:p>
            <a:r>
              <a:rPr lang="en-US" sz="1800" kern="18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takes long time to process various hash function methods.</a:t>
            </a:r>
            <a:endParaRPr lang="en-IN" sz="18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dirty="0">
                <a:solidFill>
                  <a:schemeClr val="tx1">
                    <a:lumMod val="50000"/>
                  </a:schemeClr>
                </a:solidFill>
              </a:rPr>
              <a:t>DSA algorithm requires lot of time to authenticate.</a:t>
            </a:r>
          </a:p>
          <a:p>
            <a:r>
              <a:rPr lang="en-IN" dirty="0">
                <a:solidFill>
                  <a:schemeClr val="tx1">
                    <a:lumMod val="50000"/>
                  </a:schemeClr>
                </a:solidFill>
              </a:rPr>
              <a:t>Data is not encrypted in DSA.</a:t>
            </a:r>
          </a:p>
        </p:txBody>
      </p:sp>
    </p:spTree>
    <p:extLst>
      <p:ext uri="{BB962C8B-B14F-4D97-AF65-F5344CB8AC3E}">
        <p14:creationId xmlns:p14="http://schemas.microsoft.com/office/powerpoint/2010/main" val="841357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788986" y="322249"/>
            <a:ext cx="10353762" cy="970450"/>
          </a:xfrm>
        </p:spPr>
        <p:txBody>
          <a:bodyPr/>
          <a:lstStyle/>
          <a:p>
            <a:r>
              <a:rPr lang="en-IN" dirty="0">
                <a:solidFill>
                  <a:schemeClr val="bg1"/>
                </a:solidFill>
              </a:rPr>
              <a:t>ADVANCEMENTS</a:t>
            </a:r>
          </a:p>
        </p:txBody>
      </p:sp>
      <p:sp>
        <p:nvSpPr>
          <p:cNvPr id="4" name="Text Placeholder 3">
            <a:extLst>
              <a:ext uri="{FF2B5EF4-FFF2-40B4-BE49-F238E27FC236}">
                <a16:creationId xmlns:a16="http://schemas.microsoft.com/office/drawing/2014/main" id="{6EEB6631-55D3-4CB9-AC60-5DE6072FBDCC}"/>
              </a:ext>
            </a:extLst>
          </p:cNvPr>
          <p:cNvSpPr>
            <a:spLocks noGrp="1"/>
          </p:cNvSpPr>
          <p:nvPr>
            <p:ph type="body" idx="1"/>
          </p:nvPr>
        </p:nvSpPr>
        <p:spPr/>
        <p:txBody>
          <a:bodyPr/>
          <a:lstStyle/>
          <a:p>
            <a:r>
              <a:rPr lang="en-IN" b="1" dirty="0">
                <a:solidFill>
                  <a:schemeClr val="accent5">
                    <a:lumMod val="40000"/>
                    <a:lumOff val="60000"/>
                  </a:schemeClr>
                </a:solidFill>
              </a:rPr>
              <a:t>Proposed System</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sz="half" idx="2"/>
          </p:nvPr>
        </p:nvSpPr>
        <p:spPr/>
        <p:txBody>
          <a:bodyPr>
            <a:normAutofit/>
          </a:bodyPr>
          <a:lstStyle/>
          <a:p>
            <a:r>
              <a:rPr lang="en-US" sz="1800" dirty="0">
                <a:solidFill>
                  <a:schemeClr val="tx1">
                    <a:lumMod val="50000"/>
                  </a:schemeClr>
                </a:solidFill>
                <a:effectLst/>
                <a:latin typeface="Times New Roman" panose="02020603050405020304" pitchFamily="18" charset="0"/>
                <a:ea typeface="Calibri" panose="020F0502020204030204" pitchFamily="34" charset="0"/>
              </a:rPr>
              <a:t>The proposed smart system is used by admin or authority getting involved in the transfer of sensitive data. The final sensitive data </a:t>
            </a:r>
            <a:r>
              <a:rPr lang="en-US" dirty="0">
                <a:solidFill>
                  <a:schemeClr val="tx1">
                    <a:lumMod val="50000"/>
                  </a:schemeClr>
                </a:solidFill>
                <a:effectLst/>
                <a:latin typeface="Times New Roman" panose="02020603050405020304" pitchFamily="18" charset="0"/>
                <a:ea typeface="Calibri" panose="020F0502020204030204" pitchFamily="34" charset="0"/>
              </a:rPr>
              <a:t>is only accessed</a:t>
            </a:r>
            <a:r>
              <a:rPr lang="en-US" sz="1800" dirty="0">
                <a:solidFill>
                  <a:schemeClr val="tx1">
                    <a:lumMod val="50000"/>
                  </a:schemeClr>
                </a:solidFill>
                <a:effectLst/>
                <a:latin typeface="Times New Roman" panose="02020603050405020304" pitchFamily="18" charset="0"/>
                <a:ea typeface="Calibri" panose="020F0502020204030204" pitchFamily="34" charset="0"/>
              </a:rPr>
              <a:t> by the final data administrator or authority person.</a:t>
            </a:r>
          </a:p>
          <a:p>
            <a:r>
              <a:rPr lang="en-US" sz="1800" b="1" u="sng" kern="1800" dirty="0">
                <a:solidFill>
                  <a:schemeClr val="tx1">
                    <a:lumMod val="50000"/>
                  </a:schemeClr>
                </a:solidFill>
                <a:effectLst/>
                <a:latin typeface="Times New Roman" panose="02020603050405020304" pitchFamily="18" charset="0"/>
                <a:ea typeface="Times New Roman" panose="02020603050405020304" pitchFamily="18" charset="0"/>
              </a:rPr>
              <a:t>Methodology: </a:t>
            </a:r>
            <a:r>
              <a:rPr lang="en-US" sz="1800" kern="1800" dirty="0">
                <a:solidFill>
                  <a:schemeClr val="tx1">
                    <a:lumMod val="50000"/>
                  </a:schemeClr>
                </a:solidFill>
                <a:effectLst/>
                <a:latin typeface="Times New Roman" panose="02020603050405020304" pitchFamily="18" charset="0"/>
                <a:ea typeface="Times New Roman" panose="02020603050405020304" pitchFamily="18" charset="0"/>
              </a:rPr>
              <a:t>SHA algorithm, AES Algorithm.</a:t>
            </a:r>
            <a:endParaRPr lang="en-US" kern="1800" dirty="0">
              <a:solidFill>
                <a:schemeClr val="tx1">
                  <a:lumMod val="50000"/>
                </a:schemeClr>
              </a:solidFill>
              <a:effectLst/>
              <a:latin typeface="Times New Roman" panose="02020603050405020304" pitchFamily="18" charset="0"/>
              <a:ea typeface="Times New Roman" panose="02020603050405020304" pitchFamily="18" charset="0"/>
            </a:endParaRPr>
          </a:p>
          <a:p>
            <a:pPr marL="36900" indent="0">
              <a:buNone/>
            </a:pPr>
            <a:endParaRPr lang="en-US" b="1" dirty="0">
              <a:solidFill>
                <a:schemeClr val="tx2">
                  <a:lumMod val="25000"/>
                </a:schemeClr>
              </a:solidFill>
            </a:endParaRPr>
          </a:p>
        </p:txBody>
      </p:sp>
      <p:sp>
        <p:nvSpPr>
          <p:cNvPr id="5" name="Text Placeholder 4">
            <a:extLst>
              <a:ext uri="{FF2B5EF4-FFF2-40B4-BE49-F238E27FC236}">
                <a16:creationId xmlns:a16="http://schemas.microsoft.com/office/drawing/2014/main" id="{231F5FED-2677-488A-BC12-53619AD3578E}"/>
              </a:ext>
            </a:extLst>
          </p:cNvPr>
          <p:cNvSpPr>
            <a:spLocks noGrp="1"/>
          </p:cNvSpPr>
          <p:nvPr>
            <p:ph type="body" sz="quarter" idx="3"/>
          </p:nvPr>
        </p:nvSpPr>
        <p:spPr/>
        <p:txBody>
          <a:bodyPr/>
          <a:lstStyle/>
          <a:p>
            <a:r>
              <a:rPr lang="en-IN" b="1" dirty="0">
                <a:solidFill>
                  <a:schemeClr val="accent5">
                    <a:lumMod val="40000"/>
                    <a:lumOff val="60000"/>
                  </a:schemeClr>
                </a:solidFill>
              </a:rPr>
              <a:t>Pros</a:t>
            </a:r>
          </a:p>
        </p:txBody>
      </p:sp>
      <p:sp>
        <p:nvSpPr>
          <p:cNvPr id="6" name="Content Placeholder 5">
            <a:extLst>
              <a:ext uri="{FF2B5EF4-FFF2-40B4-BE49-F238E27FC236}">
                <a16:creationId xmlns:a16="http://schemas.microsoft.com/office/drawing/2014/main" id="{D82DD9A5-10A7-4430-8AE5-8BE607F4A720}"/>
              </a:ext>
            </a:extLst>
          </p:cNvPr>
          <p:cNvSpPr>
            <a:spLocks noGrp="1"/>
          </p:cNvSpPr>
          <p:nvPr>
            <p:ph sz="quarter" idx="4"/>
          </p:nvPr>
        </p:nvSpPr>
        <p:spPr/>
        <p:txBody>
          <a:bodyPr>
            <a:normAutofit/>
          </a:bodyPr>
          <a:lstStyle/>
          <a:p>
            <a:r>
              <a:rPr lang="en-US" sz="1800" kern="1800" dirty="0">
                <a:solidFill>
                  <a:schemeClr val="tx1">
                    <a:lumMod val="50000"/>
                  </a:schemeClr>
                </a:solidFill>
                <a:effectLst/>
                <a:latin typeface="Times New Roman" panose="02020603050405020304" pitchFamily="18" charset="0"/>
                <a:ea typeface="Times New Roman" panose="02020603050405020304" pitchFamily="18" charset="0"/>
              </a:rPr>
              <a:t>It gives standard and valid solution to process the data with hash function.</a:t>
            </a:r>
          </a:p>
          <a:p>
            <a:r>
              <a:rPr lang="en-US" kern="1800" dirty="0">
                <a:solidFill>
                  <a:schemeClr val="tx1">
                    <a:lumMod val="50000"/>
                  </a:schemeClr>
                </a:solidFill>
                <a:effectLst/>
                <a:latin typeface="Times New Roman" panose="02020603050405020304" pitchFamily="18" charset="0"/>
                <a:ea typeface="Times New Roman" panose="02020603050405020304" pitchFamily="18" charset="0"/>
              </a:rPr>
              <a:t>Data is  encrypted using AES and stored in the cloud.</a:t>
            </a:r>
          </a:p>
          <a:p>
            <a:r>
              <a:rPr lang="en-US" sz="1800" kern="1800" dirty="0">
                <a:solidFill>
                  <a:schemeClr val="tx1">
                    <a:lumMod val="50000"/>
                  </a:schemeClr>
                </a:solidFill>
                <a:effectLst/>
                <a:latin typeface="Times New Roman" panose="02020603050405020304" pitchFamily="18" charset="0"/>
                <a:ea typeface="Times New Roman" panose="02020603050405020304" pitchFamily="18" charset="0"/>
              </a:rPr>
              <a:t>Block chain is used to co</a:t>
            </a:r>
            <a:r>
              <a:rPr lang="en-US" kern="1800" dirty="0">
                <a:solidFill>
                  <a:schemeClr val="tx1">
                    <a:lumMod val="50000"/>
                  </a:schemeClr>
                </a:solidFill>
                <a:effectLst/>
                <a:latin typeface="Times New Roman" panose="02020603050405020304" pitchFamily="18" charset="0"/>
                <a:ea typeface="Times New Roman" panose="02020603050405020304" pitchFamily="18" charset="0"/>
              </a:rPr>
              <a:t>nnect the hash values.</a:t>
            </a:r>
          </a:p>
          <a:p>
            <a:r>
              <a:rPr lang="en-US" sz="1800" kern="1800" dirty="0">
                <a:solidFill>
                  <a:schemeClr val="tx1">
                    <a:lumMod val="50000"/>
                  </a:schemeClr>
                </a:solidFill>
                <a:effectLst/>
                <a:latin typeface="Times New Roman" panose="02020603050405020304" pitchFamily="18" charset="0"/>
                <a:ea typeface="Times New Roman" panose="02020603050405020304" pitchFamily="18" charset="0"/>
              </a:rPr>
              <a:t>QR Code </a:t>
            </a:r>
            <a:r>
              <a:rPr lang="en-US" kern="1800" dirty="0">
                <a:solidFill>
                  <a:schemeClr val="tx1">
                    <a:lumMod val="50000"/>
                  </a:schemeClr>
                </a:solidFill>
                <a:effectLst/>
                <a:latin typeface="Times New Roman" panose="02020603050405020304" pitchFamily="18" charset="0"/>
                <a:ea typeface="Times New Roman" panose="02020603050405020304" pitchFamily="18" charset="0"/>
              </a:rPr>
              <a:t>generation.</a:t>
            </a:r>
            <a:endParaRPr lang="en-US" sz="1800" kern="1800" dirty="0">
              <a:solidFill>
                <a:schemeClr val="tx1">
                  <a:lumMod val="50000"/>
                </a:schemeClr>
              </a:solidFill>
              <a:effectLst/>
              <a:latin typeface="Times New Roman" panose="02020603050405020304" pitchFamily="18" charset="0"/>
              <a:ea typeface="Times New Roman" panose="02020603050405020304" pitchFamily="18" charset="0"/>
            </a:endParaRPr>
          </a:p>
          <a:p>
            <a:pPr marL="36900" indent="0">
              <a:buNone/>
            </a:pPr>
            <a:endParaRPr lang="en-IN" dirty="0">
              <a:solidFill>
                <a:schemeClr val="tx1">
                  <a:lumMod val="50000"/>
                </a:schemeClr>
              </a:solidFill>
            </a:endParaRPr>
          </a:p>
        </p:txBody>
      </p:sp>
    </p:spTree>
    <p:extLst>
      <p:ext uri="{BB962C8B-B14F-4D97-AF65-F5344CB8AC3E}">
        <p14:creationId xmlns:p14="http://schemas.microsoft.com/office/powerpoint/2010/main" val="27739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HARDWARE REQUIREMENTS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DUAL CORE 2 DUOS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2 GB 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	250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307939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SOFTWARE REQUIREMENTS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HTML, CSS,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JQuery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 	MYSQL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 (S/W Used)	        :	 ECLIPSE</a:t>
            </a:r>
          </a:p>
          <a:p>
            <a:pPr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OS	                                :  	 WINDOWS 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215397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TECHNOLOGIES USED</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AES Encryption </a:t>
            </a:r>
          </a:p>
          <a:p>
            <a:pPr marL="285750" indent="-285750" algn="just">
              <a:lnSpc>
                <a:spcPct val="150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SHA Algorithm </a:t>
            </a:r>
          </a:p>
          <a:p>
            <a:pPr marL="285750" indent="-285750" algn="just">
              <a:lnSpc>
                <a:spcPct val="150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Block Chain technology (Hashing technique) </a:t>
            </a:r>
          </a:p>
          <a:p>
            <a:pPr marL="285750" indent="-285750" algn="just">
              <a:lnSpc>
                <a:spcPct val="150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AWS Cloud Platform – RDS </a:t>
            </a: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143835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 name="OTLSHAPE_TB_00000000000000000000000000000000_LeftEndCaps" hidden="1"/>
          <p:cNvSpPr txBox="1"/>
          <p:nvPr>
            <p:custDataLst>
              <p:tags r:id="rId2"/>
            </p:custDataLst>
          </p:nvPr>
        </p:nvSpPr>
        <p:spPr>
          <a:xfrm>
            <a:off x="317500" y="2588429"/>
            <a:ext cx="449610" cy="279061"/>
          </a:xfrm>
          <a:prstGeom prst="rect">
            <a:avLst/>
          </a:prstGeom>
          <a:noFill/>
        </p:spPr>
        <p:txBody>
          <a:bodyPr vert="horz" wrap="non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38" normalizeH="0" baseline="0" noProof="0">
                <a:ln>
                  <a:noFill/>
                </a:ln>
                <a:solidFill>
                  <a:srgbClr val="ED7D31"/>
                </a:solidFill>
                <a:effectLst/>
                <a:uLnTx/>
                <a:uFillTx/>
                <a:latin typeface="Calibri" panose="020F0502020204030204" pitchFamily="34" charset="0"/>
                <a:ea typeface="+mn-ea"/>
                <a:cs typeface="+mn-cs"/>
              </a:rPr>
              <a:t>2021</a:t>
            </a:r>
            <a:endParaRPr kumimoji="0" lang="en-US" sz="1800" b="1" i="0" u="none" strike="noStrike" kern="1200" cap="none" spc="-38" normalizeH="0" baseline="0" noProof="0" dirty="0">
              <a:ln>
                <a:noFill/>
              </a:ln>
              <a:solidFill>
                <a:srgbClr val="ED7D31"/>
              </a:solidFill>
              <a:effectLst/>
              <a:uLnTx/>
              <a:uFillTx/>
              <a:latin typeface="Calibri" panose="020F0502020204030204" pitchFamily="34" charset="0"/>
              <a:ea typeface="+mn-ea"/>
              <a:cs typeface="+mn-cs"/>
            </a:endParaRPr>
          </a:p>
        </p:txBody>
      </p:sp>
      <p:sp>
        <p:nvSpPr>
          <p:cNvPr id="5653" name="OTLSHAPE_TB_00000000000000000000000000000000_RightEndCaps" hidden="1"/>
          <p:cNvSpPr txBox="1"/>
          <p:nvPr>
            <p:custDataLst>
              <p:tags r:id="rId3"/>
            </p:custDataLst>
          </p:nvPr>
        </p:nvSpPr>
        <p:spPr>
          <a:xfrm>
            <a:off x="11411034" y="2588429"/>
            <a:ext cx="449610" cy="279061"/>
          </a:xfrm>
          <a:prstGeom prst="rect">
            <a:avLst/>
          </a:prstGeom>
          <a:noFill/>
        </p:spPr>
        <p:txBody>
          <a:bodyPr vert="horz" wrap="non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38" normalizeH="0" baseline="0" noProof="0">
                <a:ln>
                  <a:noFill/>
                </a:ln>
                <a:solidFill>
                  <a:srgbClr val="ED7D31"/>
                </a:solidFill>
                <a:effectLst/>
                <a:uLnTx/>
                <a:uFillTx/>
                <a:latin typeface="Calibri" panose="020F0502020204030204" pitchFamily="34" charset="0"/>
                <a:ea typeface="+mn-ea"/>
                <a:cs typeface="+mn-cs"/>
              </a:rPr>
              <a:t>2021</a:t>
            </a:r>
          </a:p>
        </p:txBody>
      </p:sp>
      <p:cxnSp>
        <p:nvCxnSpPr>
          <p:cNvPr id="5690" name="OTLSHAPE_T_fe82a054eb724851a93f6a606432bfac_HorizontalConnector1"/>
          <p:cNvCxnSpPr>
            <a:cxnSpLocks/>
          </p:cNvCxnSpPr>
          <p:nvPr>
            <p:custDataLst>
              <p:tags r:id="rId4"/>
            </p:custDataLst>
          </p:nvPr>
        </p:nvCxnSpPr>
        <p:spPr>
          <a:xfrm flipV="1">
            <a:off x="1357745" y="6148877"/>
            <a:ext cx="8727705" cy="509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89" name="OTLSHAPE_T_23b42cadd9bc437fb739c68c62737c3a_HorizontalConnector1"/>
          <p:cNvCxnSpPr>
            <a:cxnSpLocks/>
            <a:stCxn id="5748" idx="3"/>
          </p:cNvCxnSpPr>
          <p:nvPr>
            <p:custDataLst>
              <p:tags r:id="rId5"/>
            </p:custDataLst>
          </p:nvPr>
        </p:nvCxnSpPr>
        <p:spPr>
          <a:xfrm>
            <a:off x="1891553" y="5587891"/>
            <a:ext cx="8040977" cy="640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88" name="OTLSHAPE_T_82d1b7aae77d41a2be14d69f5e501b1b_HorizontalConnector1"/>
          <p:cNvCxnSpPr>
            <a:cxnSpLocks/>
            <a:stCxn id="5740" idx="3"/>
          </p:cNvCxnSpPr>
          <p:nvPr>
            <p:custDataLst>
              <p:tags r:id="rId6"/>
            </p:custDataLst>
          </p:nvPr>
        </p:nvCxnSpPr>
        <p:spPr>
          <a:xfrm flipV="1">
            <a:off x="1996257" y="5042582"/>
            <a:ext cx="1995707" cy="2802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87" name="OTLSHAPE_T_f23e460505c24ee88159b421b810b7e4_HorizontalConnector1"/>
          <p:cNvCxnSpPr>
            <a:cxnSpLocks/>
          </p:cNvCxnSpPr>
          <p:nvPr>
            <p:custDataLst>
              <p:tags r:id="rId7"/>
            </p:custDataLst>
          </p:nvPr>
        </p:nvCxnSpPr>
        <p:spPr>
          <a:xfrm flipV="1">
            <a:off x="1330711" y="4516511"/>
            <a:ext cx="2358351" cy="1892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86" name="OTLSHAPE_T_23c152327d314e958e11ca251f33fb49_HorizontalConnector1"/>
          <p:cNvCxnSpPr>
            <a:cxnSpLocks/>
          </p:cNvCxnSpPr>
          <p:nvPr>
            <p:custDataLst>
              <p:tags r:id="rId8"/>
            </p:custDataLst>
          </p:nvPr>
        </p:nvCxnSpPr>
        <p:spPr>
          <a:xfrm>
            <a:off x="1817213" y="4036060"/>
            <a:ext cx="764240"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85" name="OTLSHAPE_T_11a5fd20169a4e5aa0bed048dba08ff2_HorizontalConnector1"/>
          <p:cNvCxnSpPr>
            <a:cxnSpLocks/>
          </p:cNvCxnSpPr>
          <p:nvPr>
            <p:custDataLst>
              <p:tags r:id="rId9"/>
            </p:custDataLst>
          </p:nvPr>
        </p:nvCxnSpPr>
        <p:spPr>
          <a:xfrm>
            <a:off x="1111624" y="3516762"/>
            <a:ext cx="1044544"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54" name="OTLSHAPE_TB_00000000000000000000000000000000_ScaleContainer"/>
          <p:cNvSpPr/>
          <p:nvPr>
            <p:custDataLst>
              <p:tags r:id="rId10"/>
            </p:custDataLst>
          </p:nvPr>
        </p:nvSpPr>
        <p:spPr>
          <a:xfrm>
            <a:off x="1247980" y="2469346"/>
            <a:ext cx="10895481" cy="703237"/>
          </a:xfrm>
          <a:prstGeom prst="rect">
            <a:avLst/>
          </a:prstGeom>
          <a:gradFill flip="none" rotWithShape="1">
            <a:gsLst>
              <a:gs pos="0">
                <a:srgbClr val="1F497D"/>
              </a:gs>
              <a:gs pos="10000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55" name="OTLSHAPE_TB_00000000000000000000000000000000_ElapsedTime" hidden="1"/>
          <p:cNvSpPr/>
          <p:nvPr>
            <p:custDataLst>
              <p:tags r:id="rId11"/>
            </p:custDataLst>
          </p:nvPr>
        </p:nvSpPr>
        <p:spPr>
          <a:xfrm>
            <a:off x="0" y="0"/>
            <a:ext cx="0" cy="0"/>
          </a:xfrm>
          <a:prstGeom prst="rect">
            <a:avLst/>
          </a:prstGeom>
          <a:solidFill>
            <a:srgbClr val="FF0000">
              <a:alpha val="74902"/>
            </a:srgb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56" name="OTLSHAPE_TB_00000000000000000000000000000000_TodayMarkerShape" hidden="1"/>
          <p:cNvSpPr/>
          <p:nvPr>
            <p:custDataLst>
              <p:tags r:id="rId12"/>
            </p:custDataLst>
          </p:nvPr>
        </p:nvSpPr>
        <p:spPr>
          <a:xfrm>
            <a:off x="878937" y="2918460"/>
            <a:ext cx="114300" cy="127000"/>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57" name="OTLSHAPE_TB_00000000000000000000000000000000_TodayMarkerText" hidden="1"/>
          <p:cNvSpPr txBox="1"/>
          <p:nvPr>
            <p:custDataLst>
              <p:tags r:id="rId13"/>
            </p:custDataLst>
          </p:nvPr>
        </p:nvSpPr>
        <p:spPr>
          <a:xfrm>
            <a:off x="933365" y="3045460"/>
            <a:ext cx="0" cy="0"/>
          </a:xfrm>
          <a:prstGeom prst="rect">
            <a:avLst/>
          </a:prstGeom>
          <a:noFill/>
        </p:spPr>
        <p:txBody>
          <a:bodyPr vert="horz" wrap="non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Today</a:t>
            </a:r>
          </a:p>
        </p:txBody>
      </p:sp>
      <p:sp>
        <p:nvSpPr>
          <p:cNvPr id="5658" name="OTLSHAPE_TB_00000000000000000000000000000000_TimescaleInterval1"/>
          <p:cNvSpPr txBox="1"/>
          <p:nvPr>
            <p:custDataLst>
              <p:tags r:id="rId14"/>
            </p:custDataLst>
          </p:nvPr>
        </p:nvSpPr>
        <p:spPr>
          <a:xfrm>
            <a:off x="1817213" y="2692473"/>
            <a:ext cx="409865" cy="207327"/>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WEEK</a:t>
            </a:r>
            <a:r>
              <a:rPr kumimoji="0" lang="en-US" sz="1200" b="0"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 </a:t>
            </a:r>
            <a:r>
              <a:rPr kumimoji="0" lang="en-US" sz="1600" b="1"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1</a:t>
            </a:r>
          </a:p>
        </p:txBody>
      </p:sp>
      <p:sp>
        <p:nvSpPr>
          <p:cNvPr id="5660" name="OTLSHAPE_TB_00000000000000000000000000000000_TimescaleInterval2"/>
          <p:cNvSpPr txBox="1"/>
          <p:nvPr>
            <p:custDataLst>
              <p:tags r:id="rId15"/>
            </p:custDataLst>
          </p:nvPr>
        </p:nvSpPr>
        <p:spPr>
          <a:xfrm>
            <a:off x="3436385" y="2563092"/>
            <a:ext cx="706588" cy="397681"/>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8" normalizeH="0" baseline="0" noProof="0" dirty="0">
                <a:ln>
                  <a:noFill/>
                </a:ln>
                <a:solidFill>
                  <a:prstClr val="white"/>
                </a:solidFill>
                <a:effectLst/>
                <a:uLnTx/>
                <a:uFillTx/>
                <a:latin typeface="Calibri" panose="020F0502020204030204" pitchFamily="34" charset="0"/>
                <a:ea typeface="+mn-ea"/>
                <a:cs typeface="+mn-cs"/>
              </a:rPr>
              <a:t>WEEK2</a:t>
            </a:r>
          </a:p>
        </p:txBody>
      </p:sp>
      <p:sp>
        <p:nvSpPr>
          <p:cNvPr id="5662" name="OTLSHAPE_TB_00000000000000000000000000000000_TimescaleInterval3"/>
          <p:cNvSpPr txBox="1"/>
          <p:nvPr>
            <p:custDataLst>
              <p:tags r:id="rId16"/>
            </p:custDataLst>
          </p:nvPr>
        </p:nvSpPr>
        <p:spPr>
          <a:xfrm>
            <a:off x="4916602" y="2655461"/>
            <a:ext cx="554210" cy="217220"/>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8" normalizeH="0" baseline="0" noProof="0" dirty="0">
                <a:ln>
                  <a:noFill/>
                </a:ln>
                <a:solidFill>
                  <a:prstClr val="white"/>
                </a:solidFill>
                <a:effectLst/>
                <a:uLnTx/>
                <a:uFillTx/>
                <a:latin typeface="Calibri" panose="020F0502020204030204" pitchFamily="34" charset="0"/>
                <a:ea typeface="+mn-ea"/>
                <a:cs typeface="+mn-cs"/>
              </a:rPr>
              <a:t>WEEK 3</a:t>
            </a:r>
          </a:p>
        </p:txBody>
      </p:sp>
      <p:sp>
        <p:nvSpPr>
          <p:cNvPr id="5664" name="OTLSHAPE_TB_00000000000000000000000000000000_TimescaleInterval4"/>
          <p:cNvSpPr txBox="1"/>
          <p:nvPr>
            <p:custDataLst>
              <p:tags r:id="rId17"/>
            </p:custDataLst>
          </p:nvPr>
        </p:nvSpPr>
        <p:spPr>
          <a:xfrm>
            <a:off x="6387088" y="2625034"/>
            <a:ext cx="509502" cy="289452"/>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8" normalizeH="0" baseline="0" noProof="0" dirty="0">
                <a:ln>
                  <a:noFill/>
                </a:ln>
                <a:solidFill>
                  <a:prstClr val="white"/>
                </a:solidFill>
                <a:effectLst/>
                <a:uLnTx/>
                <a:uFillTx/>
                <a:latin typeface="Calibri" panose="020F0502020204030204" pitchFamily="34" charset="0"/>
                <a:ea typeface="+mn-ea"/>
                <a:cs typeface="+mn-cs"/>
              </a:rPr>
              <a:t>WEEK 4</a:t>
            </a:r>
          </a:p>
        </p:txBody>
      </p:sp>
      <p:sp>
        <p:nvSpPr>
          <p:cNvPr id="5666" name="OTLSHAPE_TB_00000000000000000000000000000000_TimescaleInterval5"/>
          <p:cNvSpPr txBox="1"/>
          <p:nvPr>
            <p:custDataLst>
              <p:tags r:id="rId18"/>
            </p:custDataLst>
          </p:nvPr>
        </p:nvSpPr>
        <p:spPr>
          <a:xfrm>
            <a:off x="7828321" y="2676733"/>
            <a:ext cx="636544" cy="212200"/>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8" normalizeH="0" baseline="0" noProof="0" dirty="0">
                <a:ln>
                  <a:noFill/>
                </a:ln>
                <a:solidFill>
                  <a:prstClr val="white"/>
                </a:solidFill>
                <a:effectLst/>
                <a:uLnTx/>
                <a:uFillTx/>
                <a:latin typeface="Calibri" panose="020F0502020204030204" pitchFamily="34" charset="0"/>
                <a:ea typeface="+mn-ea"/>
                <a:cs typeface="+mn-cs"/>
              </a:rPr>
              <a:t>WEEK 5</a:t>
            </a:r>
          </a:p>
        </p:txBody>
      </p:sp>
      <p:sp>
        <p:nvSpPr>
          <p:cNvPr id="5668" name="OTLSHAPE_TB_00000000000000000000000000000000_TimescaleInterval6"/>
          <p:cNvSpPr txBox="1"/>
          <p:nvPr>
            <p:custDataLst>
              <p:tags r:id="rId19"/>
            </p:custDataLst>
          </p:nvPr>
        </p:nvSpPr>
        <p:spPr>
          <a:xfrm>
            <a:off x="9354756" y="2446694"/>
            <a:ext cx="475165" cy="646134"/>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8" normalizeH="0" baseline="0" noProof="0" dirty="0">
                <a:ln>
                  <a:noFill/>
                </a:ln>
                <a:solidFill>
                  <a:prstClr val="white"/>
                </a:solidFill>
                <a:effectLst/>
                <a:uLnTx/>
                <a:uFillTx/>
                <a:latin typeface="Calibri" panose="020F0502020204030204" pitchFamily="34" charset="0"/>
                <a:ea typeface="+mn-ea"/>
                <a:cs typeface="+mn-cs"/>
              </a:rPr>
              <a:t>WEEK 6</a:t>
            </a:r>
          </a:p>
        </p:txBody>
      </p:sp>
      <p:sp>
        <p:nvSpPr>
          <p:cNvPr id="5670" name="OTLSHAPE_TB_00000000000000000000000000000000_TimescaleInterval7"/>
          <p:cNvSpPr txBox="1"/>
          <p:nvPr>
            <p:custDataLst>
              <p:tags r:id="rId20"/>
            </p:custDataLst>
          </p:nvPr>
        </p:nvSpPr>
        <p:spPr>
          <a:xfrm>
            <a:off x="10931788" y="2634933"/>
            <a:ext cx="685823" cy="254000"/>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WEEK 7</a:t>
            </a:r>
          </a:p>
        </p:txBody>
      </p:sp>
      <p:sp>
        <p:nvSpPr>
          <p:cNvPr id="5672" name="OTLSHAPE_TB_00000000000000000000000000000000_TimescaleInterval8"/>
          <p:cNvSpPr txBox="1"/>
          <p:nvPr>
            <p:custDataLst>
              <p:tags r:id="rId21"/>
            </p:custDataLst>
          </p:nvPr>
        </p:nvSpPr>
        <p:spPr>
          <a:xfrm>
            <a:off x="6994008" y="2634933"/>
            <a:ext cx="241300" cy="186055"/>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20" normalizeH="0" baseline="0" noProof="0" dirty="0">
              <a:ln>
                <a:noFill/>
              </a:ln>
              <a:solidFill>
                <a:prstClr val="white"/>
              </a:solidFill>
              <a:effectLst/>
              <a:uLnTx/>
              <a:uFillTx/>
              <a:latin typeface="Calibri" panose="020F0502020204030204" pitchFamily="34" charset="0"/>
              <a:ea typeface="+mn-ea"/>
              <a:cs typeface="+mn-cs"/>
            </a:endParaRPr>
          </a:p>
        </p:txBody>
      </p:sp>
      <p:sp>
        <p:nvSpPr>
          <p:cNvPr id="5676" name="OTLSHAPE_TB_00000000000000000000000000000000_TimescaleInterval10"/>
          <p:cNvSpPr txBox="1"/>
          <p:nvPr>
            <p:custDataLst>
              <p:tags r:id="rId22"/>
            </p:custDataLst>
          </p:nvPr>
        </p:nvSpPr>
        <p:spPr>
          <a:xfrm>
            <a:off x="8719601" y="2634933"/>
            <a:ext cx="211148" cy="186055"/>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22" normalizeH="0" baseline="0" noProof="0" dirty="0">
              <a:ln>
                <a:noFill/>
              </a:ln>
              <a:solidFill>
                <a:prstClr val="white"/>
              </a:solidFill>
              <a:effectLst/>
              <a:uLnTx/>
              <a:uFillTx/>
              <a:latin typeface="Calibri" panose="020F0502020204030204" pitchFamily="34" charset="0"/>
              <a:ea typeface="+mn-ea"/>
              <a:cs typeface="+mn-cs"/>
            </a:endParaRPr>
          </a:p>
        </p:txBody>
      </p:sp>
      <p:sp>
        <p:nvSpPr>
          <p:cNvPr id="5678" name="OTLSHAPE_TB_00000000000000000000000000000000_TimescaleInterval11"/>
          <p:cNvSpPr txBox="1"/>
          <p:nvPr>
            <p:custDataLst>
              <p:tags r:id="rId23"/>
            </p:custDataLst>
          </p:nvPr>
        </p:nvSpPr>
        <p:spPr>
          <a:xfrm>
            <a:off x="9910527" y="645880"/>
            <a:ext cx="568689" cy="563718"/>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20" normalizeH="0" baseline="0" noProof="0" dirty="0">
              <a:ln>
                <a:noFill/>
              </a:ln>
              <a:solidFill>
                <a:prstClr val="white"/>
              </a:solidFill>
              <a:effectLst/>
              <a:uLnTx/>
              <a:uFillTx/>
              <a:latin typeface="Calibri" panose="020F0502020204030204" pitchFamily="34" charset="0"/>
              <a:ea typeface="+mn-ea"/>
              <a:cs typeface="+mn-cs"/>
            </a:endParaRPr>
          </a:p>
        </p:txBody>
      </p:sp>
      <p:sp>
        <p:nvSpPr>
          <p:cNvPr id="5680" name="OTLSHAPE_TB_00000000000000000000000000000000_TimescaleInterval12"/>
          <p:cNvSpPr txBox="1"/>
          <p:nvPr>
            <p:custDataLst>
              <p:tags r:id="rId24"/>
            </p:custDataLst>
          </p:nvPr>
        </p:nvSpPr>
        <p:spPr>
          <a:xfrm>
            <a:off x="10445194" y="2634933"/>
            <a:ext cx="231858" cy="186055"/>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22" normalizeH="0" baseline="0" noProof="0" dirty="0">
              <a:ln>
                <a:noFill/>
              </a:ln>
              <a:solidFill>
                <a:prstClr val="white"/>
              </a:solidFill>
              <a:effectLst/>
              <a:uLnTx/>
              <a:uFillTx/>
              <a:latin typeface="Calibri" panose="020F0502020204030204" pitchFamily="34" charset="0"/>
              <a:ea typeface="+mn-ea"/>
              <a:cs typeface="+mn-cs"/>
            </a:endParaRPr>
          </a:p>
        </p:txBody>
      </p:sp>
      <p:cxnSp>
        <p:nvCxnSpPr>
          <p:cNvPr id="5661" name="OTLSHAPE_TB_00000000000000000000000000000000_Separator2"/>
          <p:cNvCxnSpPr/>
          <p:nvPr>
            <p:custDataLst>
              <p:tags r:id="rId25"/>
            </p:custDataLst>
          </p:nvPr>
        </p:nvCxnSpPr>
        <p:spPr>
          <a:xfrm>
            <a:off x="3495467" y="378206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75" name="OTLSHAPE_TB_00000000000000000000000000000000_Separator9"/>
          <p:cNvCxnSpPr>
            <a:cxnSpLocks/>
          </p:cNvCxnSpPr>
          <p:nvPr>
            <p:custDataLst>
              <p:tags r:id="rId26"/>
            </p:custDataLst>
          </p:nvPr>
        </p:nvCxnSpPr>
        <p:spPr>
          <a:xfrm>
            <a:off x="10194871" y="2692473"/>
            <a:ext cx="0" cy="2683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09" name="OTLSHAPE_T_11a5fd20169a4e5aa0bed048dba08ff2_Shape"/>
          <p:cNvSpPr/>
          <p:nvPr>
            <p:custDataLst>
              <p:tags r:id="rId27"/>
            </p:custDataLst>
          </p:nvPr>
        </p:nvSpPr>
        <p:spPr>
          <a:xfrm>
            <a:off x="1937950" y="3394837"/>
            <a:ext cx="1587500" cy="189012"/>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17" name="OTLSHAPE_T_23c152327d314e958e11ca251f33fb49_Shape"/>
          <p:cNvSpPr/>
          <p:nvPr>
            <p:custDataLst>
              <p:tags r:id="rId28"/>
            </p:custDataLst>
          </p:nvPr>
        </p:nvSpPr>
        <p:spPr>
          <a:xfrm>
            <a:off x="2665304" y="3800692"/>
            <a:ext cx="1770025" cy="340572"/>
          </a:xfrm>
          <a:prstGeom prst="rect">
            <a:avLst/>
          </a:prstGeom>
          <a:solidFill>
            <a:srgbClr val="4BACC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25" name="OTLSHAPE_T_f23e460505c24ee88159b421b810b7e4_Shape"/>
          <p:cNvSpPr/>
          <p:nvPr>
            <p:custDataLst>
              <p:tags r:id="rId29"/>
            </p:custDataLst>
          </p:nvPr>
        </p:nvSpPr>
        <p:spPr>
          <a:xfrm>
            <a:off x="2978881" y="4294387"/>
            <a:ext cx="4256427" cy="370993"/>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33" name="OTLSHAPE_T_82d1b7aae77d41a2be14d69f5e501b1b_Shape"/>
          <p:cNvSpPr/>
          <p:nvPr>
            <p:custDataLst>
              <p:tags r:id="rId30"/>
            </p:custDataLst>
          </p:nvPr>
        </p:nvSpPr>
        <p:spPr>
          <a:xfrm>
            <a:off x="3525450" y="4885735"/>
            <a:ext cx="5008950" cy="369402"/>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41" name="OTLSHAPE_T_23b42cadd9bc437fb739c68c62737c3a_Shape"/>
          <p:cNvSpPr/>
          <p:nvPr>
            <p:custDataLst>
              <p:tags r:id="rId31"/>
            </p:custDataLst>
          </p:nvPr>
        </p:nvSpPr>
        <p:spPr>
          <a:xfrm>
            <a:off x="9179859" y="5340165"/>
            <a:ext cx="1015012" cy="354283"/>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49" name="OTLSHAPE_T_fe82a054eb724851a93f6a606432bfac_Shape"/>
          <p:cNvSpPr/>
          <p:nvPr>
            <p:custDataLst>
              <p:tags r:id="rId32"/>
            </p:custDataLst>
          </p:nvPr>
        </p:nvSpPr>
        <p:spPr>
          <a:xfrm>
            <a:off x="10127054" y="5968657"/>
            <a:ext cx="1626842" cy="346001"/>
          </a:xfrm>
          <a:prstGeom prst="homePlate">
            <a:avLst/>
          </a:prstGeom>
          <a:solidFill>
            <a:srgbClr val="9BBB5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10" name="OTLSHAPE_T_11a5fd20169a4e5aa0bed048dba08ff2_ShapePercentage" hidden="1"/>
          <p:cNvSpPr/>
          <p:nvPr>
            <p:custDataLst>
              <p:tags r:id="rId33"/>
            </p:custDataLst>
          </p:nvPr>
        </p:nvSpPr>
        <p:spPr>
          <a:xfrm>
            <a:off x="1046519" y="3121660"/>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18" name="OTLSHAPE_T_23c152327d314e958e11ca251f33fb49_ShapePercentage" hidden="1"/>
          <p:cNvSpPr/>
          <p:nvPr>
            <p:custDataLst>
              <p:tags r:id="rId34"/>
            </p:custDataLst>
          </p:nvPr>
        </p:nvSpPr>
        <p:spPr>
          <a:xfrm>
            <a:off x="1838594" y="3451860"/>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26" name="OTLSHAPE_T_f23e460505c24ee88159b421b810b7e4_ShapePercentage" hidden="1"/>
          <p:cNvSpPr/>
          <p:nvPr>
            <p:custDataLst>
              <p:tags r:id="rId35"/>
            </p:custDataLst>
          </p:nvPr>
        </p:nvSpPr>
        <p:spPr>
          <a:xfrm>
            <a:off x="2970131" y="3782060"/>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34" name="OTLSHAPE_T_82d1b7aae77d41a2be14d69f5e501b1b_ShapePercentage" hidden="1"/>
          <p:cNvSpPr/>
          <p:nvPr>
            <p:custDataLst>
              <p:tags r:id="rId36"/>
            </p:custDataLst>
          </p:nvPr>
        </p:nvSpPr>
        <p:spPr>
          <a:xfrm>
            <a:off x="3281303" y="4112260"/>
            <a:ext cx="0" cy="0"/>
          </a:xfrm>
          <a:prstGeom prst="roundRect">
            <a:avLst>
              <a:gd name="adj" fmla="val 10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42" name="OTLSHAPE_T_23b42cadd9bc437fb739c68c62737c3a_ShapePercentage" hidden="1"/>
          <p:cNvSpPr/>
          <p:nvPr>
            <p:custDataLst>
              <p:tags r:id="rId37"/>
            </p:custDataLst>
          </p:nvPr>
        </p:nvSpPr>
        <p:spPr>
          <a:xfrm>
            <a:off x="9221870" y="4442460"/>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50" name="OTLSHAPE_T_fe82a054eb724851a93f6a606432bfac_ShapePercentage" hidden="1"/>
          <p:cNvSpPr/>
          <p:nvPr>
            <p:custDataLst>
              <p:tags r:id="rId38"/>
            </p:custDataLst>
          </p:nvPr>
        </p:nvSpPr>
        <p:spPr>
          <a:xfrm>
            <a:off x="9957368" y="4772660"/>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11" name="OTLSHAPE_T_11a5fd20169a4e5aa0bed048dba08ff2_Duration" hidden="1"/>
          <p:cNvSpPr txBox="1"/>
          <p:nvPr>
            <p:custDataLst>
              <p:tags r:id="rId39"/>
            </p:custDataLst>
          </p:nvPr>
        </p:nvSpPr>
        <p:spPr>
          <a:xfrm>
            <a:off x="0" y="3121660"/>
            <a:ext cx="3937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56 days</a:t>
            </a:r>
          </a:p>
        </p:txBody>
      </p:sp>
      <p:sp>
        <p:nvSpPr>
          <p:cNvPr id="5712" name="OTLSHAPE_T_11a5fd20169a4e5aa0bed048dba08ff2_TextPercentage" hidden="1"/>
          <p:cNvSpPr txBox="1"/>
          <p:nvPr>
            <p:custDataLst>
              <p:tags r:id="rId40"/>
            </p:custDataLst>
          </p:nvPr>
        </p:nvSpPr>
        <p:spPr>
          <a:xfrm>
            <a:off x="0" y="3276685"/>
            <a:ext cx="2921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rPr>
              <a:t>100%</a:t>
            </a:r>
          </a:p>
        </p:txBody>
      </p:sp>
      <p:sp>
        <p:nvSpPr>
          <p:cNvPr id="5713" name="OTLSHAPE_T_11a5fd20169a4e5aa0bed048dba08ff2_StartDate" hidden="1"/>
          <p:cNvSpPr txBox="1"/>
          <p:nvPr>
            <p:custDataLst>
              <p:tags r:id="rId41"/>
            </p:custDataLst>
          </p:nvPr>
        </p:nvSpPr>
        <p:spPr>
          <a:xfrm>
            <a:off x="0" y="34317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14" name="OTLSHAPE_T_11a5fd20169a4e5aa0bed048dba08ff2_EndDate" hidden="1"/>
          <p:cNvSpPr txBox="1"/>
          <p:nvPr>
            <p:custDataLst>
              <p:tags r:id="rId42"/>
            </p:custDataLst>
          </p:nvPr>
        </p:nvSpPr>
        <p:spPr>
          <a:xfrm>
            <a:off x="0" y="34317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16" name="OTLSHAPE_T_11a5fd20169a4e5aa0bed048dba08ff2_Title"/>
          <p:cNvSpPr txBox="1"/>
          <p:nvPr>
            <p:custDataLst>
              <p:tags r:id="rId43"/>
            </p:custDataLst>
          </p:nvPr>
        </p:nvSpPr>
        <p:spPr>
          <a:xfrm>
            <a:off x="110265" y="3307866"/>
            <a:ext cx="1654733" cy="276999"/>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UI Design</a:t>
            </a:r>
          </a:p>
        </p:txBody>
      </p:sp>
      <p:sp>
        <p:nvSpPr>
          <p:cNvPr id="5719" name="OTLSHAPE_T_23c152327d314e958e11ca251f33fb49_Duration" hidden="1"/>
          <p:cNvSpPr txBox="1"/>
          <p:nvPr>
            <p:custDataLst>
              <p:tags r:id="rId44"/>
            </p:custDataLst>
          </p:nvPr>
        </p:nvSpPr>
        <p:spPr>
          <a:xfrm>
            <a:off x="0" y="3451860"/>
            <a:ext cx="3937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41 days</a:t>
            </a:r>
          </a:p>
        </p:txBody>
      </p:sp>
      <p:sp>
        <p:nvSpPr>
          <p:cNvPr id="5720" name="OTLSHAPE_T_23c152327d314e958e11ca251f33fb49_TextPercentage" hidden="1"/>
          <p:cNvSpPr txBox="1"/>
          <p:nvPr>
            <p:custDataLst>
              <p:tags r:id="rId45"/>
            </p:custDataLst>
          </p:nvPr>
        </p:nvSpPr>
        <p:spPr>
          <a:xfrm>
            <a:off x="0" y="3606885"/>
            <a:ext cx="2286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rPr>
              <a:t>50%</a:t>
            </a:r>
          </a:p>
        </p:txBody>
      </p:sp>
      <p:sp>
        <p:nvSpPr>
          <p:cNvPr id="5721" name="OTLSHAPE_T_23c152327d314e958e11ca251f33fb49_StartDate" hidden="1"/>
          <p:cNvSpPr txBox="1"/>
          <p:nvPr>
            <p:custDataLst>
              <p:tags r:id="rId46"/>
            </p:custDataLst>
          </p:nvPr>
        </p:nvSpPr>
        <p:spPr>
          <a:xfrm>
            <a:off x="0" y="37619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22" name="OTLSHAPE_T_23c152327d314e958e11ca251f33fb49_EndDate" hidden="1"/>
          <p:cNvSpPr txBox="1"/>
          <p:nvPr>
            <p:custDataLst>
              <p:tags r:id="rId47"/>
            </p:custDataLst>
          </p:nvPr>
        </p:nvSpPr>
        <p:spPr>
          <a:xfrm>
            <a:off x="0" y="37619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24" name="OTLSHAPE_T_23c152327d314e958e11ca251f33fb49_Title"/>
          <p:cNvSpPr txBox="1"/>
          <p:nvPr>
            <p:custDataLst>
              <p:tags r:id="rId48"/>
            </p:custDataLst>
          </p:nvPr>
        </p:nvSpPr>
        <p:spPr>
          <a:xfrm>
            <a:off x="86337" y="3856464"/>
            <a:ext cx="1587500" cy="246221"/>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2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Database Creation</a:t>
            </a:r>
          </a:p>
        </p:txBody>
      </p:sp>
      <p:sp>
        <p:nvSpPr>
          <p:cNvPr id="5727" name="OTLSHAPE_T_f23e460505c24ee88159b421b810b7e4_Duration" hidden="1"/>
          <p:cNvSpPr txBox="1"/>
          <p:nvPr>
            <p:custDataLst>
              <p:tags r:id="rId49"/>
            </p:custDataLst>
          </p:nvPr>
        </p:nvSpPr>
        <p:spPr>
          <a:xfrm>
            <a:off x="0" y="3782060"/>
            <a:ext cx="3937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50 days</a:t>
            </a:r>
          </a:p>
        </p:txBody>
      </p:sp>
      <p:sp>
        <p:nvSpPr>
          <p:cNvPr id="5728" name="OTLSHAPE_T_f23e460505c24ee88159b421b810b7e4_TextPercentage" hidden="1"/>
          <p:cNvSpPr txBox="1"/>
          <p:nvPr>
            <p:custDataLst>
              <p:tags r:id="rId50"/>
            </p:custDataLst>
          </p:nvPr>
        </p:nvSpPr>
        <p:spPr>
          <a:xfrm>
            <a:off x="0" y="3937085"/>
            <a:ext cx="2286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rPr>
              <a:t>38%</a:t>
            </a:r>
          </a:p>
        </p:txBody>
      </p:sp>
      <p:sp>
        <p:nvSpPr>
          <p:cNvPr id="5729" name="OTLSHAPE_T_f23e460505c24ee88159b421b810b7e4_StartDate" hidden="1"/>
          <p:cNvSpPr txBox="1"/>
          <p:nvPr>
            <p:custDataLst>
              <p:tags r:id="rId51"/>
            </p:custDataLst>
          </p:nvPr>
        </p:nvSpPr>
        <p:spPr>
          <a:xfrm>
            <a:off x="0" y="40921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30" name="OTLSHAPE_T_f23e460505c24ee88159b421b810b7e4_EndDate" hidden="1"/>
          <p:cNvSpPr txBox="1"/>
          <p:nvPr>
            <p:custDataLst>
              <p:tags r:id="rId52"/>
            </p:custDataLst>
          </p:nvPr>
        </p:nvSpPr>
        <p:spPr>
          <a:xfrm>
            <a:off x="0" y="40921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32" name="OTLSHAPE_T_f23e460505c24ee88159b421b810b7e4_Title"/>
          <p:cNvSpPr txBox="1"/>
          <p:nvPr>
            <p:custDataLst>
              <p:tags r:id="rId53"/>
            </p:custDataLst>
          </p:nvPr>
        </p:nvSpPr>
        <p:spPr>
          <a:xfrm>
            <a:off x="110265" y="4374284"/>
            <a:ext cx="1587500" cy="276999"/>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Encryption</a:t>
            </a:r>
          </a:p>
        </p:txBody>
      </p:sp>
      <p:sp>
        <p:nvSpPr>
          <p:cNvPr id="5735" name="OTLSHAPE_T_82d1b7aae77d41a2be14d69f5e501b1b_Duration" hidden="1"/>
          <p:cNvSpPr txBox="1"/>
          <p:nvPr>
            <p:custDataLst>
              <p:tags r:id="rId54"/>
            </p:custDataLst>
          </p:nvPr>
        </p:nvSpPr>
        <p:spPr>
          <a:xfrm>
            <a:off x="0" y="4112260"/>
            <a:ext cx="4572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210 days</a:t>
            </a:r>
          </a:p>
        </p:txBody>
      </p:sp>
      <p:sp>
        <p:nvSpPr>
          <p:cNvPr id="5736" name="OTLSHAPE_T_82d1b7aae77d41a2be14d69f5e501b1b_TextPercentage" hidden="1"/>
          <p:cNvSpPr txBox="1"/>
          <p:nvPr>
            <p:custDataLst>
              <p:tags r:id="rId55"/>
            </p:custDataLst>
          </p:nvPr>
        </p:nvSpPr>
        <p:spPr>
          <a:xfrm>
            <a:off x="0" y="4267285"/>
            <a:ext cx="2286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rPr>
              <a:t>40%</a:t>
            </a:r>
          </a:p>
        </p:txBody>
      </p:sp>
      <p:sp>
        <p:nvSpPr>
          <p:cNvPr id="5737" name="OTLSHAPE_T_82d1b7aae77d41a2be14d69f5e501b1b_StartDate" hidden="1"/>
          <p:cNvSpPr txBox="1"/>
          <p:nvPr>
            <p:custDataLst>
              <p:tags r:id="rId56"/>
            </p:custDataLst>
          </p:nvPr>
        </p:nvSpPr>
        <p:spPr>
          <a:xfrm>
            <a:off x="0" y="44223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38" name="OTLSHAPE_T_82d1b7aae77d41a2be14d69f5e501b1b_EndDate" hidden="1"/>
          <p:cNvSpPr txBox="1"/>
          <p:nvPr>
            <p:custDataLst>
              <p:tags r:id="rId57"/>
            </p:custDataLst>
          </p:nvPr>
        </p:nvSpPr>
        <p:spPr>
          <a:xfrm>
            <a:off x="0" y="44223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40" name="OTLSHAPE_T_82d1b7aae77d41a2be14d69f5e501b1b_Title"/>
          <p:cNvSpPr txBox="1"/>
          <p:nvPr>
            <p:custDataLst>
              <p:tags r:id="rId58"/>
            </p:custDataLst>
          </p:nvPr>
        </p:nvSpPr>
        <p:spPr>
          <a:xfrm>
            <a:off x="124120" y="4932111"/>
            <a:ext cx="1872137" cy="276999"/>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2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Backend Design</a:t>
            </a:r>
          </a:p>
        </p:txBody>
      </p:sp>
      <p:sp>
        <p:nvSpPr>
          <p:cNvPr id="5743" name="OTLSHAPE_T_23b42cadd9bc437fb739c68c62737c3a_Duration" hidden="1"/>
          <p:cNvSpPr txBox="1"/>
          <p:nvPr>
            <p:custDataLst>
              <p:tags r:id="rId59"/>
            </p:custDataLst>
          </p:nvPr>
        </p:nvSpPr>
        <p:spPr>
          <a:xfrm>
            <a:off x="0" y="4442460"/>
            <a:ext cx="3937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26 days</a:t>
            </a:r>
          </a:p>
        </p:txBody>
      </p:sp>
      <p:sp>
        <p:nvSpPr>
          <p:cNvPr id="5744" name="OTLSHAPE_T_23b42cadd9bc437fb739c68c62737c3a_TextPercentage" hidden="1"/>
          <p:cNvSpPr txBox="1"/>
          <p:nvPr>
            <p:custDataLst>
              <p:tags r:id="rId60"/>
            </p:custDataLst>
          </p:nvPr>
        </p:nvSpPr>
        <p:spPr>
          <a:xfrm>
            <a:off x="0" y="45974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endParaRPr>
          </a:p>
        </p:txBody>
      </p:sp>
      <p:sp>
        <p:nvSpPr>
          <p:cNvPr id="5745" name="OTLSHAPE_T_23b42cadd9bc437fb739c68c62737c3a_StartDate" hidden="1"/>
          <p:cNvSpPr txBox="1"/>
          <p:nvPr>
            <p:custDataLst>
              <p:tags r:id="rId61"/>
            </p:custDataLst>
          </p:nvPr>
        </p:nvSpPr>
        <p:spPr>
          <a:xfrm>
            <a:off x="0" y="45974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46" name="OTLSHAPE_T_23b42cadd9bc437fb739c68c62737c3a_EndDate" hidden="1"/>
          <p:cNvSpPr txBox="1"/>
          <p:nvPr>
            <p:custDataLst>
              <p:tags r:id="rId62"/>
            </p:custDataLst>
          </p:nvPr>
        </p:nvSpPr>
        <p:spPr>
          <a:xfrm>
            <a:off x="0" y="45974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48" name="OTLSHAPE_T_23b42cadd9bc437fb739c68c62737c3a_Title"/>
          <p:cNvSpPr txBox="1"/>
          <p:nvPr>
            <p:custDataLst>
              <p:tags r:id="rId63"/>
            </p:custDataLst>
          </p:nvPr>
        </p:nvSpPr>
        <p:spPr>
          <a:xfrm>
            <a:off x="126999" y="5464780"/>
            <a:ext cx="1764554" cy="246221"/>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2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Permission controls</a:t>
            </a:r>
          </a:p>
        </p:txBody>
      </p:sp>
      <p:sp>
        <p:nvSpPr>
          <p:cNvPr id="5751" name="OTLSHAPE_T_fe82a054eb724851a93f6a606432bfac_Duration" hidden="1"/>
          <p:cNvSpPr txBox="1"/>
          <p:nvPr>
            <p:custDataLst>
              <p:tags r:id="rId64"/>
            </p:custDataLst>
          </p:nvPr>
        </p:nvSpPr>
        <p:spPr>
          <a:xfrm>
            <a:off x="0" y="4772660"/>
            <a:ext cx="3937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35 days</a:t>
            </a:r>
          </a:p>
        </p:txBody>
      </p:sp>
      <p:sp>
        <p:nvSpPr>
          <p:cNvPr id="5752" name="OTLSHAPE_T_fe82a054eb724851a93f6a606432bfac_TextPercentage" hidden="1"/>
          <p:cNvSpPr txBox="1"/>
          <p:nvPr>
            <p:custDataLst>
              <p:tags r:id="rId65"/>
            </p:custDataLst>
          </p:nvPr>
        </p:nvSpPr>
        <p:spPr>
          <a:xfrm>
            <a:off x="0" y="49276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endParaRPr>
          </a:p>
        </p:txBody>
      </p:sp>
      <p:sp>
        <p:nvSpPr>
          <p:cNvPr id="5753" name="OTLSHAPE_T_fe82a054eb724851a93f6a606432bfac_StartDate" hidden="1"/>
          <p:cNvSpPr txBox="1"/>
          <p:nvPr>
            <p:custDataLst>
              <p:tags r:id="rId66"/>
            </p:custDataLst>
          </p:nvPr>
        </p:nvSpPr>
        <p:spPr>
          <a:xfrm>
            <a:off x="0" y="49276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54" name="OTLSHAPE_T_fe82a054eb724851a93f6a606432bfac_EndDate" hidden="1"/>
          <p:cNvSpPr txBox="1"/>
          <p:nvPr>
            <p:custDataLst>
              <p:tags r:id="rId67"/>
            </p:custDataLst>
          </p:nvPr>
        </p:nvSpPr>
        <p:spPr>
          <a:xfrm>
            <a:off x="0" y="49276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56" name="OTLSHAPE_T_fe82a054eb724851a93f6a606432bfac_Title"/>
          <p:cNvSpPr txBox="1"/>
          <p:nvPr>
            <p:custDataLst>
              <p:tags r:id="rId68"/>
            </p:custDataLst>
          </p:nvPr>
        </p:nvSpPr>
        <p:spPr>
          <a:xfrm>
            <a:off x="182419" y="6061303"/>
            <a:ext cx="1175326" cy="276999"/>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2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Execution</a:t>
            </a:r>
          </a:p>
        </p:txBody>
      </p:sp>
      <p:cxnSp>
        <p:nvCxnSpPr>
          <p:cNvPr id="109" name="OTLSHAPE_TB_00000000000000000000000000000000_Separator9">
            <a:extLst>
              <a:ext uri="{FF2B5EF4-FFF2-40B4-BE49-F238E27FC236}">
                <a16:creationId xmlns:a16="http://schemas.microsoft.com/office/drawing/2014/main" id="{E3ACEA3C-34C0-4336-917F-F006C2C5EF1F}"/>
              </a:ext>
            </a:extLst>
          </p:cNvPr>
          <p:cNvCxnSpPr>
            <a:cxnSpLocks/>
          </p:cNvCxnSpPr>
          <p:nvPr>
            <p:custDataLst>
              <p:tags r:id="rId69"/>
            </p:custDataLst>
          </p:nvPr>
        </p:nvCxnSpPr>
        <p:spPr>
          <a:xfrm flipV="1">
            <a:off x="8906273" y="2692473"/>
            <a:ext cx="0" cy="290752"/>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OTLSHAPE_TB_00000000000000000000000000000000_Separator9">
            <a:extLst>
              <a:ext uri="{FF2B5EF4-FFF2-40B4-BE49-F238E27FC236}">
                <a16:creationId xmlns:a16="http://schemas.microsoft.com/office/drawing/2014/main" id="{816D484C-54FF-40D4-8CFF-FA19985B1A81}"/>
              </a:ext>
            </a:extLst>
          </p:cNvPr>
          <p:cNvCxnSpPr>
            <a:cxnSpLocks/>
          </p:cNvCxnSpPr>
          <p:nvPr>
            <p:custDataLst>
              <p:tags r:id="rId70"/>
            </p:custDataLst>
          </p:nvPr>
        </p:nvCxnSpPr>
        <p:spPr>
          <a:xfrm>
            <a:off x="7235308" y="2625034"/>
            <a:ext cx="0" cy="358191"/>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OTLSHAPE_TB_00000000000000000000000000000000_Separator9">
            <a:extLst>
              <a:ext uri="{FF2B5EF4-FFF2-40B4-BE49-F238E27FC236}">
                <a16:creationId xmlns:a16="http://schemas.microsoft.com/office/drawing/2014/main" id="{69108345-402F-47B0-976A-443E3FD2F73D}"/>
              </a:ext>
            </a:extLst>
          </p:cNvPr>
          <p:cNvCxnSpPr>
            <a:cxnSpLocks/>
          </p:cNvCxnSpPr>
          <p:nvPr>
            <p:custDataLst>
              <p:tags r:id="rId71"/>
            </p:custDataLst>
          </p:nvPr>
        </p:nvCxnSpPr>
        <p:spPr>
          <a:xfrm>
            <a:off x="5910959" y="2666455"/>
            <a:ext cx="0" cy="426373"/>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OTLSHAPE_TB_00000000000000000000000000000000_Separator9">
            <a:extLst>
              <a:ext uri="{FF2B5EF4-FFF2-40B4-BE49-F238E27FC236}">
                <a16:creationId xmlns:a16="http://schemas.microsoft.com/office/drawing/2014/main" id="{D054E84F-2F37-416A-AC98-C6148245142E}"/>
              </a:ext>
            </a:extLst>
          </p:cNvPr>
          <p:cNvCxnSpPr>
            <a:cxnSpLocks/>
          </p:cNvCxnSpPr>
          <p:nvPr>
            <p:custDataLst>
              <p:tags r:id="rId72"/>
            </p:custDataLst>
          </p:nvPr>
        </p:nvCxnSpPr>
        <p:spPr>
          <a:xfrm>
            <a:off x="4435332" y="2655461"/>
            <a:ext cx="0" cy="437367"/>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OTLSHAPE_TB_00000000000000000000000000000000_Separator9">
            <a:extLst>
              <a:ext uri="{FF2B5EF4-FFF2-40B4-BE49-F238E27FC236}">
                <a16:creationId xmlns:a16="http://schemas.microsoft.com/office/drawing/2014/main" id="{9E78B5CE-2BFD-49C5-9953-542C58140DA5}"/>
              </a:ext>
            </a:extLst>
          </p:cNvPr>
          <p:cNvCxnSpPr>
            <a:cxnSpLocks/>
          </p:cNvCxnSpPr>
          <p:nvPr>
            <p:custDataLst>
              <p:tags r:id="rId73"/>
            </p:custDataLst>
          </p:nvPr>
        </p:nvCxnSpPr>
        <p:spPr>
          <a:xfrm flipH="1">
            <a:off x="2830057" y="2625034"/>
            <a:ext cx="2074" cy="349338"/>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C7B4A1C-8589-4EDF-917B-BBD24A226F8C}"/>
              </a:ext>
            </a:extLst>
          </p:cNvPr>
          <p:cNvSpPr txBox="1"/>
          <p:nvPr/>
        </p:nvSpPr>
        <p:spPr>
          <a:xfrm>
            <a:off x="3093175" y="1185727"/>
            <a:ext cx="637587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TIMELINE CHART</a:t>
            </a:r>
            <a:endPar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4023908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TdGFuZGFyZ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ywiQWJzb2x1dGVQb3NpdGlvbiI6MTk5Lj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SwiRHVyYXRpb25Gb3JtYXQiOjAsIkluY2x1ZGVOb25Xb3JraW5nRGF5c0luRHVyYXRpb24iOnRydW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MS0wNVQwMDowMDowMFoiLCJFbmREYXRlIjoiMjAyMS0xMi0yMFQyMzo1OTowMCIsIkZvcm1hdCI6Ik1NTSIsIlR5cGUiOjIsIkF1dG9EYXRlUmFuZ2UiOnRydWUsIldvcmtpbmdEYXlzIjoxMjcsIkZpc2NhbFllYXIiOnsiJGlkIjoiMTY2IiwiU3RhcnRNb250aCI6MSwiVXNlU3RhcnRpbmdZZWFyRm9yTnVtYmVyaW5nIjp0cnVlLCJTaG93RmlzY2FsWWVhckxhYmVsIjp0cnVlfSwiVG9kYXlNYXJrZXJUZXh0IjoiVG9kYXkiLCJBdXRvU2NhbGVUeXBlIjp0cnVlfSwiTWlsZXN0b25lcyI6W3siJGlkIjoiMTY3IiwiRGF0ZSI6IjIwMjEtMDEtMTBUMjM6NTk6MDAiLCJTdHlsZSI6eyIkaWQiOiIxNjgiLCJTaGFwZSI6MiwiQ29ubmVjdG9yTWFyZ2luIjp7IiRyZWYiOiI1NCJ9LCJDb25uZWN0b3JTdHlsZSI6eyIkaWQiOiIxNjkiLCJMaW5lQ29sb3IiOnsiJGlkIjoiMTcwIiwiJHR5cGUiOiJOTFJFLkNvbW1vbi5Eb20uU29saWRDb2xvckJydXNoLCBOTFJFLkNvbW1vbiIsIkNvbG9yIjp7IiRpZCI6IjE3MSIsIkEiOjI1NSwiUiI6MTU1LCJHIjoxODcsIkIiOjg5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NTUsIkciOjE4NywiQiI6ODl9fSwiSXNWaXNpYmxlIjp0cnVlLCJXaWR0aCI6MTMuMCwiSGVpZ2h0IjoxMy4w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2YWUzMWM5OS1mNjg2LTRhYWUtODQwZC1lMTEwNTY2ZWE2M2QiLCJJbXBvcnRJZCI6bnVsbCwiVGl0bGUiOiJNaWxlc3RvbmUgMSIsIk5vdGUiOm51bGwsIkh5cGVybGluayI6eyIkaWQiOiIxODUiLCJBZGRyZXNzIjpudWxsLCJTdWJBZGRyZXNzIjpudWxsfSwiSXNDaGFuZ2VkIjpmYWxzZSwiSXNOZXciOnRydWV9LHsiJGlkIjoiMTg2IiwiRGF0ZSI6IjIwMjEtMDMtMDdUMjM6NTk6MDAiLCJTdHlsZSI6eyIkaWQiOiIxODciLCJTaGFwZSI6MiwiQ29ubmVjdG9yTWFyZ2luIjp7IiRyZWYiOiI1NCJ9LCJDb25uZWN0b3JTdHlsZSI6eyIkaWQiOiIxODgiLCJMaW5lQ29sb3IiOnsiJGlkIjoiMTg5IiwiJHR5cGUiOiJOTFJFLkNvbW1vbi5Eb20uU29saWRDb2xvckJydXNoLCBOTFJFLkNvbW1vbiIsIkNvbG9yIjp7IiRpZCI6IjE5MCIsIkEiOjI1NSwiUiI6MjAwLCJHIjo4MCwiQiI6ODB9fSwiTGluZVdlaWdodCI6MS4wLCJMaW5lVHlwZSI6MCwiUGFyZW50U3R5bGUiOnsiJHJlZiI6IjU1In19LCJJc0JlbG93VGltZWJhbmQiOmZhbHNlLCJQb3NpdGlvbk9uVGFzayI6MCwiSGlkZURhdGUiOmZhbHNlLCJTaGFwZVNpemUiOjEsIlNwYWNpbmciOjAuMCwiUGFkZGluZyI6eyIkaWQiOiIxOTEiLCJUb3AiOjAsIkxlZnQiOjAsIlJpZ2h0IjowLCJCb3R0b20iOjB9LCJTaGFwZVN0eWxlIjp7IiRpZCI6IjE5MiIsIk1hcmdpbiI6eyIkcmVmIjoiNjAifSwiUGFkZGluZyI6eyIkcmVmIjoiNjEifSwiQmFja2dyb3VuZCI6eyIkaWQiOiIxOTMiLCJDb2xvciI6eyIkaWQiOiIxOTQiLCJBIjoyNTUsIlIiOjE5MiwiRyI6ODAsIkIiOjc3fX0sIklzVmlzaWJsZSI6dHJ1ZSwiV2lkdGgiOjEzLjAsIkhlaWdodCI6MTMuMCwiQm9yZGVyU3R5bGUiOnsiJGlkIjoiMTk1IiwiTGluZUNvbG9yIjp7IiRyZWYiOiI2NSJ9LCJMaW5lV2VpZ2h0IjowLjAsIkxpbmVUeXBlIjowLCJQYXJlbnRTdHlsZSI6eyIkcmVmIjoiNjQifX0sIlBhcmVudFN0eWxlIjp7IiRyZWYiOiI1OSJ9fSwiVGl0bGVTdHlsZSI6eyIkaWQiOiIxOTYiLCJGb250U2V0dGluZ3MiOnsiJGlkIjoiMTk3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k4IiwiTGluZUNvbG9yIjpudWxsLCJMaW5lV2VpZ2h0IjowLjAsIkxpbmVUeXBlIjowLCJQYXJlbnRTdHlsZSI6bnVsbH0sIlBhcmVudFN0eWxlIjp7IiRyZWYiOiI2NyJ9fSwiRGF0ZVN0eWxlIjp7IiRpZCI6IjE5OSIsIkZvbnRTZXR0aW5ncyI6eyIkaWQiOiIyMD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SIsIkxpbmVDb2xvciI6bnVsbCwiTGluZVdlaWdodCI6MC4wLCJMaW5lVHlwZSI6MCwiUGFyZW50U3R5bGUiOm51bGx9LCJQYXJlbnRTdHlsZSI6eyIkcmVmIjoiNzQifX0sIkRhdGVGb3JtYXQiOnsiJHJlZiI6IjgxIn0sIldlZWtOdW1iZXJpbmciOnsiJGlkIjoiMjAyIiwiRm9ybWF0IjowLCJJc1Zpc2libGUiOmZhbHNlLCJMYXN0S25vd25WaXNpYmlsaXR5U3RhdGUiOmZhbHNlfSwiSXNWaXNpYmxlIjp0cnVlLCJQYXJlbnRTdHlsZSI6eyIkcmVmIjoiNTMifX0sIkluZGV4IjoxLCJQZXJjZW50YWdlQ29tcGxldGUiOm51bGwsIlBvc2l0aW9uIjp7IlJhdGlvIjowLjE3ODcyMjUyMjg3Njg4MDc4LCJJc0N1c3RvbSI6dHJ1ZX0sIkRhdGVGb3JtYXQiOnsiJHJlZiI6IjgxIn0sIldlZWtOdW1iZXJpbmciOnsiJGlkIjoiMjAzIiwiRm9ybWF0IjowLCJJc1Zpc2libGUiOmZhbHNlLCJMYXN0S25vd25WaXNpYmlsaXR5U3RhdGUiOmZhbHNlfSwiUmVsYXRlZFRhc2tJZCI6IjAwMDAwMDAwLTAwMDAtMDAwMC0wMDAwLTAwMDAwMDAwMDAwMCIsIklkIjoiOWIzOWZlZmEtZDgyMi00NDFmLWFhZWMtMjQ5ODAzM2Q4YmQxIiwiSW1wb3J0SWQiOm51bGwsIlRpdGxlIjoiTWlsZXN0b25lIDIiLCJOb3RlIjpudWxsLCJIeXBlcmxpbmsiOnsiJGlkIjoiMjA0IiwiQWRkcmVzcyI6bnVsbCwiU3ViQWRkcmVzcyI6bnVsbH0sIklzQ2hhbmdlZCI6ZmFsc2UsIklzTmV3Ijp0cnVlfSx7IiRpZCI6IjIwNSIsIkRhdGUiOiIyMDIxLTAzLTE0VDIzOjU5OjAwIiwiU3R5bGUiOnsiJGlkIjoiMjA2IiwiU2hhcGUiOjIsIkNvbm5lY3Rvck1hcmdpbiI6eyIkcmVmIjoiNTQifSwiQ29ubmVjdG9yU3R5bGUiOnsiJGlkIjoiMjA3IiwiTGluZUNvbG9yIjp7IiRpZCI6IjIwOCIsIiR0eXBlIjoiTkxSRS5Db21tb24uRG9tLlNvbGlkQ29sb3JCcnVzaCwgTkxSRS5Db21tb24iLCJDb2xvciI6eyIkaWQiOiIyMDkiLCJBIjoyNTUsIlIiOjIwMCwiRyI6ODAsIkIiOjgwfX0sIkxpbmVXZWlnaHQiOjEuMCwiTGluZVR5cGUiOjAsIlBhcmVudFN0eWxlIjp7IiRyZWYiOiI1NSJ9fSwiSXNCZWxvd1RpbWViYW5kIjpmYWxz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xOTIsIkciOjgwLCJCIjo3N319LCJJc1Zpc2libGUiOnRydWUsIldpZHRoIjoxMy4wLCJIZWlnaHQiOjEzLjAsIkJvcmRlclN0eWxlIjp7IiRpZCI6IjIxNCIsIkxpbmVDb2xvciI6eyIkcmVmIjoiNjUifSwiTGluZVdlaWdodCI6MC4wLCJMaW5lVHlwZSI6MCwiUGFyZW50U3R5bGUiOnsiJHJlZiI6IjY0In19LCJQYXJlbnRTdHlsZSI6eyIkcmVmIjoiNTkifX0sIlRpdGxlU3R5bGUiOnsiJGlkIjoiMjE1IiwiRm9udFNldHRpbmdzIjp7IiRpZCI6IjIxNi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AiLCJMaW5lQ29sb3IiOm51bGwsIkxpbmVXZWlnaHQiOjAuMCwiTGluZVR5cGUiOjAsIlBhcmVudFN0eWxlIjpudWxsfSwiUGFyZW50U3R5bGUiOnsiJHJlZiI6Ijc0In19LCJEYXRlRm9ybWF0Ijp7IiRyZWYiOiI4MSJ9LCJXZWVrTnVtYmVyaW5nIjp7IiRpZCI6IjIyMSIsIkZvcm1hdCI6MCwiSXNWaXNpYmxlIjpmYWxzZSwiTGFzdEtub3duVmlzaWJpbGl0eVN0YXRlIjpmYWxzZX0sIklzVmlzaWJsZSI6dHJ1ZSwiUGFyZW50U3R5bGUiOnsiJHJlZiI6IjUzIn19LCJJbmRleCI6MiwiUGVyY2VudGFnZUNvbXBsZXRlIjpudWxsLCJQb3NpdGlvbiI6eyJSYXRpbyI6MC4xMDkxNjcxMTMxMjc1MzE4MywiSXNDdXN0b20iOnRydWV9LCJEYXRlRm9ybWF0Ijp7IiRyZWYiOiI4MSJ9LCJXZWVrTnVtYmVyaW5nIjp7IiRpZCI6IjIyMiIsIkZvcm1hdCI6MCwiSXNWaXNpYmxlIjpmYWxzZSwiTGFzdEtub3duVmlzaWJpbGl0eVN0YXRlIjpmYWxzZX0sIlJlbGF0ZWRUYXNrSWQiOiIwMDAwMDAwMC0wMDAwLTAwMDAtMDAwMC0wMDAwMDAwMDAwMDAiLCJJZCI6IjA0MDcyYjQzLTZiNDAtNDhjMC05ZDQ5LTI2NjU0OTVjNWRiNCIsIkltcG9ydElkIjpudWxsLCJUaXRsZSI6Ik1pbGVzdG9uZSAzIiwiTm90ZSI6bnVsbCwiSHlwZXJsaW5rIjp7IiRpZCI6IjIyMyIsIkFkZHJlc3MiOm51bGwsIlN1YkFkZHJlc3MiOm51bGx9LCJJc0NoYW5nZWQiOmZhbHNlLCJJc05ldyI6dHJ1ZX0seyIkaWQiOiIyMjQiLCJEYXRlIjoiMjAyMS0wNi0yOVQyMzo1OTowMCIsIlN0eWxlIjp7IiRpZCI6IjIyNSIsIlNoYXBlIjoxLCJDb25uZWN0b3JNYXJnaW4iOnsiJHJlZiI6IjU0In0sIkNvbm5lY3RvclN0eWxlIjp7IiRpZCI6IjIyNiIsIkxpbmVDb2xvciI6eyIkcmVmIjoiNTYifSwiTGluZVdlaWdodCI6MS4wLCJMaW5lVHlwZSI6MCwiUGFyZW50U3R5bGUiOnsiJHJlZiI6IjU1In19LCJJc0JlbG93VGltZWJhbmQiOmZhbHNlLCJQb3NpdGlvbk9uVGFzayI6MCwiSGlkZURhdGUiOmZhbHNlLCJTaGFwZVNpemUiOjEsIlNwYWNpbmciOjAuMCwiUGFkZGluZyI6eyIkaWQiOiIyMjciLCJUb3AiOjAsIkxlZnQiOjAsIlJpZ2h0IjowLCJCb3R0b20iOjB9LCJTaGFwZVN0eWxlIjp7IiRpZCI6IjIyOCIsIk1hcmdpbiI6eyIkcmVmIjoiNjAifSwiUGFkZGluZyI6eyIkcmVmIjoiNjEifSwiQmFja2dyb3VuZCI6eyIkaWQiOiIyMjkiLCJDb2xvciI6eyIkaWQiOiIyMzAiLCJBIjoyNTUsIlIiOjc5LCJHIjoxMjksIkIiOjE4OX19LCJJc1Zpc2libGUiOnRydWUsIldpZHRoIjoxOC4wLCJIZWlnaHQiOjIwLjAsIkJvcmRlclN0eWxlIjp7IiRpZCI6IjIzMSIsIkxpbmVDb2xvciI6eyIkcmVmIjoiNjUifSwiTGluZVdlaWdodCI6MC4wLCJMaW5lVHlwZSI6MCwiUGFyZW50U3R5bGUiOnsiJHJlZiI6IjY0In19LCJQYXJlbnRTdHlsZSI6eyIkcmVmIjoiNTkifX0sIlRpdGxlU3R5bGUiOnsiJGlkIjoiMjMyIiwiRm9udFNldHRpbmdzIjp7IiRpZCI6IjIzMy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NCIsIkxpbmVDb2xvciI6bnVsbCwiTGluZVdlaWdodCI6MC4wLCJMaW5lVHlwZSI6MCwiUGFyZW50U3R5bGUiOm51bGx9LCJQYXJlbnRTdHlsZSI6eyIkcmVmIjoiNjcifX0sIkRhdGVTdHlsZSI6eyIkaWQiOiIyMzUiLCJGb250U2V0dGluZ3MiOnsiJGlkIjoiMjM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ciLCJMaW5lQ29sb3IiOm51bGwsIkxpbmVXZWlnaHQiOjAuMCwiTGluZVR5cGUiOjAsIlBhcmVudFN0eWxlIjpudWxsfSwiUGFyZW50U3R5bGUiOnsiJHJlZiI6Ijc0In19LCJEYXRlRm9ybWF0Ijp7IiRyZWYiOiI4MSJ9LCJXZWVrTnVtYmVyaW5nIjp7IiRpZCI6IjIzOCIsIkZvcm1hdCI6MCwiSXNWaXNpYmxlIjpmYWxzZSwiTGFzdEtub3duVmlzaWJpbGl0eVN0YXRlIjpmYWxzZX0sIklzVmlzaWJsZSI6dHJ1ZSwiUGFyZW50U3R5bGUiOnsiJHJlZiI6IjUzIn19LCJJbmRleCI6MywiUGVyY2VudGFnZUNvbXBsZXRlIjpudWxsLCJQb3NpdGlvbiI6eyJSYXRpbyI6MC4wODQ3NzgzNjg5MTQ1Njg4NzIsIklzQ3VzdG9tIjp0cnVlfSwiRGF0ZUZvcm1hdCI6eyIkcmVmIjoiODEifSwiV2Vla051bWJlcmluZyI6eyIkaWQiOiIyMzkiLCJGb3JtYXQiOjAsIklzVmlzaWJsZSI6ZmFsc2UsIkxhc3RLbm93blZpc2liaWxpdHlTdGF0ZSI6ZmFsc2V9LCJSZWxhdGVkVGFza0lkIjoiMDAwMDAwMDAtMDAwMC0wMDAwLTAwMDAtMDAwMDAwMDAwMDAwIiwiSWQiOiI2ZmNkOGM0OS1hMThjLTRjNWQtYWYyYi02NWZlNWE0ZmQwYzUiLCJJbXBvcnRJZCI6bnVsbCwiVGl0bGUiOiJNaWxlc3RvbmUgNCIsIk5vdGUiOm51bGwsIkh5cGVybGluayI6eyIkaWQiOiIyNDAiLCJBZGRyZXNzIjpudWxsLCJTdWJBZGRyZXNzIjpudWxsfSwiSXNDaGFuZ2VkIjpmYWxzZSwiSXNOZXciOnRydWV9LHsiJGlkIjoiMjQxIiwiRGF0ZSI6IjIwMjEtMTAtMjBUMjM6NTk6MDAiLCJTdHlsZSI6eyIkaWQiOiIyNDIiLCJTaGFwZSI6MSwiQ29ubmVjdG9yTWFyZ2luIjp7IiRyZWYiOiI1NCJ9LCJDb25uZWN0b3JTdHlsZSI6eyIkaWQiOiIyNDMiLCJMaW5lQ29sb3IiOnsiJGlkIjoiMjQ0IiwiJHR5cGUiOiJOTFJFLkNvbW1vbi5Eb20uU29saWRDb2xvckJydXNoLCBOTFJFLkNvbW1vbiIsIkNvbG9yIjp7IiRpZCI6IjI0NSIsIkEiOjI1NSwiUiI6MTU1LCJHIjoxODcsIkIiOjg5fX0sIkxpbmVXZWlnaHQiOjEuMCwiTGluZVR5cGUiOjAsIlBhcmVudFN0eWxlIjp7IiRyZWYiOiI1NSJ9fSwiSXNCZWxvd1RpbWViYW5kIjpmYWxzZSwiUG9zaXRpb25PblRhc2siOjAsIkhpZGVEYXRlIjpmYWxzZSwiU2hhcGVTaXplIjoxLCJTcGFjaW5nIjowLjAsIlBhZGRpbmciOnsiJGlkIjoiMjQ2IiwiVG9wIjowLCJMZWZ0IjowLCJSaWdodCI6MCwiQm90dG9tIjowfSwiU2hhcGVTdHlsZSI6eyIkaWQiOiIyNDciLCJNYXJnaW4iOnsiJHJlZiI6IjYwIn0sIlBhZGRpbmciOnsiJHJlZiI6IjYxIn0sIkJhY2tncm91bmQiOnsiJGlkIjoiMjQ4IiwiQ29sb3IiOnsiJGlkIjoiMjQ5IiwiQSI6MjU1LCJSIjoxNTUsIkciOjE4NywiQiI6ODl9fSwiSXNWaXNpYmxlIjp0cnVlLCJXaWR0aCI6MTguMCwiSGVpZ2h0IjoyMC4wLCJCb3JkZXJTdHlsZSI6eyIkaWQiOiIyNTAiLCJMaW5lQ29sb3IiOnsiJHJlZiI6IjY1In0sIkxpbmVXZWlnaHQiOjAuMCwiTGluZVR5cGUiOjAsIlBhcmVudFN0eWxlIjp7IiRyZWYiOiI2NCJ9fSwiUGFyZW50U3R5bGUiOnsiJHJlZiI6IjU5In19LCJUaXRsZVN0eWxlIjp7IiRpZCI6IjI1MSIsIkZvbnRTZXR0aW5ncyI6eyIkaWQiOiIyNTI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TMiLCJMaW5lQ29sb3IiOm51bGwsIkxpbmVXZWlnaHQiOjAuMCwiTGluZVR5cGUiOjAsIlBhcmVudFN0eWxlIjpudWxsfSwiUGFyZW50U3R5bGUiOnsiJHJlZiI6IjY3In19LCJEYXRlU3R5bGUiOnsiJGlkIjoiMjU0IiwiRm9udFNldHRpbmdzIjp7IiRpZCI6IjI1N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2IiwiTGluZUNvbG9yIjpudWxsLCJMaW5lV2VpZ2h0IjowLjAsIkxpbmVUeXBlIjowLCJQYXJlbnRTdHlsZSI6bnVsbH0sIlBhcmVudFN0eWxlIjp7IiRyZWYiOiI3NCJ9fSwiRGF0ZUZvcm1hdCI6eyIkcmVmIjoiODEifSwiV2Vla051bWJlcmluZyI6eyIkaWQiOiIyNTciLCJGb3JtYXQiOjAsIklzVmlzaWJsZSI6ZmFsc2UsIkxhc3RLbm93blZpc2liaWxpdHlTdGF0ZSI6ZmFsc2V9LCJJc1Zpc2libGUiOnRydWUsIlBhcmVudFN0eWxlIjp7IiRyZWYiOiI1MyJ9fSwiSW5kZXgiOjQsIlBlcmNlbnRhZ2VDb21wbGV0ZSI6bnVsbCwiUG9zaXRpb24iOnsiUmF0aW8iOjAuMDg0Nzc4MzY4OTE0NTY4ODcyLCJJc0N1c3RvbSI6dHJ1ZX0sIkRhdGVGb3JtYXQiOnsiJHJlZiI6IjgxIn0sIldlZWtOdW1iZXJpbmciOnsiJGlkIjoiMjU4IiwiRm9ybWF0IjowLCJJc1Zpc2libGUiOmZhbHNlLCJMYXN0S25vd25WaXNpYmlsaXR5U3RhdGUiOmZhbHNlfSwiUmVsYXRlZFRhc2tJZCI6IjAwMDAwMDAwLTAwMDAtMDAwMC0wMDAwLTAwMDAwMDAwMDAwMCIsIklkIjoiNDZmYWU5YjEtMWEzNC00ZmQ3LTkxNWItNjMxZDllNzRiYWJiIiwiSW1wb3J0SWQiOm51bGwsIlRpdGxlIjoiTWlsZXN0b25lIDUiLCJOb3RlIjpudWxsLCJIeXBlcmxpbmsiOnsiJGlkIjoiMjU5IiwiQWRkcmVzcyI6bnVsbCwiU3ViQWRkcmVzcyI6bnVsbH0sIklzQ2hhbmdlZCI6ZmFsc2UsIklzTmV3Ijp0cnVlfSx7IiRpZCI6IjI2MCIsIkRhdGUiOiIyMDIxLTExLTMwVDIzOjU5OjAwIiwiU3R5bGUiOnsiJGlkIjoiMjYxIiwiU2hhcGUiOjIsIkNvbm5lY3Rvck1hcmdpbiI6eyIkcmVmIjoiNTQifSwiQ29ubmVjdG9yU3R5bGUiOnsiJGlkIjoiMjYyIiwiTGluZUNvbG9yIjp7IiRpZCI6IjI2MyIsIiR0eXBlIjoiTkxSRS5Db21tb24uRG9tLlNvbGlkQ29sb3JCcnVzaCwgTkxSRS5Db21tb24iLCJDb2xvciI6eyIkaWQiOiIyNjQiLCJBIjoyNTUsIlIiOjAsIkciOjAsIkIiOjB9fSwiTGluZVdlaWdodCI6MS4wLCJMaW5lVHlwZSI6MCwiUGFyZW50U3R5bGUiOnsiJHJlZiI6IjU1In19LCJJc0JlbG93VGltZWJhbmQiOmZhbHNlLCJQb3NpdGlvbk9uVGFzayI6MCwiSGlkZURhdGUiOmZhbHNlLCJTaGFwZVNpemUiOjEsIlNwYWNpbmciOjAuMCwiUGFkZGluZyI6eyIkaWQiOiIyNjUiLCJUb3AiOjAsIkxlZnQiOjAsIlJpZ2h0IjowLCJCb3R0b20iOjB9LCJTaGFwZVN0eWxlIjp7IiRpZCI6IjI2NiIsIk1hcmdpbiI6eyIkcmVmIjoiNjAifSwiUGFkZGluZyI6eyIkcmVmIjoiNjEifSwiQmFja2dyb3VuZCI6eyIkaWQiOiIyNjciLCJDb2xvciI6eyIkaWQiOiIyNjgiLCJBIjoyNTUsIlIiOjAsIkciOjAsIkIiOjB9fSwiSXNWaXNpYmxlIjp0cnVlLCJXaWR0aCI6MTMuMCwiSGVpZ2h0IjoxMy4wLCJCb3JkZXJTdHlsZSI6eyIkaWQiOiIyNjkiLCJMaW5lQ29sb3IiOnsiJHJlZiI6IjY1In0sIkxpbmVXZWlnaHQiOjAuMCwiTGluZVR5cGUiOjAsIlBhcmVudFN0eWxlIjp7IiRyZWYiOiI2NCJ9fSwiUGFyZW50U3R5bGUiOnsiJHJlZiI6IjU5In19LCJUaXRsZVN0eWxlIjp7IiRpZCI6IjI3MCIsIkZvbnRTZXR0aW5ncyI6eyIkaWQiOiIyNzE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zIiLCJMaW5lQ29sb3IiOm51bGwsIkxpbmVXZWlnaHQiOjAuMCwiTGluZVR5cGUiOjAsIlBhcmVudFN0eWxlIjpudWxsfSwiUGFyZW50U3R5bGUiOnsiJHJlZiI6IjY3In19LCJEYXRlU3R5bGUiOnsiJGlkIjoiMjczIiwiRm9udFNldHRpbmdzIjp7IiRpZCI6IjI3N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1IiwiTGluZUNvbG9yIjpudWxsLCJMaW5lV2VpZ2h0IjowLjAsIkxpbmVUeXBlIjowLCJQYXJlbnRTdHlsZSI6bnVsbH0sIlBhcmVudFN0eWxlIjp7IiRyZWYiOiI3NCJ9fSwiRGF0ZUZvcm1hdCI6eyIkcmVmIjoiODEifSwiV2Vla051bWJlcmluZyI6eyIkaWQiOiIyNzYiLCJGb3JtYXQiOjAsIklzVmlzaWJsZSI6ZmFsc2UsIkxhc3RLbm93blZpc2liaWxpdHlTdGF0ZSI6ZmFsc2V9LCJJc1Zpc2libGUiOnRydWUsIlBhcmVudFN0eWxlIjp7IiRyZWYiOiI1MyJ9fSwiSW5kZXgiOjUsIlBlcmNlbnRhZ2VDb21wbGV0ZSI6bnVsbCwiUG9zaXRpb24iOnsiUmF0aW8iOjAuMCwiSXNDdXN0b20iOmZhbHNlfSwiRGF0ZUZvcm1hdCI6eyIkcmVmIjoiODEifSwiV2Vla051bWJlcmluZyI6eyIkaWQiOiIyNzciLCJGb3JtYXQiOjAsIklzVmlzaWJsZSI6ZmFsc2UsIkxhc3RLbm93blZpc2liaWxpdHlTdGF0ZSI6ZmFsc2V9LCJSZWxhdGVkVGFza0lkIjoiMDAwMDAwMDAtMDAwMC0wMDAwLTAwMDAtMDAwMDAwMDAwMDAwIiwiSWQiOiJjNDE0MWFmMy1hYzM4LTQ2NWMtYjUzZi1jYzdmN2E0YWE5ZjUiLCJJbXBvcnRJZCI6bnVsbCwiVGl0bGUiOiJNaWxlc3RvbmUgNiIsIk5vdGUiOm51bGwsIkh5cGVybGluayI6eyIkaWQiOiIyNzgiLCJBZGRyZXNzIjpudWxsLCJTdWJBZGRyZXNzIjpudWxsfSwiSXNDaGFuZ2VkIjpmYWxzZSwiSXNOZXciOnRydWV9XSwiVGFza3MiOlt7IiRpZCI6IjI3OSIsIkdyb3VwTmFtZSI6bnVsbCwiU3RhcnREYXRlIjoiMjAyMS0wMS0wNVQwMDowMDowMFoiLCJFbmREYXRlIjoiMjAyMS0wMy0wMVQyMzo1OTowMFoiLCJQZXJjZW50YWdlQ29tcGxldGUiOjEwMC4wLCJTdHlsZSI6eyIkaWQiOiIyODAiLCJTaGFwZSI6MCwiU2hhcGVUaGlja25lc3MiOjEsIkR1cmF0aW9uRm9ybWF0IjowLCJJbmNsdWRlTm9uV29ya2luZ0RheXNJbkR1cmF0aW9uIjp0cnVlLCJQZXJjZW50YWdlQ29tcGxldGVTdHlsZSI6eyIkaWQiOiIyODEiLCJGb250U2V0dGluZ3MiOnsiJGlkIjoiMjg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DMiLCJMaW5lQ29sb3IiOm51bGwsIkxpbmVXZWlnaHQiOjAuMCwiTGluZVR5cGUiOjAsIlBhcmVudFN0eWxlIjpudWxsfSwiUGFyZW50U3R5bGUiOnsiJHJlZiI6Ijg1In19LCJEdXJhdGlvblN0eWxlIjp7IiRpZCI6IjI4NCIsIkZvbnRTZXR0aW5ncyI6eyIkaWQiOiIyODUiLCJGb250U2l6ZSI6MTAsIkZvbnROYW1lIjoiQ2FsaWJyaSIsIklzQm9sZCI6ZmFsc2UsIklzSXRhbGljIjpmYWxzZSwiSXNVbmRlcmxpbmVkIjpmYWxzZSwiUGFyZW50U3R5bGUiOnsiJHJlZiI6IjkzIn19LCJBdXRvU2l6ZSI6MCwiRm9yZWdyb3VuZCI6eyIkaWQiOiIyODYiLCJDb2xvciI6eyIkaWQiOiIyO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OCIsIkxpbmVDb2xvciI6bnVsbCwiTGluZVdlaWdodCI6MC4wLCJMaW5lVHlwZSI6MCwiUGFyZW50U3R5bGUiOm51bGx9LCJQYXJlbnRTdHlsZSI6eyIkcmVmIjoiOTIifX0sIkhvcml6b250YWxDb25uZWN0b3JTdHlsZSI6eyIkaWQiOiIyODkiLCJMaW5lQ29sb3IiOnsiJHJlZiI6IjEwMCJ9LCJMaW5lV2VpZ2h0IjoxLjAsIkxpbmVUeXBlIjowLCJQYXJlbnRTdHlsZSI6eyIkcmVmIjoiOTkifX0sIlZlcnRpY2FsQ29ubmVjdG9yU3R5bGUiOnsiJGlkIjoiMjkw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jkxIiwiTWFyZ2luIjp7IiRyZWYiOiIxMDYifSwiUGFkZGluZyI6eyIkcmVmIjoiMTA3In0sIkJhY2tncm91bmQiOnsiJGlkIjoiMjkyIiwiQ29sb3IiOnsiJGlkIjoiMjkzIiwiQSI6MjU1LCJSIjoyNDcsIkciOjE1MCwiQiI6NzB9fSwiSXNWaXNpYmxlIjp0cnVlLCJXaWR0aCI6MC4wLCJIZWlnaHQiOjE2LjAsIkJvcmRlclN0eWxlIjp7IiRpZCI6IjI5NCIsIkxpbmVDb2xvciI6eyIkaWQiOiIyOTUiLCIkdHlwZSI6Ik5MUkUuQ29tbW9uLkRvbS5Tb2xpZENvbG9yQnJ1c2gsIE5MUkUuQ29tbW9uIiwiQ29sb3IiOnsiJGlkIjoiMjk2IiwiQSI6MjU1LCJSIjoyNTUsIkciOjAsIkIiOjB9fSwiTGluZVdlaWdodCI6MC4wLCJMaW5lVHlwZSI6MCwiUGFyZW50U3R5bGUiOm51bGx9LCJQYXJlbnRTdHlsZSI6eyIkcmVmIjoiMTA1In19LCJUaXRsZVN0eWxlIjp7IiRpZCI6IjI5NyIsIkZvbnRTZXR0aW5ncyI6eyIkaWQiOiIyOTg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k5IiwiTGluZUNvbG9yIjpudWxsLCJMaW5lV2VpZ2h0IjowLjAsIkxpbmVUeXBlIjowLCJQYXJlbnRTdHlsZSI6bnVsbH0sIlBhcmVudFN0eWxlIjp7IiRyZWYiOiIxMTMifX0sIkRhdGVTdHlsZSI6eyIkaWQiOiIzMDAiLCJGb250U2V0dGluZ3MiOnsiJGlkIjoiMzAxIiwiRm9udFNpemUiOjEwLCJGb250TmFtZSI6IkNhbGlicmkiLCJJc0JvbGQiOmZhbHNlLCJJc0l0YWxpYyI6ZmFsc2UsIklzVW5kZXJsaW5lZCI6ZmFsc2UsIlBhcmVudFN0eWxlIjp7IiRyZWYiOiIxMjEifX0sIkF1dG9TaXplIjowLCJGb3JlZ3JvdW5kIjp7IiRpZCI6IjMwMiIsIkNvbG9yIjp7IiRpZCI6IjMw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A0IiwiTGluZUNvbG9yIjpudWxsLCJMaW5lV2VpZ2h0IjowLjAsIkxpbmVUeXBlIjowLCJQYXJlbnRTdHlsZSI6bnVsbH0sIlBhcmVudFN0eWxlIjp7IiRyZWYiOiIxMjAifX0sIkRhdGVGb3JtYXQiOnsiJHJlZiI6IjEyNyJ9LCJXZWVrTnVtYmVyaW5nIjp7IiRpZCI6IjMwNSIsIkZvcm1hdCI6MCwiSXNWaXNpYmxlIjpmYWxzZSwiTGFzdEtub3duVmlzaWJpbGl0eVN0YXRlIjpmYWxzZX0sIklzVmlzaWJsZSI6dHJ1ZSwiUGFyZW50U3R5bGUiOnsiJHJlZiI6Ijg0In19LCJJbmRleCI6NiwiU21hcnREdXJhdGlvbkFjdGl2YXRlZCI6ZmFsc2UsIkRhdGVGb3JtYXQiOnsiJHJlZiI6IjEyNyJ9LCJXZWVrTnVtYmVyaW5nIjp7IiRpZCI6IjMwNiIsIkZvcm1hdCI6MCwiSXNWaXNpYmxlIjpmYWxzZSwiTGFzdEtub3duVmlzaWJpbGl0eVN0YXRlIjpmYWxzZX0sIklkIjoiMTFhNWZkMjAtMTY5YS00ZTVhLWEwYmUtZDA0OGRiYTA4ZmYyIiwiSW1wb3J0SWQiOm51bGwsIlRpdGxlIjoiVGFzayAxIiwiTm90ZSI6bnVsbCwiSHlwZXJsaW5rIjp7IiRpZCI6IjMwNyIsIkFkZHJlc3MiOm51bGwsIlN1YkFkZHJlc3MiOm51bGx9LCJJc0NoYW5nZWQiOmZhbHNlLCJJc05ldyI6dHJ1ZX0seyIkaWQiOiIzMDgiLCJHcm91cE5hbWUiOm51bGwsIlN0YXJ0RGF0ZSI6IjIwMjEtMDItMDJUMDA6MDA6MDBaIiwiRW5kRGF0ZSI6IjIwMjEtMDMtMTRUMjM6NTk6MDBaIiwiUGVyY2VudGFnZUNvbXBsZXRlIjo1MC4wLCJTdHlsZSI6eyIkaWQiOiIzMDkiLCJTaGFwZSI6MCwiU2hhcGVUaGlja25lc3MiOjEsIkR1cmF0aW9uRm9ybWF0IjowLCJJbmNsdWRlTm9uV29ya2luZ0RheXNJbkR1cmF0aW9uIjp0cnVlLCJQZXJjZW50YWdlQ29tcGxldGVTdHlsZSI6eyIkaWQiOiIzMTAiLCJGb250U2V0dGluZ3MiOnsiJGlkIjoiMzE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TIiLCJMaW5lQ29sb3IiOm51bGwsIkxpbmVXZWlnaHQiOjAuMCwiTGluZVR5cGUiOjAsIlBhcmVudFN0eWxlIjpudWxsfSwiUGFyZW50U3R5bGUiOnsiJHJlZiI6Ijg1In19LCJEdXJhdGlvblN0eWxlIjp7IiRpZCI6IjMxMyIsIkZvbnRTZXR0aW5ncyI6eyIkaWQiOiIzMTQiLCJGb250U2l6ZSI6MTAsIkZvbnROYW1lIjoiQ2FsaWJyaSIsIklzQm9sZCI6ZmFsc2UsIklzSXRhbGljIjpmYWxzZSwiSXNVbmRlcmxpbmVkIjpmYWxzZSwiUGFyZW50U3R5bGUiOnsiJHJlZiI6IjkzIn19LCJBdXRvU2l6ZSI6MCwiRm9yZWdyb3VuZCI6eyIkaWQiOiIzMTUiLCJDb2xvciI6eyIkaWQiOiIzMT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xNyIsIkxpbmVDb2xvciI6bnVsbCwiTGluZVdlaWdodCI6MC4wLCJMaW5lVHlwZSI6MCwiUGFyZW50U3R5bGUiOm51bGx9LCJQYXJlbnRTdHlsZSI6eyIkcmVmIjoiOTIifX0sIkhvcml6b250YWxDb25uZWN0b3JTdHlsZSI6eyIkaWQiOiIzMTgiLCJMaW5lQ29sb3IiOnsiJHJlZiI6IjEwMCJ9LCJMaW5lV2VpZ2h0IjoxLjAsIkxpbmVUeXBlIjowLCJQYXJlbnRTdHlsZSI6eyIkcmVmIjoiOTkifX0sIlZlcnRpY2FsQ29ubmVjdG9yU3R5bGUiOnsiJGlkIjoiMzE5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IwIiwiTWFyZ2luIjp7IiRyZWYiOiIxMDYifSwiUGFkZGluZyI6eyIkcmVmIjoiMTA3In0sIkJhY2tncm91bmQiOnsiJGlkIjoiMzIxIiwiQ29sb3IiOnsiJGlkIjoiMzIyIiwiQSI6MjU1LCJSIjo3NSwiRyI6MTcyLCJCIjoxOTh9fSwiSXNWaXNpYmxlIjp0cnVlLCJXaWR0aCI6MC4wLCJIZWlnaHQiOjE2LjAsIkJvcmRlclN0eWxlIjp7IiRpZCI6IjMyMyIsIkxpbmVDb2xvciI6eyIkaWQiOiIzMjQiLCIkdHlwZSI6Ik5MUkUuQ29tbW9uLkRvbS5Tb2xpZENvbG9yQnJ1c2gsIE5MUkUuQ29tbW9uIiwiQ29sb3IiOnsiJGlkIjoiMzI1IiwiQSI6MjU1LCJSIjoyNTUsIkciOjAsIkIiOjB9fSwiTGluZVdlaWdodCI6MC4wLCJMaW5lVHlwZSI6MCwiUGFyZW50U3R5bGUiOm51bGx9LCJQYXJlbnRTdHlsZSI6eyIkcmVmIjoiMTA1In19LCJUaXRsZVN0eWxlIjp7IiRpZCI6IjMyNiIsIkZvbnRTZXR0aW5ncyI6eyIkaWQiOiIzMjc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I4IiwiTGluZUNvbG9yIjpudWxsLCJMaW5lV2VpZ2h0IjowLjAsIkxpbmVUeXBlIjowLCJQYXJlbnRTdHlsZSI6bnVsbH0sIlBhcmVudFN0eWxlIjp7IiRyZWYiOiIxMTMifX0sIkRhdGVTdHlsZSI6eyIkaWQiOiIzMjkiLCJGb250U2V0dGluZ3MiOnsiJGlkIjoiMzMwIiwiRm9udFNpemUiOjEwLCJGb250TmFtZSI6IkNhbGlicmkiLCJJc0JvbGQiOmZhbHNlLCJJc0l0YWxpYyI6ZmFsc2UsIklzVW5kZXJsaW5lZCI6ZmFsc2UsIlBhcmVudFN0eWxlIjp7IiRyZWYiOiIxMjEifX0sIkF1dG9TaXplIjowLCJGb3JlZ3JvdW5kIjp7IiRpZCI6IjMzMSIsIkNvbG9yIjp7IiRpZCI6IjMz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MzIiwiTGluZUNvbG9yIjpudWxsLCJMaW5lV2VpZ2h0IjowLjAsIkxpbmVUeXBlIjowLCJQYXJlbnRTdHlsZSI6bnVsbH0sIlBhcmVudFN0eWxlIjp7IiRyZWYiOiIxMjAifX0sIkRhdGVGb3JtYXQiOnsiJHJlZiI6IjEyNyJ9LCJXZWVrTnVtYmVyaW5nIjp7IiRpZCI6IjMzNCIsIkZvcm1hdCI6MCwiSXNWaXNpYmxlIjpmYWxzZSwiTGFzdEtub3duVmlzaWJpbGl0eVN0YXRlIjpmYWxzZX0sIklzVmlzaWJsZSI6dHJ1ZSwiUGFyZW50U3R5bGUiOnsiJHJlZiI6Ijg0In19LCJJbmRleCI6NywiU21hcnREdXJhdGlvbkFjdGl2YXRlZCI6ZmFsc2UsIkRhdGVGb3JtYXQiOnsiJHJlZiI6IjEyNyJ9LCJXZWVrTnVtYmVyaW5nIjp7IiRpZCI6IjMzNSIsIkZvcm1hdCI6MCwiSXNWaXNpYmxlIjpmYWxzZSwiTGFzdEtub3duVmlzaWJpbGl0eVN0YXRlIjpmYWxzZX0sIklkIjoiMjNjMTUyMzItN2QzMS00ZTk1LThlMTEtY2EyNTFmMzNmYjQ5IiwiSW1wb3J0SWQiOm51bGwsIlRpdGxlIjoiVGFzayAyIiwiTm90ZSI6bnVsbCwiSHlwZXJsaW5rIjp7IiRpZCI6IjMzNiIsIkFkZHJlc3MiOm51bGwsIlN1YkFkZHJlc3MiOm51bGx9LCJJc0NoYW5nZWQiOmZhbHNlLCJJc05ldyI6dHJ1ZX0seyIkaWQiOiIzMzciLCJHcm91cE5hbWUiOm51bGwsIlN0YXJ0RGF0ZSI6IjIwMjEtMDMtMTRUMDA6MDA6MDBaIiwiRW5kRGF0ZSI6IjIwMjEtMDUtMDJUMjM6NTk6MDBaIiwiUGVyY2VudGFnZUNvbXBsZXRlIjozOC4wLCJTdHlsZSI6eyIkaWQiOiIzMzgiLCJTaGFwZSI6MCwiU2hhcGVUaGlja25lc3MiOjEsIkR1cmF0aW9uRm9ybWF0IjowLCJJbmNsdWRlTm9uV29ya2luZ0RheXNJbkR1cmF0aW9uIjp0cnVlLCJQZXJjZW50YWdlQ29tcGxldGVTdHlsZSI6eyIkaWQiOiIzMzkiLCJGb250U2V0dGluZ3MiOnsiJGlkIjoiMzQw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DEiLCJMaW5lQ29sb3IiOm51bGwsIkxpbmVXZWlnaHQiOjAuMCwiTGluZVR5cGUiOjAsIlBhcmVudFN0eWxlIjpudWxsfSwiUGFyZW50U3R5bGUiOnsiJHJlZiI6Ijg1In19LCJEdXJhdGlvblN0eWxlIjp7IiRpZCI6IjM0MiIsIkZvbnRTZXR0aW5ncyI6eyIkaWQiOiIzNDMiLCJGb250U2l6ZSI6MTAsIkZvbnROYW1lIjoiQ2FsaWJyaSIsIklzQm9sZCI6ZmFsc2UsIklzSXRhbGljIjpmYWxzZSwiSXNVbmRlcmxpbmVkIjpmYWxzZSwiUGFyZW50U3R5bGUiOnsiJHJlZiI6IjkzIn19LCJBdXRvU2l6ZSI6MCwiRm9yZWdyb3VuZCI6eyIkaWQiOiIzNDQiLCJDb2xvciI6eyIkaWQiOiIzNDU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0NiIsIkxpbmVDb2xvciI6bnVsbCwiTGluZVdlaWdodCI6MC4wLCJMaW5lVHlwZSI6MCwiUGFyZW50U3R5bGUiOm51bGx9LCJQYXJlbnRTdHlsZSI6eyIkcmVmIjoiOTIifX0sIkhvcml6b250YWxDb25uZWN0b3JTdHlsZSI6eyIkaWQiOiIzNDciLCJMaW5lQ29sb3IiOnsiJHJlZiI6IjEwMCJ9LCJMaW5lV2VpZ2h0IjoxLjAsIkxpbmVUeXBlIjowLCJQYXJlbnRTdHlsZSI6eyIkcmVmIjoiOTkifX0sIlZlcnRpY2FsQ29ubmVjdG9yU3R5bGUiOnsiJGlkIjoiMzQ4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Q5IiwiTWFyZ2luIjp7IiRyZWYiOiIxMDYifSwiUGFkZGluZyI6eyIkcmVmIjoiMTA3In0sIkJhY2tncm91bmQiOnsiJGlkIjoiMzUwIiwiQ29sb3IiOnsiJGlkIjoiMzUxIiwiQSI6MjU1LCJSIjoyNDcsIkciOjE1MCwiQiI6NzB9fSwiSXNWaXNpYmxlIjp0cnVlLCJXaWR0aCI6MC4wLCJIZWlnaHQiOjE2LjAsIkJvcmRlclN0eWxlIjp7IiRpZCI6IjM1MiIsIkxpbmVDb2xvciI6eyIkaWQiOiIzNTMiLCIkdHlwZSI6Ik5MUkUuQ29tbW9uLkRvbS5Tb2xpZENvbG9yQnJ1c2gsIE5MUkUuQ29tbW9uIiwiQ29sb3IiOnsiJGlkIjoiMzU0IiwiQSI6MjU1LCJSIjoyNTUsIkciOjAsIkIiOjB9fSwiTGluZVdlaWdodCI6MC4wLCJMaW5lVHlwZSI6MCwiUGFyZW50U3R5bGUiOm51bGx9LCJQYXJlbnRTdHlsZSI6eyIkcmVmIjoiMTA1In19LCJUaXRsZVN0eWxlIjp7IiRpZCI6IjM1NSIsIkZvbnRTZXR0aW5ncyI6eyIkaWQiOiIzNTY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U3IiwiTGluZUNvbG9yIjpudWxsLCJMaW5lV2VpZ2h0IjowLjAsIkxpbmVUeXBlIjowLCJQYXJlbnRTdHlsZSI6bnVsbH0sIlBhcmVudFN0eWxlIjp7IiRyZWYiOiIxMTMifX0sIkRhdGVTdHlsZSI6eyIkaWQiOiIzNTgiLCJGb250U2V0dGluZ3MiOnsiJGlkIjoiMzU5IiwiRm9udFNpemUiOjEwLCJGb250TmFtZSI6IkNhbGlicmkiLCJJc0JvbGQiOmZhbHNlLCJJc0l0YWxpYyI6ZmFsc2UsIklzVW5kZXJsaW5lZCI6ZmFsc2UsIlBhcmVudFN0eWxlIjp7IiRyZWYiOiIxMjEifX0sIkF1dG9TaXplIjowLCJGb3JlZ3JvdW5kIjp7IiRpZCI6IjM2MCIsIkNvbG9yIjp7IiRpZCI6IjM2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yIiwiTGluZUNvbG9yIjpudWxsLCJMaW5lV2VpZ2h0IjowLjAsIkxpbmVUeXBlIjowLCJQYXJlbnRTdHlsZSI6bnVsbH0sIlBhcmVudFN0eWxlIjp7IiRyZWYiOiIxMjAifX0sIkRhdGVGb3JtYXQiOnsiJHJlZiI6IjEyNyJ9LCJXZWVrTnVtYmVyaW5nIjp7IiRpZCI6IjM2MyIsIkZvcm1hdCI6MCwiSXNWaXNpYmxlIjpmYWxzZSwiTGFzdEtub3duVmlzaWJpbGl0eVN0YXRlIjpmYWxzZX0sIklzVmlzaWJsZSI6dHJ1ZSwiUGFyZW50U3R5bGUiOnsiJHJlZiI6Ijg0In19LCJJbmRleCI6OCwiU21hcnREdXJhdGlvbkFjdGl2YXRlZCI6ZmFsc2UsIkRhdGVGb3JtYXQiOnsiJHJlZiI6IjEyNyJ9LCJXZWVrTnVtYmVyaW5nIjp7IiRpZCI6IjM2NCIsIkZvcm1hdCI6MCwiSXNWaXNpYmxlIjpmYWxzZSwiTGFzdEtub3duVmlzaWJpbGl0eVN0YXRlIjpmYWxzZX0sIklkIjoiZjIzZTQ2MDUtMDVjMi00ZWU4LTgxNTktYjQyMWI4MTBiN2U0IiwiSW1wb3J0SWQiOm51bGwsIlRpdGxlIjoiVGFzayAzIiwiTm90ZSI6bnVsbCwiSHlwZXJsaW5rIjp7IiRpZCI6IjM2NSIsIkFkZHJlc3MiOm51bGwsIlN1YkFkZHJlc3MiOm51bGx9LCJJc0NoYW5nZWQiOmZhbHNlLCJJc05ldyI6dHJ1ZX0seyIkaWQiOiIzNjYiLCJHcm91cE5hbWUiOm51bGwsIlN0YXJ0RGF0ZSI6IjIwMjEtMDMtMjVUMDA6MDA6MDBaIiwiRW5kRGF0ZSI6IjIwMjEtMTAtMjBUMjM6NTk6MDBaIiwiUGVyY2VudGFnZUNvbXBsZXRlIjo0MC4wLCJTdHlsZSI6eyIkaWQiOiIzNjciLCJTaGFwZSI6MiwiU2hhcGVUaGlja25lc3MiOjEsIkR1cmF0aW9uRm9ybWF0IjowLCJJbmNsdWRlTm9uV29ya2luZ0RheXNJbkR1cmF0aW9uIjp0cnVlLCJQZXJjZW50YWdlQ29tcGxldGVTdHlsZSI6eyIkaWQiOiIzNjgiLCJGb250U2V0dGluZ3MiOnsiJGlkIjoiMzY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zAiLCJMaW5lQ29sb3IiOm51bGwsIkxpbmVXZWlnaHQiOjAuMCwiTGluZVR5cGUiOjAsIlBhcmVudFN0eWxlIjpudWxsfSwiUGFyZW50U3R5bGUiOnsiJHJlZiI6Ijg1In19LCJEdXJhdGlvblN0eWxlIjp7IiRpZCI6IjM3MSIsIkZvbnRTZXR0aW5ncyI6eyIkaWQiOiIzNzIiLCJGb250U2l6ZSI6MTAsIkZvbnROYW1lIjoiQ2FsaWJyaSIsIklzQm9sZCI6ZmFsc2UsIklzSXRhbGljIjpmYWxzZSwiSXNVbmRlcmxpbmVkIjpmYWxzZSwiUGFyZW50U3R5bGUiOnsiJHJlZiI6IjkzIn19LCJBdXRvU2l6ZSI6MCwiRm9yZWdyb3VuZCI6eyIkaWQiOiIzNzMiLCJDb2xvciI6eyIkaWQiOiIzNz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3NSIsIkxpbmVDb2xvciI6bnVsbCwiTGluZVdlaWdodCI6MC4wLCJMaW5lVHlwZSI6MCwiUGFyZW50U3R5bGUiOm51bGx9LCJQYXJlbnRTdHlsZSI6eyIkcmVmIjoiOTIifX0sIkhvcml6b250YWxDb25uZWN0b3JTdHlsZSI6eyIkaWQiOiIzNzYiLCJMaW5lQ29sb3IiOnsiJHJlZiI6IjEwMCJ9LCJMaW5lV2VpZ2h0IjoxLjAsIkxpbmVUeXBlIjowLCJQYXJlbnRTdHlsZSI6eyIkcmVmIjoiOTkifX0sIlZlcnRpY2FsQ29ubmVjdG9yU3R5bGUiOnsiJGlkIjoiMzc3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c4IiwiTWFyZ2luIjp7IiRyZWYiOiIxMDYifSwiUGFkZGluZyI6eyIkcmVmIjoiMTA3In0sIkJhY2tncm91bmQiOnsiJHJlZiI6IjEwOCJ9LCJJc1Zpc2libGUiOnRydWUsIldpZHRoIjowLjAsIkhlaWdodCI6MTYuMCwiQm9yZGVyU3R5bGUiOnsiJGlkIjoiMzc5IiwiTGluZUNvbG9yIjp7IiRpZCI6IjM4MCIsIiR0eXBlIjoiTkxSRS5Db21tb24uRG9tLlNvbGlkQ29sb3JCcnVzaCwgTkxSRS5Db21tb24iLCJDb2xvciI6eyIkaWQiOiIzODEiLCJBIjoyNTUsIlIiOjI1NSwiRyI6MCwiQiI6MH19LCJMaW5lV2VpZ2h0IjowLjAsIkxpbmVUeXBlIjowLCJQYXJlbnRTdHlsZSI6bnVsbH0sIlBhcmVudFN0eWxlIjp7IiRyZWYiOiIxMDUifX0sIlRpdGxlU3R5bGUiOnsiJGlkIjoiMzgyIiwiRm9udFNldHRpbmdzIjp7IiRpZCI6IjM4My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QiLCJMaW5lQ29sb3IiOm51bGwsIkxpbmVXZWlnaHQiOjAuMCwiTGluZVR5cGUiOjAsIlBhcmVudFN0eWxlIjpudWxsfSwiUGFyZW50U3R5bGUiOnsiJHJlZiI6IjExMyJ9fSwiRGF0ZVN0eWxlIjp7IiRpZCI6IjM4NSIsIkZvbnRTZXR0aW5ncyI6eyIkaWQiOiIzODYiLCJGb250U2l6ZSI6MTAsIkZvbnROYW1lIjoiQ2FsaWJyaSIsIklzQm9sZCI6ZmFsc2UsIklzSXRhbGljIjpmYWxzZSwiSXNVbmRlcmxpbmVkIjpmYWxzZSwiUGFyZW50U3R5bGUiOnsiJHJlZiI6IjEyMSJ9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kiLCJMaW5lQ29sb3IiOm51bGwsIkxpbmVXZWlnaHQiOjAuMCwiTGluZVR5cGUiOjAsIlBhcmVudFN0eWxlIjpudWxsfSwiUGFyZW50U3R5bGUiOnsiJHJlZiI6IjEyMCJ9fSwiRGF0ZUZvcm1hdCI6eyIkcmVmIjoiMTI3In0sIldlZWtOdW1iZXJpbmciOnsiJGlkIjoiMzkwIiwiRm9ybWF0IjowLCJJc1Zpc2libGUiOmZhbHNlLCJMYXN0S25vd25WaXNpYmlsaXR5U3RhdGUiOmZhbHNlfSwiSXNWaXNpYmxlIjp0cnVlLCJQYXJlbnRTdHlsZSI6eyIkcmVmIjoiODQifX0sIkluZGV4Ijo5LCJTbWFydER1cmF0aW9uQWN0aXZhdGVkIjpmYWxzZSwiRGF0ZUZvcm1hdCI6eyIkcmVmIjoiMTI3In0sIldlZWtOdW1iZXJpbmciOnsiJGlkIjoiMzkxIiwiRm9ybWF0IjowLCJJc1Zpc2libGUiOmZhbHNlLCJMYXN0S25vd25WaXNpYmlsaXR5U3RhdGUiOmZhbHNlfSwiSWQiOiI4MmQxYjdhYS1lNzdkLTQxYTItYmUxNC1kNjlmNWU1MDFiMWIiLCJJbXBvcnRJZCI6bnVsbCwiVGl0bGUiOiJUYXNrIDQiLCJOb3RlIjpudWxsLCJIeXBlcmxpbmsiOnsiJGlkIjoiMzkyIiwiQWRkcmVzcyI6bnVsbCwiU3ViQWRkcmVzcyI6bnVsbH0sIklzQ2hhbmdlZCI6ZmFsc2UsIklzTmV3Ijp0cnVlfSx7IiRpZCI6IjM5MyIsIkdyb3VwTmFtZSI6bnVsbCwiU3RhcnREYXRlIjoiMjAyMS0xMC0yMVQwMDowMDowMFoiLCJFbmREYXRlIjoiMjAyMS0xMS0xNVQyMzo1OTowMFoiLCJQZXJjZW50YWdlQ29tcGxldGUiOm51bGwsIlN0eWxlIjp7IiRpZCI6IjM5NCIsIlNoYXBlIjowLCJTaGFwZVRoaWNrbmVzcyI6MSwiRHVyYXRpb25Gb3JtYXQiOjAsIkluY2x1ZGVOb25Xb3JraW5nRGF5c0luRHVyYXRpb24iOnRydWUsIlBlcmNlbnRhZ2VDb21wbGV0ZVN0eWxlIjp7IiRpZCI6IjM5NSIsIkZvbnRTZXR0aW5ncyI6eyIkaWQiOiIzOTY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NyIsIkxpbmVDb2xvciI6bnVsbCwiTGluZVdlaWdodCI6MC4wLCJMaW5lVHlwZSI6MCwiUGFyZW50U3R5bGUiOm51bGx9LCJQYXJlbnRTdHlsZSI6eyIkcmVmIjoiODUifX0sIkR1cmF0aW9uU3R5bGUiOnsiJGlkIjoiMzk4IiwiRm9udFNldHRpbmdzIjp7IiRpZCI6IjM5OSIsIkZvbnRTaXplIjoxMCwiRm9udE5hbWUiOiJDYWxpYnJpIiwiSXNCb2xkIjpmYWxzZSwiSXNJdGFsaWMiOmZhbHNlLCJJc1VuZGVybGluZWQiOmZhbHNlLCJQYXJlbnRTdHlsZSI6eyIkcmVmIjoiOTMifX0sIkF1dG9TaXplIjowLCJGb3JlZ3JvdW5kIjp7IiRpZCI6IjQwMCIsIkNvbG9yIjp7IiRpZCI6IjQw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AyIiwiTGluZUNvbG9yIjpudWxsLCJMaW5lV2VpZ2h0IjowLjAsIkxpbmVUeXBlIjowLCJQYXJlbnRTdHlsZSI6bnVsbH0sIlBhcmVudFN0eWxlIjp7IiRyZWYiOiI5MiJ9fSwiSG9yaXpvbnRhbENvbm5lY3RvclN0eWxlIjp7IiRpZCI6IjQwMyIsIkxpbmVDb2xvciI6eyIkcmVmIjoiMTAwIn0sIkxpbmVXZWlnaHQiOjEuMCwiTGluZVR5cGUiOjAsIlBhcmVudFN0eWxlIjp7IiRyZWYiOiI5OSJ9fSwiVmVydGljYWxDb25uZWN0b3JTdHlsZSI6eyIkaWQiOiI0MDQ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DUiLCJNYXJnaW4iOnsiJHJlZiI6IjEwNiJ9LCJQYWRkaW5nIjp7IiRyZWYiOiIxMDcifSwiQmFja2dyb3VuZCI6eyIkcmVmIjoiMTA4In0sIklzVmlzaWJsZSI6dHJ1ZSwiV2lkdGgiOjAuMCwiSGVpZ2h0IjoxNi4wLCJCb3JkZXJTdHlsZSI6eyIkaWQiOiI0MDYiLCJMaW5lQ29sb3IiOnsiJGlkIjoiNDA3IiwiJHR5cGUiOiJOTFJFLkNvbW1vbi5Eb20uU29saWRDb2xvckJydXNoLCBOTFJFLkNvbW1vbiIsIkNvbG9yIjp7IiRpZCI6IjQwOCIsIkEiOjI1NSwiUiI6MjU1LCJHIjowLCJCIjowfX0sIkxpbmVXZWlnaHQiOjAuMCwiTGluZVR5cGUiOjAsIlBhcmVudFN0eWxlIjpudWxsfSwiUGFyZW50U3R5bGUiOnsiJHJlZiI6IjEwNSJ9fSwiVGl0bGVTdHlsZSI6eyIkaWQiOiI0MDkiLCJGb250U2V0dGluZ3MiOnsiJGlkIjoiNDEwIiwiRm9udFNpemUiOjExLCJGb250TmFtZSI6IkNhbGlicmkiLCJJc0JvbGQiOnRydWUsIklzSXRhbGljIjpmYWxzZSwiSXNVbmRlcmxpbmVkIjpmYWxzZSwiUGFyZW50U3R5bGUiOnsiJHJlZiI6IjExNCJ9fSwiQXV0b1NpemUiOjAsIkZvcmVncm91bmQiOnsiJHJlZiI6IjExNSJ9LCJNYXhXaWR0aCI6MjguOTA0NTY3NzE4NTA1ODU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xMSIsIkxpbmVDb2xvciI6bnVsbCwiTGluZVdlaWdodCI6MC4wLCJMaW5lVHlwZSI6MCwiUGFyZW50U3R5bGUiOm51bGx9LCJQYXJlbnRTdHlsZSI6eyIkcmVmIjoiMTEzIn19LCJEYXRlU3R5bGUiOnsiJGlkIjoiNDEyIiwiRm9udFNldHRpbmdzIjp7IiRpZCI6IjQxMyIsIkZvbnRTaXplIjoxMCwiRm9udE5hbWUiOiJDYWxpYnJpIiwiSXNCb2xkIjpmYWxzZSwiSXNJdGFsaWMiOmZhbHNlLCJJc1VuZGVybGluZWQiOmZhbHNlLCJQYXJlbnRTdHlsZSI6eyIkcmVmIjoiMTIxIn19LCJBdXRvU2l6ZSI6MCwiRm9yZWdyb3VuZCI6eyIkaWQiOiI0MTQiLCJDb2xvciI6eyIkaWQiOiI0MT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xNiIsIkxpbmVDb2xvciI6bnVsbCwiTGluZVdlaWdodCI6MC4wLCJMaW5lVHlwZSI6MCwiUGFyZW50U3R5bGUiOm51bGx9LCJQYXJlbnRTdHlsZSI6eyIkcmVmIjoiMTIwIn19LCJEYXRlRm9ybWF0Ijp7IiRyZWYiOiIxMjcifSwiV2Vla051bWJlcmluZyI6eyIkaWQiOiI0MTciLCJGb3JtYXQiOjAsIklzVmlzaWJsZSI6ZmFsc2UsIkxhc3RLbm93blZpc2liaWxpdHlTdGF0ZSI6ZmFsc2V9LCJJc1Zpc2libGUiOnRydWUsIlBhcmVudFN0eWxlIjp7IiRyZWYiOiI4NCJ9fSwiSW5kZXgiOjEwLCJTbWFydER1cmF0aW9uQWN0aXZhdGVkIjpmYWxzZSwiRGF0ZUZvcm1hdCI6eyIkcmVmIjoiMTI3In0sIldlZWtOdW1iZXJpbmciOnsiJGlkIjoiNDE4IiwiRm9ybWF0IjowLCJJc1Zpc2libGUiOmZhbHNlLCJMYXN0S25vd25WaXNpYmlsaXR5U3RhdGUiOmZhbHNlfSwiSWQiOiIyM2I0MmNhZC1kOWJjLTQzN2YtYjczOS1jNjhjNjI3MzdjM2EiLCJJbXBvcnRJZCI6bnVsbCwiVGl0bGUiOiJUYXNrIDQiLCJOb3RlIjpudWxsLCJIeXBlcmxpbmsiOnsiJGlkIjoiNDE5IiwiQWRkcmVzcyI6bnVsbCwiU3ViQWRkcmVzcyI6bnVsbH0sIklzQ2hhbmdlZCI6ZmFsc2UsIklzTmV3Ijp0cnVlfSx7IiRpZCI6IjQyMCIsIkdyb3VwTmFtZSI6bnVsbCwiU3RhcnREYXRlIjoiMjAyMS0xMS0xNlQwMDowMDowMFoiLCJFbmREYXRlIjoiMjAyMS0xMi0yMFQyMzo1OTowMFoiLCJQZXJjZW50YWdlQ29tcGxldGUiOm51bGwsIlN0eWxlIjp7IiRpZCI6IjQyMSIsIlNoYXBlIjozLCJTaGFwZVRoaWNrbmVzcyI6MSwiRHVyYXRpb25Gb3JtYXQiOjAsIkluY2x1ZGVOb25Xb3JraW5nRGF5c0luRHVyYXRpb24iOnRydWUsIlBlcmNlbnRhZ2VDb21wbGV0ZVN0eWxlIjp7IiRpZCI6IjQyMiIsIkZvbnRTZXR0aW5ncyI6eyIkaWQiOiI0MjM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yNCIsIkxpbmVDb2xvciI6bnVsbCwiTGluZVdlaWdodCI6MC4wLCJMaW5lVHlwZSI6MCwiUGFyZW50U3R5bGUiOm51bGx9LCJQYXJlbnRTdHlsZSI6eyIkcmVmIjoiODUifX0sIkR1cmF0aW9uU3R5bGUiOnsiJGlkIjoiNDI1IiwiRm9udFNldHRpbmdzIjp7IiRpZCI6IjQyNiIsIkZvbnRTaXplIjoxMCwiRm9udE5hbWUiOiJDYWxpYnJpIiwiSXNCb2xkIjpmYWxzZSwiSXNJdGFsaWMiOmZhbHNlLCJJc1VuZGVybGluZWQiOmZhbHNlLCJQYXJlbnRTdHlsZSI6eyIkcmVmIjoiOTMifX0sIkF1dG9TaXplIjowLCJGb3JlZ3JvdW5kIjp7IiRpZCI6IjQyNyIsIkNvbG9yIjp7IiRpZCI6IjQyO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5IiwiTGluZUNvbG9yIjpudWxsLCJMaW5lV2VpZ2h0IjowLjAsIkxpbmVUeXBlIjowLCJQYXJlbnRTdHlsZSI6bnVsbH0sIlBhcmVudFN0eWxlIjp7IiRyZWYiOiI5MiJ9fSwiSG9yaXpvbnRhbENvbm5lY3RvclN0eWxlIjp7IiRpZCI6IjQzMCIsIkxpbmVDb2xvciI6eyIkcmVmIjoiMTAwIn0sIkxpbmVXZWlnaHQiOjEuMCwiTGluZVR5cGUiOjAsIlBhcmVudFN0eWxlIjp7IiRyZWYiOiI5OSJ9fSwiVmVydGljYWxDb25uZWN0b3JTdHlsZSI6eyIkaWQiOiI0MzE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zIiLCJNYXJnaW4iOnsiJHJlZiI6IjEwNiJ9LCJQYWRkaW5nIjp7IiRpZCI6IjQzMyIsIlRvcCI6MCwiTGVmdCI6MCwiUmlnaHQiOjIsIkJvdHRvbSI6MH0sIkJhY2tncm91bmQiOnsiJGlkIjoiNDM0IiwiQ29sb3IiOnsiJGlkIjoiNDM1IiwiQSI6MjU1LCJSIjoxNTUsIkciOjE4NywiQiI6ODl9fSwiSXNWaXNpYmxlIjp0cnVlLCJXaWR0aCI6MC4wLCJIZWlnaHQiOjE2LjAsIkJvcmRlclN0eWxlIjp7IiRpZCI6IjQzNiIsIkxpbmVDb2xvciI6eyIkaWQiOiI0MzciLCIkdHlwZSI6Ik5MUkUuQ29tbW9uLkRvbS5Tb2xpZENvbG9yQnJ1c2gsIE5MUkUuQ29tbW9uIiwiQ29sb3IiOnsiJGlkIjoiNDM4IiwiQSI6MjU1LCJSIjoyNTUsIkciOjAsIkIiOjB9fSwiTGluZVdlaWdodCI6MC4wLCJMaW5lVHlwZSI6MCwiUGFyZW50U3R5bGUiOm51bGx9LCJQYXJlbnRTdHlsZSI6eyIkcmVmIjoiMTA1In19LCJUaXRsZVN0eWxlIjp7IiRpZCI6IjQzOSIsIkZvbnRTZXR0aW5ncyI6eyIkaWQiOiI0NDA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QxIiwiTGluZUNvbG9yIjpudWxsLCJMaW5lV2VpZ2h0IjowLjAsIkxpbmVUeXBlIjowLCJQYXJlbnRTdHlsZSI6bnVsbH0sIlBhcmVudFN0eWxlIjp7IiRyZWYiOiIxMTMifX0sIkRhdGVTdHlsZSI6eyIkaWQiOiI0NDIiLCJGb250U2V0dGluZ3MiOnsiJGlkIjoiNDQzIiwiRm9udFNpemUiOjEwLCJGb250TmFtZSI6IkNhbGlicmkiLCJJc0JvbGQiOmZhbHNlLCJJc0l0YWxpYyI6ZmFsc2UsIklzVW5kZXJsaW5lZCI6ZmFsc2UsIlBhcmVudFN0eWxlIjp7IiRyZWYiOiIxMjEifX0sIkF1dG9TaXplIjowLCJGb3JlZ3JvdW5kIjp7IiRpZCI6IjQ0NCIsIkNvbG9yIjp7IiRpZCI6IjQ0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Q2IiwiTGluZUNvbG9yIjpudWxsLCJMaW5lV2VpZ2h0IjowLjAsIkxpbmVUeXBlIjowLCJQYXJlbnRTdHlsZSI6bnVsbH0sIlBhcmVudFN0eWxlIjp7IiRyZWYiOiIxMjAifX0sIkRhdGVGb3JtYXQiOnsiJHJlZiI6IjEyNyJ9LCJXZWVrTnVtYmVyaW5nIjp7IiRpZCI6IjQ0NyIsIkZvcm1hdCI6MCwiSXNWaXNpYmxlIjpmYWxzZSwiTGFzdEtub3duVmlzaWJpbGl0eVN0YXRlIjpmYWxzZX0sIklzVmlzaWJsZSI6dHJ1ZSwiUGFyZW50U3R5bGUiOnsiJHJlZiI6Ijg0In19LCJJbmRleCI6MTEsIlNtYXJ0RHVyYXRpb25BY3RpdmF0ZWQiOmZhbHNlLCJEYXRlRm9ybWF0Ijp7IiRyZWYiOiIxMjcifSwiV2Vla051bWJlcmluZyI6eyIkaWQiOiI0NDgiLCJGb3JtYXQiOjAsIklzVmlzaWJsZSI6ZmFsc2UsIkxhc3RLbm93blZpc2liaWxpdHlTdGF0ZSI6ZmFsc2V9LCJJZCI6ImZlODJhMDU0LWViNzItNDg1MS1hOTNmLTZhNjA2NDMyYmZhYyIsIkltcG9ydElkIjpudWxsLCJUaXRsZSI6IlRhc2sgNiIsIk5vdGUiOm51bGwsIkh5cGVybGluayI6eyIkaWQiOiI0NDkiLCJBZGRyZXNzIjpudWxsLCJTdWJBZGRyZXNzIjpudWxsfSwiSXNDaGFuZ2VkIjpmYWxzZSwiSXNOZXciOnRydWV9XSwiU3dpbWxhbmVzIjpbXSwiTXNQcm9qZWN0SXRlbXNUcmVlIjpudWxsLCJNZXRhZGF0YSI6eyIkaWQiOiI0NTA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Ux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0NTIiLCJVc2VUaW1lIjpmYWxzZSwiV29ya0RheVN0YXJ0IjoiMDA6MDA6MDAiLCJXb3JrRGF5RW5kIjoiMjM6NTk6MDAifSwiTGFzdFVzZWRUZW1wbGF0ZUlkIjoiNzM1NWI2MzMtYWM2Ni00NTI4LThiNGQtMjk5ZmFlZGM5ZWU5IiwiRmlyc3RXZWVrT2ZZZWFyIjow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TIMEBANDCULTUREINFO" val="en-US"/>
  <p:tag name="OTLTIMEBANDSCALEFORMAT" val="MMM"/>
  <p:tag name="OTLTIMEBANDSCALETYPE" val="Months"/>
  <p:tag name="OTLTIMEBANDQUICKPOSITION" val="Custom"/>
  <p:tag name="OTLTIMEBANDSHAPETYPE" val="RectangleTimeband"/>
  <p:tag name="OTLTIMEBANDTHREEDEFFECTS" val="Gel"/>
  <p:tag name="OTLTIMEBANDAUTODATERANGE" val="True"/>
  <p:tag name="OTLTIMEBANDSTARTDATE" val="2017-01-05T00:00:00.0000000Z"/>
  <p:tag name="OTLTIMEBANDWORKINGDAYS" val="All"/>
  <p:tag name="OTLTIMEBANDELAPSEDTIMEEXTENSION" val="False"/>
  <p:tag name="OTLTIMEBANDUSETIME" val="False"/>
  <p:tag name="OTLTIMEBANDTIMECONFIGWORKDAYSTART" val="00:00:00"/>
  <p:tag name="OTLTIMEBANDTIMECONFIGWORKDAYEND" val="23:59:00"/>
  <p:tag name="OTLTIMEBANDAPPENDYEARONYEARCHANGE" val="True"/>
  <p:tag name="OTLTIMEBANDSCALEMARKING" val="None"/>
  <p:tag name="OTLRIGHTENDCAPSMARGINRIGHT" val="25"/>
  <p:tag name="OTLLEFTENDCAPSMARGINLEFT" val="25"/>
  <p:tag name="OTLTIMEBANDSHAPEPADDINGTOP" val="5"/>
  <p:tag name="OTLTIMEBANDFYSTARTMONTH" val="January"/>
  <p:tag name="OTLTIMEBANDSHOWFYLABEL" val="True"/>
  <p:tag name="OTLTIMEBANDUSESTARTINGOFTHEYEARFORFYNUMBERING" val="True"/>
  <p:tag name="OTLTIMEBANDENDDATE" val="2021-12-20T23:59:00.0000000"/>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ELAPSEDSTYLE" val="Th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TODAYPOSITION" val="Below"/>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ERCENTAGE" val="100"/>
  <p:tag name="OTLDURATIONFORMAT" val="day"/>
  <p:tag name="OTLSPACING" val="10"/>
  <p:tag name="OTLSHAPETHICKNESSTYPE" val="Regular"/>
  <p:tag name="OTLWEEKNUMBERINGFORMAT" val="WNFormat1"/>
  <p:tag name="OTLWEEKNUMBERINGISVISIBLE" val="False"/>
  <p:tag name="OTLSTARTDATE" val="2021-01-05T00:00:00.0000000Z"/>
  <p:tag name="OTLENDDATE" val="2021-03-01T23:59:00.0000000Z"/>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ERCENTAGE" val="50"/>
  <p:tag name="OTLDURATIONFORMAT" val="day"/>
  <p:tag name="OTLSPACING" val="10"/>
  <p:tag name="OTLSHAPETHICKNESSTYPE" val="Regular"/>
  <p:tag name="OTLWEEKNUMBERINGFORMAT" val="WNFormat1"/>
  <p:tag name="OTLWEEKNUMBERINGISVISIBLE" val="False"/>
  <p:tag name="OTLSTARTDATE" val="2021-02-02T00:00:00.0000000Z"/>
  <p:tag name="OTLENDDATE" val="2021-03-14T23:59:00.0000000Z"/>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ERCENTAGE" val="38"/>
  <p:tag name="OTLDURATIONFORMAT" val="day"/>
  <p:tag name="OTLSPACING" val="10"/>
  <p:tag name="OTLSHAPETHICKNESSTYPE" val="Regular"/>
  <p:tag name="OTLWEEKNUMBERINGFORMAT" val="WNFormat1"/>
  <p:tag name="OTLWEEKNUMBERINGISVISIBLE" val="False"/>
  <p:tag name="OTLSTARTDATE" val="2021-03-14T00:00:00.0000000Z"/>
  <p:tag name="OTLENDDATE" val="2021-05-02T23:59:00.0000000Z"/>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ERCENTAGE" val="40"/>
  <p:tag name="OTLDURATIONFORMAT" val="day"/>
  <p:tag name="OTLSPACING" val="10"/>
  <p:tag name="OTLSHAPETHICKNESSTYPE" val="Regular"/>
  <p:tag name="OTLWEEKNUMBERINGFORMAT" val="WNFormat1"/>
  <p:tag name="OTLWEEKNUMBERINGISVISIBLE" val="False"/>
  <p:tag name="OTLSTARTDATE" val="2021-03-25T00:00:00.0000000Z"/>
  <p:tag name="OTLENDDATE" val="2021-10-20T23:59:00.0000000Z"/>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10"/>
  <p:tag name="OTLSHAPETHICKNESSTYPE" val="Regular"/>
  <p:tag name="OTLWEEKNUMBERINGFORMAT" val="WNFormat1"/>
  <p:tag name="OTLWEEKNUMBERINGISVISIBLE" val="False"/>
  <p:tag name="OTLSTARTDATE" val="2021-10-21T00:00:00.0000000Z"/>
  <p:tag name="OTLENDDATE" val="2021-11-15T23:59:00.0000000Z"/>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10"/>
  <p:tag name="OTLSHAPETHICKNESSTYPE" val="Regular"/>
  <p:tag name="OTLWEEKNUMBERINGFORMAT" val="WNFormat1"/>
  <p:tag name="OTLWEEKNUMBERINGISVISIBLE" val="False"/>
  <p:tag name="OTLSTARTDATE" val="2021-11-16T00:00:00.0000000Z"/>
  <p:tag name="OTLENDDATE" val="2021-12-20T23:59:00.0000000Z"/>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{1D71D58E-2CCD-4B69-A216-BBD8AD31F91C}tf55705232_win32</Template>
  <TotalTime>901</TotalTime>
  <Words>1993</Words>
  <Application>Microsoft Office PowerPoint</Application>
  <PresentationFormat>Widescreen</PresentationFormat>
  <Paragraphs>269</Paragraphs>
  <Slides>24</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Broadway</vt:lpstr>
      <vt:lpstr>Calibri</vt:lpstr>
      <vt:lpstr>Goudy Old Style</vt:lpstr>
      <vt:lpstr>NexusSerif</vt:lpstr>
      <vt:lpstr>Symbol</vt:lpstr>
      <vt:lpstr>Times New Roman</vt:lpstr>
      <vt:lpstr>Wingdings</vt:lpstr>
      <vt:lpstr>Wingdings 2</vt:lpstr>
      <vt:lpstr>SlateVTI</vt:lpstr>
      <vt:lpstr>Delicate Information Exchange among representative and authority  (Network Security) Batch A23</vt:lpstr>
      <vt:lpstr>Team Details </vt:lpstr>
      <vt:lpstr>ABSTRACT</vt:lpstr>
      <vt:lpstr>ADVANCEMENTS</vt:lpstr>
      <vt:lpstr>ADVANCEMENTS</vt:lpstr>
      <vt:lpstr>HARDWARE REQUIREMENTS</vt:lpstr>
      <vt:lpstr>SOFTWARE REQUIREMENTS</vt:lpstr>
      <vt:lpstr>TECHNOLOGIES USED</vt:lpstr>
      <vt:lpstr>PowerPoint Presentation</vt:lpstr>
      <vt:lpstr>SYSTEM ARCHITECTURE</vt:lpstr>
      <vt:lpstr>LITERATURE SURVEY  </vt:lpstr>
      <vt:lpstr>PAPER 1  </vt:lpstr>
      <vt:lpstr>PAPER 2  </vt:lpstr>
      <vt:lpstr>PAPER 3  </vt:lpstr>
      <vt:lpstr>PAPER 4  </vt:lpstr>
      <vt:lpstr>PAPER 5  </vt:lpstr>
      <vt:lpstr>PAPER 6  </vt:lpstr>
      <vt:lpstr>PAPER 7  </vt:lpstr>
      <vt:lpstr>PAPER 8  </vt:lpstr>
      <vt:lpstr>PAPER 9  </vt:lpstr>
      <vt:lpstr>PAPER 10  </vt:lpstr>
      <vt:lpstr>FEASIBILITY STUDY</vt:lpstr>
      <vt:lpstr>FEASIBILITY STUDY</vt:lpstr>
      <vt:lpstr>COST BENEFIT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Delicate Information Exchange among representative and authority  (Network Security) Batch A23</dc:title>
  <dc:creator>hyshu07@outlook.com</dc:creator>
  <cp:lastModifiedBy>Hyshwarrya  Dhandapani</cp:lastModifiedBy>
  <cp:revision>14</cp:revision>
  <dcterms:created xsi:type="dcterms:W3CDTF">2022-03-28T08:15:26Z</dcterms:created>
  <dcterms:modified xsi:type="dcterms:W3CDTF">2022-04-07T15:17:58Z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