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notesSlides/notesSlide11.xml" ContentType="application/vnd.openxmlformats-officedocument.presentationml.notesSlide+xml"/>
  <Override PartName="/ppt/theme/themeOverride24.xml" ContentType="application/vnd.openxmlformats-officedocument.themeOverride+xml"/>
  <Override PartName="/ppt/notesSlides/notesSlide12.xml" ContentType="application/vnd.openxmlformats-officedocument.presentationml.notesSlide+xml"/>
  <Override PartName="/ppt/theme/themeOverride25.xml" ContentType="application/vnd.openxmlformats-officedocument.themeOverride+xml"/>
  <Override PartName="/ppt/notesSlides/notesSlide13.xml" ContentType="application/vnd.openxmlformats-officedocument.presentationml.notesSlide+xml"/>
  <Override PartName="/ppt/theme/themeOverride26.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7.xml" ContentType="application/vnd.openxmlformats-officedocument.themeOverride+xml"/>
  <Override PartName="/ppt/notesSlides/notesSlide14.xml" ContentType="application/vnd.openxmlformats-officedocument.presentationml.notesSlide+xml"/>
  <Override PartName="/ppt/theme/themeOverride28.xml" ContentType="application/vnd.openxmlformats-officedocument.themeOverride+xml"/>
  <Override PartName="/ppt/notesSlides/notesSlide15.xml" ContentType="application/vnd.openxmlformats-officedocument.presentationml.notesSlide+xml"/>
  <Override PartName="/ppt/theme/themeOverride29.xml" ContentType="application/vnd.openxmlformats-officedocument.themeOverride+xml"/>
  <Override PartName="/ppt/notesSlides/notesSlide16.xml" ContentType="application/vnd.openxmlformats-officedocument.presentationml.notesSlide+xml"/>
  <Override PartName="/ppt/theme/themeOverride30.xml" ContentType="application/vnd.openxmlformats-officedocument.themeOverride+xml"/>
  <Override PartName="/ppt/notesSlides/notesSlide17.xml" ContentType="application/vnd.openxmlformats-officedocument.presentationml.notesSlide+xml"/>
  <Override PartName="/ppt/theme/themeOverride31.xml" ContentType="application/vnd.openxmlformats-officedocument.themeOverride+xml"/>
  <Override PartName="/ppt/notesSlides/notesSlide18.xml" ContentType="application/vnd.openxmlformats-officedocument.presentationml.notesSlide+xml"/>
  <Override PartName="/ppt/theme/themeOverride32.xml" ContentType="application/vnd.openxmlformats-officedocument.themeOverride+xml"/>
  <Override PartName="/ppt/notesSlides/notesSlide19.xml" ContentType="application/vnd.openxmlformats-officedocument.presentationml.notesSlide+xml"/>
  <Override PartName="/ppt/theme/themeOverride33.xml" ContentType="application/vnd.openxmlformats-officedocument.themeOverride+xml"/>
  <Override PartName="/ppt/notesSlides/notesSlide20.xml" ContentType="application/vnd.openxmlformats-officedocument.presentationml.notesSlide+xml"/>
  <Override PartName="/ppt/theme/themeOverride34.xml" ContentType="application/vnd.openxmlformats-officedocument.themeOverride+xml"/>
  <Override PartName="/ppt/notesSlides/notesSlide21.xml" ContentType="application/vnd.openxmlformats-officedocument.presentationml.notesSlide+xml"/>
  <Override PartName="/ppt/theme/themeOverride35.xml" ContentType="application/vnd.openxmlformats-officedocument.themeOverride+xml"/>
  <Override PartName="/ppt/notesSlides/notesSlide22.xml" ContentType="application/vnd.openxmlformats-officedocument.presentationml.notesSlide+xml"/>
  <Override PartName="/ppt/theme/themeOverride36.xml" ContentType="application/vnd.openxmlformats-officedocument.themeOverride+xml"/>
  <Override PartName="/ppt/notesSlides/notesSlide23.xml" ContentType="application/vnd.openxmlformats-officedocument.presentationml.notesSlide+xml"/>
  <Override PartName="/ppt/theme/themeOverride37.xml" ContentType="application/vnd.openxmlformats-officedocument.themeOverride+xml"/>
  <Override PartName="/ppt/notesSlides/notesSlide24.xml" ContentType="application/vnd.openxmlformats-officedocument.presentationml.notesSlide+xml"/>
  <Override PartName="/ppt/theme/themeOverride38.xml" ContentType="application/vnd.openxmlformats-officedocument.themeOverride+xml"/>
  <Override PartName="/ppt/notesSlides/notesSlide25.xml" ContentType="application/vnd.openxmlformats-officedocument.presentationml.notesSlide+xml"/>
  <Override PartName="/ppt/theme/themeOverride39.xml" ContentType="application/vnd.openxmlformats-officedocument.themeOverride+xml"/>
  <Override PartName="/ppt/notesSlides/notesSlide26.xml" ContentType="application/vnd.openxmlformats-officedocument.presentationml.notesSlide+xml"/>
  <Override PartName="/ppt/theme/themeOverride40.xml" ContentType="application/vnd.openxmlformats-officedocument.themeOverride+xml"/>
  <Override PartName="/ppt/notesSlides/notesSlide27.xml" ContentType="application/vnd.openxmlformats-officedocument.presentationml.notesSlide+xml"/>
  <Override PartName="/ppt/theme/themeOverride41.xml" ContentType="application/vnd.openxmlformats-officedocument.themeOverride+xml"/>
  <Override PartName="/ppt/notesSlides/notesSlide28.xml" ContentType="application/vnd.openxmlformats-officedocument.presentationml.notesSlide+xml"/>
  <Override PartName="/ppt/theme/themeOverride42.xml" ContentType="application/vnd.openxmlformats-officedocument.themeOverride+xml"/>
  <Override PartName="/ppt/notesSlides/notesSlide29.xml" ContentType="application/vnd.openxmlformats-officedocument.presentationml.notesSlide+xml"/>
  <Override PartName="/ppt/theme/themeOverride43.xml" ContentType="application/vnd.openxmlformats-officedocument.themeOverride+xml"/>
  <Override PartName="/ppt/notesSlides/notesSlide30.xml" ContentType="application/vnd.openxmlformats-officedocument.presentationml.notesSlide+xml"/>
  <Override PartName="/ppt/theme/themeOverride44.xml" ContentType="application/vnd.openxmlformats-officedocument.themeOverride+xml"/>
  <Override PartName="/ppt/notesSlides/notesSlide31.xml" ContentType="application/vnd.openxmlformats-officedocument.presentationml.notesSlide+xml"/>
  <Override PartName="/ppt/theme/themeOverride45.xml" ContentType="application/vnd.openxmlformats-officedocument.themeOverride+xml"/>
  <Override PartName="/ppt/notesSlides/notesSlide32.xml" ContentType="application/vnd.openxmlformats-officedocument.presentationml.notesSlide+xml"/>
  <Override PartName="/ppt/theme/themeOverride46.xml" ContentType="application/vnd.openxmlformats-officedocument.themeOverride+xml"/>
  <Override PartName="/ppt/notesSlides/notesSlide33.xml" ContentType="application/vnd.openxmlformats-officedocument.presentationml.notesSlide+xml"/>
  <Override PartName="/ppt/theme/themeOverride47.xml" ContentType="application/vnd.openxmlformats-officedocument.themeOverride+xml"/>
  <Override PartName="/ppt/notesSlides/notesSlide34.xml" ContentType="application/vnd.openxmlformats-officedocument.presentationml.notesSlide+xml"/>
  <Override PartName="/ppt/theme/themeOverride48.xml" ContentType="application/vnd.openxmlformats-officedocument.themeOverride+xml"/>
  <Override PartName="/ppt/notesSlides/notesSlide35.xml" ContentType="application/vnd.openxmlformats-officedocument.presentationml.notesSlide+xml"/>
  <Override PartName="/ppt/theme/themeOverride49.xml" ContentType="application/vnd.openxmlformats-officedocument.themeOverride+xml"/>
  <Override PartName="/ppt/notesSlides/notesSlide36.xml" ContentType="application/vnd.openxmlformats-officedocument.presentationml.notesSlide+xml"/>
  <Override PartName="/ppt/theme/themeOverride50.xml" ContentType="application/vnd.openxmlformats-officedocument.themeOverr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6"/>
  </p:notesMasterIdLst>
  <p:sldIdLst>
    <p:sldId id="278" r:id="rId5"/>
    <p:sldId id="279" r:id="rId6"/>
    <p:sldId id="281" r:id="rId7"/>
    <p:sldId id="327" r:id="rId8"/>
    <p:sldId id="282" r:id="rId9"/>
    <p:sldId id="301" r:id="rId10"/>
    <p:sldId id="283" r:id="rId11"/>
    <p:sldId id="284" r:id="rId12"/>
    <p:sldId id="285" r:id="rId13"/>
    <p:sldId id="287" r:id="rId14"/>
    <p:sldId id="290" r:id="rId15"/>
    <p:sldId id="293" r:id="rId16"/>
    <p:sldId id="291" r:id="rId17"/>
    <p:sldId id="292" r:id="rId18"/>
    <p:sldId id="294" r:id="rId19"/>
    <p:sldId id="296" r:id="rId20"/>
    <p:sldId id="297" r:id="rId21"/>
    <p:sldId id="298" r:id="rId22"/>
    <p:sldId id="299" r:id="rId23"/>
    <p:sldId id="300" r:id="rId24"/>
    <p:sldId id="295" r:id="rId25"/>
    <p:sldId id="302" r:id="rId26"/>
    <p:sldId id="303" r:id="rId27"/>
    <p:sldId id="304" r:id="rId28"/>
    <p:sldId id="288" r:id="rId29"/>
    <p:sldId id="307" r:id="rId30"/>
    <p:sldId id="306" r:id="rId31"/>
    <p:sldId id="305" r:id="rId32"/>
    <p:sldId id="308" r:id="rId33"/>
    <p:sldId id="309" r:id="rId34"/>
    <p:sldId id="310" r:id="rId35"/>
    <p:sldId id="311" r:id="rId36"/>
    <p:sldId id="312" r:id="rId37"/>
    <p:sldId id="313" r:id="rId38"/>
    <p:sldId id="314" r:id="rId39"/>
    <p:sldId id="315" r:id="rId40"/>
    <p:sldId id="328" r:id="rId41"/>
    <p:sldId id="318" r:id="rId42"/>
    <p:sldId id="319" r:id="rId43"/>
    <p:sldId id="320" r:id="rId44"/>
    <p:sldId id="332" r:id="rId45"/>
    <p:sldId id="321" r:id="rId46"/>
    <p:sldId id="333" r:id="rId47"/>
    <p:sldId id="322" r:id="rId48"/>
    <p:sldId id="316" r:id="rId49"/>
    <p:sldId id="323" r:id="rId50"/>
    <p:sldId id="324" r:id="rId51"/>
    <p:sldId id="325" r:id="rId52"/>
    <p:sldId id="326" r:id="rId53"/>
    <p:sldId id="331" r:id="rId54"/>
    <p:sldId id="31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19" autoAdjust="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F3F8D-0E20-4C14-BBEB-133692609549}" type="doc">
      <dgm:prSet loTypeId="urn:microsoft.com/office/officeart/2005/8/layout/gear1" loCatId="cycle" qsTypeId="urn:microsoft.com/office/officeart/2005/8/quickstyle/simple1" qsCatId="simple" csTypeId="urn:microsoft.com/office/officeart/2005/8/colors/accent1_2" csCatId="accent1" phldr="1"/>
      <dgm:spPr/>
    </dgm:pt>
    <dgm:pt modelId="{B5175AF3-C6B1-444C-AB13-0B3A7BCD9022}">
      <dgm:prSet phldrT="[Text]" custT="1"/>
      <dgm:spPr/>
      <dgm:t>
        <a:bodyPr/>
        <a:lstStyle/>
        <a:p>
          <a:r>
            <a:rPr lang="en-US" sz="1500" dirty="0"/>
            <a:t>Use case diagram</a:t>
          </a:r>
          <a:endParaRPr lang="en-IN" sz="1500" dirty="0"/>
        </a:p>
      </dgm:t>
    </dgm:pt>
    <dgm:pt modelId="{172363AA-F86A-471F-8D66-4AD78B581FA8}" type="parTrans" cxnId="{350920E4-2AE2-4DF1-9B06-1487395C8E2F}">
      <dgm:prSet/>
      <dgm:spPr/>
      <dgm:t>
        <a:bodyPr/>
        <a:lstStyle/>
        <a:p>
          <a:endParaRPr lang="en-IN"/>
        </a:p>
      </dgm:t>
    </dgm:pt>
    <dgm:pt modelId="{67394F82-2FCB-4C3F-B473-2A118B877B7D}" type="sibTrans" cxnId="{350920E4-2AE2-4DF1-9B06-1487395C8E2F}">
      <dgm:prSet/>
      <dgm:spPr/>
      <dgm:t>
        <a:bodyPr/>
        <a:lstStyle/>
        <a:p>
          <a:endParaRPr lang="en-IN"/>
        </a:p>
      </dgm:t>
    </dgm:pt>
    <dgm:pt modelId="{1CB932DD-016B-4640-879B-417B97851FBD}">
      <dgm:prSet phldrT="[Text]" custT="1"/>
      <dgm:spPr/>
      <dgm:t>
        <a:bodyPr/>
        <a:lstStyle/>
        <a:p>
          <a:r>
            <a:rPr lang="en-US" sz="1200" dirty="0"/>
            <a:t>Arch Diagram</a:t>
          </a:r>
          <a:endParaRPr lang="en-IN" sz="1200" dirty="0"/>
        </a:p>
      </dgm:t>
    </dgm:pt>
    <dgm:pt modelId="{82384814-1076-49AD-BE8C-C10F569877FE}" type="parTrans" cxnId="{C18AA973-C643-4BC5-82C9-826641391BCF}">
      <dgm:prSet/>
      <dgm:spPr/>
      <dgm:t>
        <a:bodyPr/>
        <a:lstStyle/>
        <a:p>
          <a:endParaRPr lang="en-IN"/>
        </a:p>
      </dgm:t>
    </dgm:pt>
    <dgm:pt modelId="{C53663ED-3ABF-4B15-8C85-BB4626ECEF66}" type="sibTrans" cxnId="{C18AA973-C643-4BC5-82C9-826641391BCF}">
      <dgm:prSet/>
      <dgm:spPr/>
      <dgm:t>
        <a:bodyPr/>
        <a:lstStyle/>
        <a:p>
          <a:endParaRPr lang="en-IN"/>
        </a:p>
      </dgm:t>
    </dgm:pt>
    <dgm:pt modelId="{FD680F81-3181-49FF-9701-F709243D6C87}">
      <dgm:prSet phldrT="[Text]" custT="1"/>
      <dgm:spPr/>
      <dgm:t>
        <a:bodyPr/>
        <a:lstStyle/>
        <a:p>
          <a:r>
            <a:rPr lang="en-US" sz="1300" dirty="0"/>
            <a:t>ER Diagram</a:t>
          </a:r>
          <a:endParaRPr lang="en-IN" sz="1300" dirty="0"/>
        </a:p>
      </dgm:t>
    </dgm:pt>
    <dgm:pt modelId="{5D8CDD8A-299C-4005-958C-AE484A9E6962}" type="parTrans" cxnId="{BE5C4009-A799-4085-B1B1-260EB4BBDBE0}">
      <dgm:prSet/>
      <dgm:spPr/>
      <dgm:t>
        <a:bodyPr/>
        <a:lstStyle/>
        <a:p>
          <a:endParaRPr lang="en-IN"/>
        </a:p>
      </dgm:t>
    </dgm:pt>
    <dgm:pt modelId="{2E851ED9-C0C8-429F-BBDB-71314CC533CB}" type="sibTrans" cxnId="{BE5C4009-A799-4085-B1B1-260EB4BBDBE0}">
      <dgm:prSet/>
      <dgm:spPr/>
      <dgm:t>
        <a:bodyPr/>
        <a:lstStyle/>
        <a:p>
          <a:endParaRPr lang="en-IN"/>
        </a:p>
      </dgm:t>
    </dgm:pt>
    <dgm:pt modelId="{0DB5642E-968D-4BC1-B904-125AB91178FA}" type="pres">
      <dgm:prSet presAssocID="{A7FF3F8D-0E20-4C14-BBEB-133692609549}" presName="composite" presStyleCnt="0">
        <dgm:presLayoutVars>
          <dgm:chMax val="3"/>
          <dgm:animLvl val="lvl"/>
          <dgm:resizeHandles val="exact"/>
        </dgm:presLayoutVars>
      </dgm:prSet>
      <dgm:spPr/>
    </dgm:pt>
    <dgm:pt modelId="{5A84FB82-00C6-4C44-9139-A5E1BED1FD31}" type="pres">
      <dgm:prSet presAssocID="{B5175AF3-C6B1-444C-AB13-0B3A7BCD9022}" presName="gear1" presStyleLbl="node1" presStyleIdx="0" presStyleCnt="3">
        <dgm:presLayoutVars>
          <dgm:chMax val="1"/>
          <dgm:bulletEnabled val="1"/>
        </dgm:presLayoutVars>
      </dgm:prSet>
      <dgm:spPr/>
    </dgm:pt>
    <dgm:pt modelId="{4FFAEC10-6974-42B2-82C8-F9FCED3E1CE6}" type="pres">
      <dgm:prSet presAssocID="{B5175AF3-C6B1-444C-AB13-0B3A7BCD9022}" presName="gear1srcNode" presStyleLbl="node1" presStyleIdx="0" presStyleCnt="3"/>
      <dgm:spPr/>
    </dgm:pt>
    <dgm:pt modelId="{9A32E36C-5545-4FC8-99C5-B878F427085F}" type="pres">
      <dgm:prSet presAssocID="{B5175AF3-C6B1-444C-AB13-0B3A7BCD9022}" presName="gear1dstNode" presStyleLbl="node1" presStyleIdx="0" presStyleCnt="3"/>
      <dgm:spPr/>
    </dgm:pt>
    <dgm:pt modelId="{092E62A2-E81A-4F15-8A69-8946DB7E4687}" type="pres">
      <dgm:prSet presAssocID="{1CB932DD-016B-4640-879B-417B97851FBD}" presName="gear2" presStyleLbl="node1" presStyleIdx="1" presStyleCnt="3">
        <dgm:presLayoutVars>
          <dgm:chMax val="1"/>
          <dgm:bulletEnabled val="1"/>
        </dgm:presLayoutVars>
      </dgm:prSet>
      <dgm:spPr/>
    </dgm:pt>
    <dgm:pt modelId="{FFE270D9-4E02-4FE8-BC1D-D0C837A7F7FD}" type="pres">
      <dgm:prSet presAssocID="{1CB932DD-016B-4640-879B-417B97851FBD}" presName="gear2srcNode" presStyleLbl="node1" presStyleIdx="1" presStyleCnt="3"/>
      <dgm:spPr/>
    </dgm:pt>
    <dgm:pt modelId="{E2480AC8-4970-4304-9DB1-C2A82FABC8BB}" type="pres">
      <dgm:prSet presAssocID="{1CB932DD-016B-4640-879B-417B97851FBD}" presName="gear2dstNode" presStyleLbl="node1" presStyleIdx="1" presStyleCnt="3"/>
      <dgm:spPr/>
    </dgm:pt>
    <dgm:pt modelId="{F0843CA8-2C8C-45B8-9234-9B1C278EB5CB}" type="pres">
      <dgm:prSet presAssocID="{FD680F81-3181-49FF-9701-F709243D6C87}" presName="gear3" presStyleLbl="node1" presStyleIdx="2" presStyleCnt="3" custScaleX="136987" custScaleY="124545" custLinFactX="400000" custLinFactY="-24987" custLinFactNeighborX="419367" custLinFactNeighborY="-100000"/>
      <dgm:spPr/>
    </dgm:pt>
    <dgm:pt modelId="{3AAA4AE2-EE68-4AF2-96CA-E2A3EDAD3788}" type="pres">
      <dgm:prSet presAssocID="{FD680F81-3181-49FF-9701-F709243D6C87}" presName="gear3tx" presStyleLbl="node1" presStyleIdx="2" presStyleCnt="3">
        <dgm:presLayoutVars>
          <dgm:chMax val="1"/>
          <dgm:bulletEnabled val="1"/>
        </dgm:presLayoutVars>
      </dgm:prSet>
      <dgm:spPr/>
    </dgm:pt>
    <dgm:pt modelId="{409F7988-B6BC-4E9C-99E5-ED5331E5A031}" type="pres">
      <dgm:prSet presAssocID="{FD680F81-3181-49FF-9701-F709243D6C87}" presName="gear3srcNode" presStyleLbl="node1" presStyleIdx="2" presStyleCnt="3"/>
      <dgm:spPr/>
    </dgm:pt>
    <dgm:pt modelId="{16C3C525-35FE-4620-8CA1-E1A483329C70}" type="pres">
      <dgm:prSet presAssocID="{FD680F81-3181-49FF-9701-F709243D6C87}" presName="gear3dstNode" presStyleLbl="node1" presStyleIdx="2" presStyleCnt="3"/>
      <dgm:spPr/>
    </dgm:pt>
    <dgm:pt modelId="{46C8DD05-41B1-42FB-BFEA-E0119AFDBFC8}" type="pres">
      <dgm:prSet presAssocID="{67394F82-2FCB-4C3F-B473-2A118B877B7D}" presName="connector1" presStyleLbl="sibTrans2D1" presStyleIdx="0" presStyleCnt="3"/>
      <dgm:spPr/>
    </dgm:pt>
    <dgm:pt modelId="{52BAA58C-CC42-4E5A-A856-D5C924B29935}" type="pres">
      <dgm:prSet presAssocID="{C53663ED-3ABF-4B15-8C85-BB4626ECEF66}" presName="connector2" presStyleLbl="sibTrans2D1" presStyleIdx="1" presStyleCnt="3"/>
      <dgm:spPr/>
    </dgm:pt>
    <dgm:pt modelId="{CAFE9FA6-FBAD-4535-BB47-D1F3D5C8C2EB}" type="pres">
      <dgm:prSet presAssocID="{2E851ED9-C0C8-429F-BBDB-71314CC533CB}" presName="connector3" presStyleLbl="sibTrans2D1" presStyleIdx="2" presStyleCnt="3"/>
      <dgm:spPr/>
    </dgm:pt>
  </dgm:ptLst>
  <dgm:cxnLst>
    <dgm:cxn modelId="{BE5C4009-A799-4085-B1B1-260EB4BBDBE0}" srcId="{A7FF3F8D-0E20-4C14-BBEB-133692609549}" destId="{FD680F81-3181-49FF-9701-F709243D6C87}" srcOrd="2" destOrd="0" parTransId="{5D8CDD8A-299C-4005-958C-AE484A9E6962}" sibTransId="{2E851ED9-C0C8-429F-BBDB-71314CC533CB}"/>
    <dgm:cxn modelId="{D338742E-FA13-4061-9DF1-CB374F396BD0}" type="presOf" srcId="{FD680F81-3181-49FF-9701-F709243D6C87}" destId="{16C3C525-35FE-4620-8CA1-E1A483329C70}" srcOrd="3" destOrd="0" presId="urn:microsoft.com/office/officeart/2005/8/layout/gear1"/>
    <dgm:cxn modelId="{F07A7B3A-533D-4908-BA25-D35D944C9698}" type="presOf" srcId="{C53663ED-3ABF-4B15-8C85-BB4626ECEF66}" destId="{52BAA58C-CC42-4E5A-A856-D5C924B29935}" srcOrd="0" destOrd="0" presId="urn:microsoft.com/office/officeart/2005/8/layout/gear1"/>
    <dgm:cxn modelId="{80B20963-87BD-42BA-9605-D7DEA69DE88E}" type="presOf" srcId="{B5175AF3-C6B1-444C-AB13-0B3A7BCD9022}" destId="{5A84FB82-00C6-4C44-9139-A5E1BED1FD31}" srcOrd="0" destOrd="0" presId="urn:microsoft.com/office/officeart/2005/8/layout/gear1"/>
    <dgm:cxn modelId="{618F9773-8F21-4792-9613-2393605E09F0}" type="presOf" srcId="{FD680F81-3181-49FF-9701-F709243D6C87}" destId="{3AAA4AE2-EE68-4AF2-96CA-E2A3EDAD3788}" srcOrd="1" destOrd="0" presId="urn:microsoft.com/office/officeart/2005/8/layout/gear1"/>
    <dgm:cxn modelId="{C18AA973-C643-4BC5-82C9-826641391BCF}" srcId="{A7FF3F8D-0E20-4C14-BBEB-133692609549}" destId="{1CB932DD-016B-4640-879B-417B97851FBD}" srcOrd="1" destOrd="0" parTransId="{82384814-1076-49AD-BE8C-C10F569877FE}" sibTransId="{C53663ED-3ABF-4B15-8C85-BB4626ECEF66}"/>
    <dgm:cxn modelId="{7FE28959-06CA-49AB-8E51-C7CDD8E96EF8}" type="presOf" srcId="{B5175AF3-C6B1-444C-AB13-0B3A7BCD9022}" destId="{4FFAEC10-6974-42B2-82C8-F9FCED3E1CE6}" srcOrd="1" destOrd="0" presId="urn:microsoft.com/office/officeart/2005/8/layout/gear1"/>
    <dgm:cxn modelId="{8C7CC889-CA66-4D45-A1CE-908B9BE18364}" type="presOf" srcId="{FD680F81-3181-49FF-9701-F709243D6C87}" destId="{409F7988-B6BC-4E9C-99E5-ED5331E5A031}" srcOrd="2" destOrd="0" presId="urn:microsoft.com/office/officeart/2005/8/layout/gear1"/>
    <dgm:cxn modelId="{A6763090-E916-4AD2-9DDD-92AC6B015674}" type="presOf" srcId="{67394F82-2FCB-4C3F-B473-2A118B877B7D}" destId="{46C8DD05-41B1-42FB-BFEA-E0119AFDBFC8}" srcOrd="0" destOrd="0" presId="urn:microsoft.com/office/officeart/2005/8/layout/gear1"/>
    <dgm:cxn modelId="{F1337398-962C-4A95-9907-B834FE2C9897}" type="presOf" srcId="{FD680F81-3181-49FF-9701-F709243D6C87}" destId="{F0843CA8-2C8C-45B8-9234-9B1C278EB5CB}" srcOrd="0" destOrd="0" presId="urn:microsoft.com/office/officeart/2005/8/layout/gear1"/>
    <dgm:cxn modelId="{52AEF998-EBFF-4049-B189-B516750A61FF}" type="presOf" srcId="{1CB932DD-016B-4640-879B-417B97851FBD}" destId="{FFE270D9-4E02-4FE8-BC1D-D0C837A7F7FD}" srcOrd="1" destOrd="0" presId="urn:microsoft.com/office/officeart/2005/8/layout/gear1"/>
    <dgm:cxn modelId="{B226299C-733E-433C-A68E-569007C00499}" type="presOf" srcId="{B5175AF3-C6B1-444C-AB13-0B3A7BCD9022}" destId="{9A32E36C-5545-4FC8-99C5-B878F427085F}" srcOrd="2" destOrd="0" presId="urn:microsoft.com/office/officeart/2005/8/layout/gear1"/>
    <dgm:cxn modelId="{F7526EB0-B7AA-4155-AA28-C54CA56824D1}" type="presOf" srcId="{1CB932DD-016B-4640-879B-417B97851FBD}" destId="{092E62A2-E81A-4F15-8A69-8946DB7E4687}" srcOrd="0" destOrd="0" presId="urn:microsoft.com/office/officeart/2005/8/layout/gear1"/>
    <dgm:cxn modelId="{24C241B5-44A8-48F1-A6FA-2B7DAC7D9445}" type="presOf" srcId="{1CB932DD-016B-4640-879B-417B97851FBD}" destId="{E2480AC8-4970-4304-9DB1-C2A82FABC8BB}" srcOrd="2" destOrd="0" presId="urn:microsoft.com/office/officeart/2005/8/layout/gear1"/>
    <dgm:cxn modelId="{796F8DC3-0C41-4F48-B24D-880FE087291C}" type="presOf" srcId="{2E851ED9-C0C8-429F-BBDB-71314CC533CB}" destId="{CAFE9FA6-FBAD-4535-BB47-D1F3D5C8C2EB}" srcOrd="0" destOrd="0" presId="urn:microsoft.com/office/officeart/2005/8/layout/gear1"/>
    <dgm:cxn modelId="{645FE4DE-6028-4554-8304-040DD7A8FF25}" type="presOf" srcId="{A7FF3F8D-0E20-4C14-BBEB-133692609549}" destId="{0DB5642E-968D-4BC1-B904-125AB91178FA}" srcOrd="0" destOrd="0" presId="urn:microsoft.com/office/officeart/2005/8/layout/gear1"/>
    <dgm:cxn modelId="{350920E4-2AE2-4DF1-9B06-1487395C8E2F}" srcId="{A7FF3F8D-0E20-4C14-BBEB-133692609549}" destId="{B5175AF3-C6B1-444C-AB13-0B3A7BCD9022}" srcOrd="0" destOrd="0" parTransId="{172363AA-F86A-471F-8D66-4AD78B581FA8}" sibTransId="{67394F82-2FCB-4C3F-B473-2A118B877B7D}"/>
    <dgm:cxn modelId="{871D9A15-58D0-4833-9785-B086F600B948}" type="presParOf" srcId="{0DB5642E-968D-4BC1-B904-125AB91178FA}" destId="{5A84FB82-00C6-4C44-9139-A5E1BED1FD31}" srcOrd="0" destOrd="0" presId="urn:microsoft.com/office/officeart/2005/8/layout/gear1"/>
    <dgm:cxn modelId="{38AE2584-D5A7-4780-B8D0-A66CB06AD8FE}" type="presParOf" srcId="{0DB5642E-968D-4BC1-B904-125AB91178FA}" destId="{4FFAEC10-6974-42B2-82C8-F9FCED3E1CE6}" srcOrd="1" destOrd="0" presId="urn:microsoft.com/office/officeart/2005/8/layout/gear1"/>
    <dgm:cxn modelId="{05BA11AA-2413-4CF5-AC72-C5F9FC0FC9A9}" type="presParOf" srcId="{0DB5642E-968D-4BC1-B904-125AB91178FA}" destId="{9A32E36C-5545-4FC8-99C5-B878F427085F}" srcOrd="2" destOrd="0" presId="urn:microsoft.com/office/officeart/2005/8/layout/gear1"/>
    <dgm:cxn modelId="{6E726499-9A7D-4CDF-AAA5-B08DBC25973A}" type="presParOf" srcId="{0DB5642E-968D-4BC1-B904-125AB91178FA}" destId="{092E62A2-E81A-4F15-8A69-8946DB7E4687}" srcOrd="3" destOrd="0" presId="urn:microsoft.com/office/officeart/2005/8/layout/gear1"/>
    <dgm:cxn modelId="{4BA7671A-024E-41B4-913F-8A263B804C6A}" type="presParOf" srcId="{0DB5642E-968D-4BC1-B904-125AB91178FA}" destId="{FFE270D9-4E02-4FE8-BC1D-D0C837A7F7FD}" srcOrd="4" destOrd="0" presId="urn:microsoft.com/office/officeart/2005/8/layout/gear1"/>
    <dgm:cxn modelId="{91246BA2-0B9C-43D8-8201-043C60F639D8}" type="presParOf" srcId="{0DB5642E-968D-4BC1-B904-125AB91178FA}" destId="{E2480AC8-4970-4304-9DB1-C2A82FABC8BB}" srcOrd="5" destOrd="0" presId="urn:microsoft.com/office/officeart/2005/8/layout/gear1"/>
    <dgm:cxn modelId="{718165E3-87A8-4E15-8389-938C7CD55234}" type="presParOf" srcId="{0DB5642E-968D-4BC1-B904-125AB91178FA}" destId="{F0843CA8-2C8C-45B8-9234-9B1C278EB5CB}" srcOrd="6" destOrd="0" presId="urn:microsoft.com/office/officeart/2005/8/layout/gear1"/>
    <dgm:cxn modelId="{EB946047-04B1-4ABB-86F0-EB57E35E4EE6}" type="presParOf" srcId="{0DB5642E-968D-4BC1-B904-125AB91178FA}" destId="{3AAA4AE2-EE68-4AF2-96CA-E2A3EDAD3788}" srcOrd="7" destOrd="0" presId="urn:microsoft.com/office/officeart/2005/8/layout/gear1"/>
    <dgm:cxn modelId="{DC891932-2687-4EB0-9FC5-286E75BA557C}" type="presParOf" srcId="{0DB5642E-968D-4BC1-B904-125AB91178FA}" destId="{409F7988-B6BC-4E9C-99E5-ED5331E5A031}" srcOrd="8" destOrd="0" presId="urn:microsoft.com/office/officeart/2005/8/layout/gear1"/>
    <dgm:cxn modelId="{952538B1-AC22-4D9C-897B-8B73C9FBD19C}" type="presParOf" srcId="{0DB5642E-968D-4BC1-B904-125AB91178FA}" destId="{16C3C525-35FE-4620-8CA1-E1A483329C70}" srcOrd="9" destOrd="0" presId="urn:microsoft.com/office/officeart/2005/8/layout/gear1"/>
    <dgm:cxn modelId="{49F34786-55A6-40B3-965C-334AE411CFD5}" type="presParOf" srcId="{0DB5642E-968D-4BC1-B904-125AB91178FA}" destId="{46C8DD05-41B1-42FB-BFEA-E0119AFDBFC8}" srcOrd="10" destOrd="0" presId="urn:microsoft.com/office/officeart/2005/8/layout/gear1"/>
    <dgm:cxn modelId="{BA6AF232-F28D-4416-AC00-DAF06B27312E}" type="presParOf" srcId="{0DB5642E-968D-4BC1-B904-125AB91178FA}" destId="{52BAA58C-CC42-4E5A-A856-D5C924B29935}" srcOrd="11" destOrd="0" presId="urn:microsoft.com/office/officeart/2005/8/layout/gear1"/>
    <dgm:cxn modelId="{37B99090-8E97-4F28-8AD9-4E0525DB2091}" type="presParOf" srcId="{0DB5642E-968D-4BC1-B904-125AB91178FA}" destId="{CAFE9FA6-FBAD-4535-BB47-D1F3D5C8C2EB}"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4FB82-00C6-4C44-9139-A5E1BED1FD31}">
      <dsp:nvSpPr>
        <dsp:cNvPr id="0" name=""/>
        <dsp:cNvSpPr/>
      </dsp:nvSpPr>
      <dsp:spPr>
        <a:xfrm>
          <a:off x="1285364" y="884227"/>
          <a:ext cx="1014331" cy="1014331"/>
        </a:xfrm>
        <a:prstGeom prst="gear9">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Use case diagram</a:t>
          </a:r>
          <a:endParaRPr lang="en-IN" sz="1500" kern="1200" dirty="0"/>
        </a:p>
      </dsp:txBody>
      <dsp:txXfrm>
        <a:off x="1489290" y="1121829"/>
        <a:ext cx="606479" cy="521387"/>
      </dsp:txXfrm>
    </dsp:sp>
    <dsp:sp modelId="{092E62A2-E81A-4F15-8A69-8946DB7E4687}">
      <dsp:nvSpPr>
        <dsp:cNvPr id="0" name=""/>
        <dsp:cNvSpPr/>
      </dsp:nvSpPr>
      <dsp:spPr>
        <a:xfrm>
          <a:off x="695208" y="644476"/>
          <a:ext cx="737695" cy="737695"/>
        </a:xfrm>
        <a:prstGeom prst="gear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Arch Diagram</a:t>
          </a:r>
          <a:endParaRPr lang="en-IN" sz="1200" kern="1200" dirty="0"/>
        </a:p>
      </dsp:txBody>
      <dsp:txXfrm>
        <a:off x="880925" y="831315"/>
        <a:ext cx="366261" cy="364017"/>
      </dsp:txXfrm>
    </dsp:sp>
    <dsp:sp modelId="{F0843CA8-2C8C-45B8-9234-9B1C278EB5CB}">
      <dsp:nvSpPr>
        <dsp:cNvPr id="0" name=""/>
        <dsp:cNvSpPr/>
      </dsp:nvSpPr>
      <dsp:spPr>
        <a:xfrm rot="20700000">
          <a:off x="1637301" y="63295"/>
          <a:ext cx="1023046" cy="867283"/>
        </a:xfrm>
        <a:prstGeom prst="gear6">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ER Diagram</a:t>
          </a:r>
          <a:endParaRPr lang="en-IN" sz="1300" kern="1200" dirty="0"/>
        </a:p>
      </dsp:txBody>
      <dsp:txXfrm rot="-20700000">
        <a:off x="1870924" y="244277"/>
        <a:ext cx="555800" cy="505319"/>
      </dsp:txXfrm>
    </dsp:sp>
    <dsp:sp modelId="{46C8DD05-41B1-42FB-BFEA-E0119AFDBFC8}">
      <dsp:nvSpPr>
        <dsp:cNvPr id="0" name=""/>
        <dsp:cNvSpPr/>
      </dsp:nvSpPr>
      <dsp:spPr>
        <a:xfrm>
          <a:off x="1184071" y="743917"/>
          <a:ext cx="1298344" cy="1298344"/>
        </a:xfrm>
        <a:prstGeom prst="circularArrow">
          <a:avLst>
            <a:gd name="adj1" fmla="val 4688"/>
            <a:gd name="adj2" fmla="val 299029"/>
            <a:gd name="adj3" fmla="val 2408014"/>
            <a:gd name="adj4" fmla="val 1611785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BAA58C-CC42-4E5A-A856-D5C924B29935}">
      <dsp:nvSpPr>
        <dsp:cNvPr id="0" name=""/>
        <dsp:cNvSpPr/>
      </dsp:nvSpPr>
      <dsp:spPr>
        <a:xfrm>
          <a:off x="564563" y="491337"/>
          <a:ext cx="943328" cy="94332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FE9FA6-FBAD-4535-BB47-D1F3D5C8C2EB}">
      <dsp:nvSpPr>
        <dsp:cNvPr id="0" name=""/>
        <dsp:cNvSpPr/>
      </dsp:nvSpPr>
      <dsp:spPr>
        <a:xfrm>
          <a:off x="941203" y="-12691"/>
          <a:ext cx="1017097" cy="101709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35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599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07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1974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1015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949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016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610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53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536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034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502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607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728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783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01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900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92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975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1933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32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96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8599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657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578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248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7970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78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35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86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8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57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73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7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105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24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8.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20.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7.jpe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image" Target="../media/image7.jpe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23.xml"/><Relationship Id="rId5" Type="http://schemas.openxmlformats.org/officeDocument/2006/relationships/image" Target="../media/image7.jpe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24.xml"/><Relationship Id="rId6" Type="http://schemas.openxmlformats.org/officeDocument/2006/relationships/image" Target="../media/image10.jpg"/><Relationship Id="rId5" Type="http://schemas.openxmlformats.org/officeDocument/2006/relationships/image" Target="../media/image7.jpe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5.xml"/><Relationship Id="rId6" Type="http://schemas.openxmlformats.org/officeDocument/2006/relationships/image" Target="../media/image11.png"/><Relationship Id="rId5" Type="http://schemas.openxmlformats.org/officeDocument/2006/relationships/image" Target="../media/image7.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slideLayout" Target="../slideLayouts/slideLayout1.xml"/><Relationship Id="rId1" Type="http://schemas.openxmlformats.org/officeDocument/2006/relationships/themeOverride" Target="../theme/themeOverride2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eg"/><Relationship Id="rId9" Type="http://schemas.microsoft.com/office/2007/relationships/diagramDrawing" Target="../diagrams/drawing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27.xml"/><Relationship Id="rId6" Type="http://schemas.openxmlformats.org/officeDocument/2006/relationships/image" Target="../media/image12.png"/><Relationship Id="rId5" Type="http://schemas.openxmlformats.org/officeDocument/2006/relationships/image" Target="../media/image7.jpe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8.xml"/><Relationship Id="rId6" Type="http://schemas.openxmlformats.org/officeDocument/2006/relationships/image" Target="../media/image13.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7.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29.xml"/><Relationship Id="rId6" Type="http://schemas.openxmlformats.org/officeDocument/2006/relationships/image" Target="../media/image14.png"/><Relationship Id="rId5" Type="http://schemas.openxmlformats.org/officeDocument/2006/relationships/image" Target="../media/image7.jpeg"/><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30.xml"/><Relationship Id="rId6" Type="http://schemas.openxmlformats.org/officeDocument/2006/relationships/image" Target="../media/image15.png"/><Relationship Id="rId5" Type="http://schemas.openxmlformats.org/officeDocument/2006/relationships/image" Target="../media/image7.jpe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31.xml"/><Relationship Id="rId6" Type="http://schemas.openxmlformats.org/officeDocument/2006/relationships/image" Target="../media/image16.png"/><Relationship Id="rId5" Type="http://schemas.openxmlformats.org/officeDocument/2006/relationships/image" Target="../media/image7.jpe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3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33.xml"/><Relationship Id="rId6" Type="http://schemas.openxmlformats.org/officeDocument/2006/relationships/image" Target="../media/image18.png"/><Relationship Id="rId5" Type="http://schemas.openxmlformats.org/officeDocument/2006/relationships/image" Target="../media/image7.jpe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34.xml"/><Relationship Id="rId6" Type="http://schemas.openxmlformats.org/officeDocument/2006/relationships/image" Target="../media/image19.png"/><Relationship Id="rId5" Type="http://schemas.openxmlformats.org/officeDocument/2006/relationships/image" Target="../media/image7.jpeg"/><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35.xml"/><Relationship Id="rId6" Type="http://schemas.openxmlformats.org/officeDocument/2006/relationships/image" Target="../media/image21.png"/><Relationship Id="rId5" Type="http://schemas.openxmlformats.org/officeDocument/2006/relationships/image" Target="../media/image7.jpe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openxmlformats.org/officeDocument/2006/relationships/image" Target="../media/image7.jpe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37.xml"/><Relationship Id="rId5" Type="http://schemas.openxmlformats.org/officeDocument/2006/relationships/image" Target="../media/image7.jpeg"/><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38.xml"/><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openxmlformats.org/officeDocument/2006/relationships/image" Target="../media/image7.jpe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openxmlformats.org/officeDocument/2006/relationships/image" Target="../media/image7.jpeg"/><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openxmlformats.org/officeDocument/2006/relationships/image" Target="../media/image7.jpeg"/><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42.xml"/><Relationship Id="rId5" Type="http://schemas.openxmlformats.org/officeDocument/2006/relationships/image" Target="../media/image7.jpe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43.xml"/><Relationship Id="rId5" Type="http://schemas.openxmlformats.org/officeDocument/2006/relationships/image" Target="../media/image7.jpeg"/><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44.xml"/><Relationship Id="rId5" Type="http://schemas.openxmlformats.org/officeDocument/2006/relationships/image" Target="../media/image7.jpeg"/><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45.xml"/><Relationship Id="rId5" Type="http://schemas.openxmlformats.org/officeDocument/2006/relationships/image" Target="../media/image7.jpeg"/><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openxmlformats.org/officeDocument/2006/relationships/image" Target="../media/image7.jpeg"/><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47.xml"/><Relationship Id="rId5" Type="http://schemas.openxmlformats.org/officeDocument/2006/relationships/image" Target="../media/image7.jpeg"/><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hemeOverride" Target="../theme/themeOverride49.xml"/><Relationship Id="rId6" Type="http://schemas.openxmlformats.org/officeDocument/2006/relationships/hyperlink" Target="https://www.educba.com/what-is-cryptography/" TargetMode="External"/><Relationship Id="rId5" Type="http://schemas.openxmlformats.org/officeDocument/2006/relationships/image" Target="../media/image7.jpeg"/><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hemeOverride" Target="../theme/themeOverride50.xml"/><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6.xml"/><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964" y="25891"/>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2740324"/>
            <a:ext cx="3485073" cy="2360593"/>
          </a:xfrm>
        </p:spPr>
        <p:txBody>
          <a:bodyPr>
            <a:normAutofit fontScale="90000"/>
          </a:bodyPr>
          <a:lstStyle/>
          <a:p>
            <a:r>
              <a:rPr lang="en-US" sz="4000" b="1" dirty="0">
                <a:solidFill>
                  <a:schemeClr val="tx2">
                    <a:lumMod val="75000"/>
                  </a:schemeClr>
                </a:solidFill>
              </a:rPr>
              <a:t>Delicate Information Exchange among representative and authority</a:t>
            </a:r>
            <a:br>
              <a:rPr lang="en-US" sz="4000" dirty="0"/>
            </a:br>
            <a:br>
              <a:rPr lang="en-US" sz="2000" dirty="0">
                <a:latin typeface="Broadway" panose="04040905080B02020502" pitchFamily="82" charset="0"/>
              </a:rPr>
            </a:br>
            <a:r>
              <a:rPr lang="en-US" sz="2000" dirty="0">
                <a:latin typeface="Broadway" panose="04040905080B02020502" pitchFamily="82" charset="0"/>
              </a:rPr>
              <a:t>(</a:t>
            </a:r>
            <a:r>
              <a:rPr lang="en-US" sz="2700" dirty="0">
                <a:latin typeface="Broadway" panose="04040905080B02020502" pitchFamily="82" charset="0"/>
              </a:rPr>
              <a:t>Network Security)</a:t>
            </a:r>
            <a:br>
              <a:rPr lang="en-US" sz="2700" dirty="0">
                <a:latin typeface="Broadway" panose="04040905080B02020502" pitchFamily="82" charset="0"/>
              </a:rPr>
            </a:br>
            <a:r>
              <a:rPr lang="en-US" sz="2700" dirty="0">
                <a:latin typeface="Broadway" panose="04040905080B02020502" pitchFamily="82" charset="0"/>
              </a:rPr>
              <a:t>Batch A23</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OTLSHAPE_TB_00000000000000000000000000000000_LeftEndCaps" hidden="1"/>
          <p:cNvSpPr txBox="1"/>
          <p:nvPr>
            <p:custDataLst>
              <p:tags r:id="rId2"/>
            </p:custDataLst>
          </p:nvPr>
        </p:nvSpPr>
        <p:spPr>
          <a:xfrm>
            <a:off x="317500" y="2588429"/>
            <a:ext cx="449610" cy="279061"/>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8" normalizeH="0" baseline="0" noProof="0">
                <a:ln>
                  <a:noFill/>
                </a:ln>
                <a:solidFill>
                  <a:srgbClr val="ED7D31"/>
                </a:solidFill>
                <a:effectLst/>
                <a:uLnTx/>
                <a:uFillTx/>
                <a:latin typeface="Calibri" panose="020F0502020204030204" pitchFamily="34" charset="0"/>
                <a:ea typeface="+mn-ea"/>
                <a:cs typeface="+mn-cs"/>
              </a:rPr>
              <a:t>2021</a:t>
            </a:r>
            <a:endParaRPr kumimoji="0" lang="en-US" sz="1800" b="1" i="0" u="none" strike="noStrike" kern="1200" cap="none" spc="-38" normalizeH="0" baseline="0" noProof="0" dirty="0">
              <a:ln>
                <a:noFill/>
              </a:ln>
              <a:solidFill>
                <a:srgbClr val="ED7D31"/>
              </a:solidFill>
              <a:effectLst/>
              <a:uLnTx/>
              <a:uFillTx/>
              <a:latin typeface="Calibri" panose="020F0502020204030204" pitchFamily="34" charset="0"/>
              <a:ea typeface="+mn-ea"/>
              <a:cs typeface="+mn-cs"/>
            </a:endParaRPr>
          </a:p>
        </p:txBody>
      </p:sp>
      <p:sp>
        <p:nvSpPr>
          <p:cNvPr id="5653" name="OTLSHAPE_TB_00000000000000000000000000000000_RightEndCaps" hidden="1"/>
          <p:cNvSpPr txBox="1"/>
          <p:nvPr>
            <p:custDataLst>
              <p:tags r:id="rId3"/>
            </p:custDataLst>
          </p:nvPr>
        </p:nvSpPr>
        <p:spPr>
          <a:xfrm>
            <a:off x="11411034" y="2588429"/>
            <a:ext cx="449610" cy="279061"/>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38" normalizeH="0" baseline="0" noProof="0">
                <a:ln>
                  <a:noFill/>
                </a:ln>
                <a:solidFill>
                  <a:srgbClr val="ED7D31"/>
                </a:solidFill>
                <a:effectLst/>
                <a:uLnTx/>
                <a:uFillTx/>
                <a:latin typeface="Calibri" panose="020F0502020204030204" pitchFamily="34" charset="0"/>
                <a:ea typeface="+mn-ea"/>
                <a:cs typeface="+mn-cs"/>
              </a:rPr>
              <a:t>2021</a:t>
            </a:r>
          </a:p>
        </p:txBody>
      </p:sp>
      <p:cxnSp>
        <p:nvCxnSpPr>
          <p:cNvPr id="5690" name="OTLSHAPE_T_fe82a054eb724851a93f6a606432bfac_HorizontalConnector1"/>
          <p:cNvCxnSpPr>
            <a:cxnSpLocks/>
          </p:cNvCxnSpPr>
          <p:nvPr>
            <p:custDataLst>
              <p:tags r:id="rId4"/>
            </p:custDataLst>
          </p:nvPr>
        </p:nvCxnSpPr>
        <p:spPr>
          <a:xfrm flipV="1">
            <a:off x="1357745" y="6148877"/>
            <a:ext cx="8727705" cy="50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9" name="OTLSHAPE_T_23b42cadd9bc437fb739c68c62737c3a_HorizontalConnector1"/>
          <p:cNvCxnSpPr>
            <a:cxnSpLocks/>
            <a:stCxn id="5748" idx="3"/>
          </p:cNvCxnSpPr>
          <p:nvPr>
            <p:custDataLst>
              <p:tags r:id="rId5"/>
            </p:custDataLst>
          </p:nvPr>
        </p:nvCxnSpPr>
        <p:spPr>
          <a:xfrm>
            <a:off x="1891553" y="5587891"/>
            <a:ext cx="8040977" cy="640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8" name="OTLSHAPE_T_82d1b7aae77d41a2be14d69f5e501b1b_HorizontalConnector1"/>
          <p:cNvCxnSpPr>
            <a:cxnSpLocks/>
            <a:stCxn id="5740" idx="3"/>
          </p:cNvCxnSpPr>
          <p:nvPr>
            <p:custDataLst>
              <p:tags r:id="rId6"/>
            </p:custDataLst>
          </p:nvPr>
        </p:nvCxnSpPr>
        <p:spPr>
          <a:xfrm flipV="1">
            <a:off x="1996257" y="5042582"/>
            <a:ext cx="1995707" cy="2802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7" name="OTLSHAPE_T_f23e460505c24ee88159b421b810b7e4_HorizontalConnector1"/>
          <p:cNvCxnSpPr>
            <a:cxnSpLocks/>
          </p:cNvCxnSpPr>
          <p:nvPr>
            <p:custDataLst>
              <p:tags r:id="rId7"/>
            </p:custDataLst>
          </p:nvPr>
        </p:nvCxnSpPr>
        <p:spPr>
          <a:xfrm flipV="1">
            <a:off x="1330711" y="4516511"/>
            <a:ext cx="2358351" cy="1892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6" name="OTLSHAPE_T_23c152327d314e958e11ca251f33fb49_HorizontalConnector1"/>
          <p:cNvCxnSpPr>
            <a:cxnSpLocks/>
          </p:cNvCxnSpPr>
          <p:nvPr>
            <p:custDataLst>
              <p:tags r:id="rId8"/>
            </p:custDataLst>
          </p:nvPr>
        </p:nvCxnSpPr>
        <p:spPr>
          <a:xfrm>
            <a:off x="1817213" y="4036060"/>
            <a:ext cx="76424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85" name="OTLSHAPE_T_11a5fd20169a4e5aa0bed048dba08ff2_HorizontalConnector1"/>
          <p:cNvCxnSpPr>
            <a:cxnSpLocks/>
          </p:cNvCxnSpPr>
          <p:nvPr>
            <p:custDataLst>
              <p:tags r:id="rId9"/>
            </p:custDataLst>
          </p:nvPr>
        </p:nvCxnSpPr>
        <p:spPr>
          <a:xfrm>
            <a:off x="1111624" y="3516762"/>
            <a:ext cx="104454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54" name="OTLSHAPE_TB_00000000000000000000000000000000_ScaleContainer"/>
          <p:cNvSpPr/>
          <p:nvPr>
            <p:custDataLst>
              <p:tags r:id="rId10"/>
            </p:custDataLst>
          </p:nvPr>
        </p:nvSpPr>
        <p:spPr>
          <a:xfrm>
            <a:off x="1247980" y="2469346"/>
            <a:ext cx="10895481" cy="703237"/>
          </a:xfrm>
          <a:prstGeom prst="rect">
            <a:avLst/>
          </a:prstGeom>
          <a:gradFill flip="none" rotWithShape="1">
            <a:gsLst>
              <a:gs pos="0">
                <a:srgbClr val="1F497D"/>
              </a:gs>
              <a:gs pos="10000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55" name="OTLSHAPE_TB_00000000000000000000000000000000_ElapsedTime" hidden="1"/>
          <p:cNvSpPr/>
          <p:nvPr>
            <p:custDataLst>
              <p:tags r:id="rId11"/>
            </p:custDataLst>
          </p:nvPr>
        </p:nvSpPr>
        <p:spPr>
          <a:xfrm>
            <a:off x="0" y="0"/>
            <a:ext cx="0" cy="0"/>
          </a:xfrm>
          <a:prstGeom prst="rect">
            <a:avLst/>
          </a:prstGeom>
          <a:solidFill>
            <a:srgbClr val="FF0000">
              <a:alpha val="74902"/>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56" name="OTLSHAPE_TB_00000000000000000000000000000000_TodayMarkerShape" hidden="1"/>
          <p:cNvSpPr/>
          <p:nvPr>
            <p:custDataLst>
              <p:tags r:id="rId12"/>
            </p:custDataLst>
          </p:nvPr>
        </p:nvSpPr>
        <p:spPr>
          <a:xfrm>
            <a:off x="878937" y="2918460"/>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57" name="OTLSHAPE_TB_00000000000000000000000000000000_TodayMarkerText" hidden="1"/>
          <p:cNvSpPr txBox="1"/>
          <p:nvPr>
            <p:custDataLst>
              <p:tags r:id="rId13"/>
            </p:custDataLst>
          </p:nvPr>
        </p:nvSpPr>
        <p:spPr>
          <a:xfrm>
            <a:off x="933365" y="3045460"/>
            <a:ext cx="0" cy="0"/>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Today</a:t>
            </a:r>
          </a:p>
        </p:txBody>
      </p:sp>
      <p:sp>
        <p:nvSpPr>
          <p:cNvPr id="5658" name="OTLSHAPE_TB_00000000000000000000000000000000_TimescaleInterval1"/>
          <p:cNvSpPr txBox="1"/>
          <p:nvPr>
            <p:custDataLst>
              <p:tags r:id="rId14"/>
            </p:custDataLst>
          </p:nvPr>
        </p:nvSpPr>
        <p:spPr>
          <a:xfrm>
            <a:off x="1817213" y="2692473"/>
            <a:ext cx="409865" cy="207327"/>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WEEK</a:t>
            </a:r>
            <a:r>
              <a:rPr kumimoji="0" lang="en-US" sz="1200" b="0"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 </a:t>
            </a:r>
            <a:r>
              <a:rPr kumimoji="0" lang="en-US" sz="16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1</a:t>
            </a:r>
          </a:p>
        </p:txBody>
      </p:sp>
      <p:sp>
        <p:nvSpPr>
          <p:cNvPr id="5660" name="OTLSHAPE_TB_00000000000000000000000000000000_TimescaleInterval2"/>
          <p:cNvSpPr txBox="1"/>
          <p:nvPr>
            <p:custDataLst>
              <p:tags r:id="rId15"/>
            </p:custDataLst>
          </p:nvPr>
        </p:nvSpPr>
        <p:spPr>
          <a:xfrm>
            <a:off x="3436385" y="2563092"/>
            <a:ext cx="706588" cy="397681"/>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WEEK2</a:t>
            </a:r>
          </a:p>
        </p:txBody>
      </p:sp>
      <p:sp>
        <p:nvSpPr>
          <p:cNvPr id="5662" name="OTLSHAPE_TB_00000000000000000000000000000000_TimescaleInterval3"/>
          <p:cNvSpPr txBox="1"/>
          <p:nvPr>
            <p:custDataLst>
              <p:tags r:id="rId16"/>
            </p:custDataLst>
          </p:nvPr>
        </p:nvSpPr>
        <p:spPr>
          <a:xfrm>
            <a:off x="4916602" y="2655461"/>
            <a:ext cx="554210" cy="217220"/>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3</a:t>
            </a:r>
          </a:p>
        </p:txBody>
      </p:sp>
      <p:sp>
        <p:nvSpPr>
          <p:cNvPr id="5664" name="OTLSHAPE_TB_00000000000000000000000000000000_TimescaleInterval4"/>
          <p:cNvSpPr txBox="1"/>
          <p:nvPr>
            <p:custDataLst>
              <p:tags r:id="rId17"/>
            </p:custDataLst>
          </p:nvPr>
        </p:nvSpPr>
        <p:spPr>
          <a:xfrm>
            <a:off x="6387088" y="2625034"/>
            <a:ext cx="509502" cy="289452"/>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4</a:t>
            </a:r>
          </a:p>
        </p:txBody>
      </p:sp>
      <p:sp>
        <p:nvSpPr>
          <p:cNvPr id="5666" name="OTLSHAPE_TB_00000000000000000000000000000000_TimescaleInterval5"/>
          <p:cNvSpPr txBox="1"/>
          <p:nvPr>
            <p:custDataLst>
              <p:tags r:id="rId18"/>
            </p:custDataLst>
          </p:nvPr>
        </p:nvSpPr>
        <p:spPr>
          <a:xfrm>
            <a:off x="7828321" y="2676733"/>
            <a:ext cx="636544" cy="212200"/>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5</a:t>
            </a:r>
          </a:p>
        </p:txBody>
      </p:sp>
      <p:sp>
        <p:nvSpPr>
          <p:cNvPr id="5668" name="OTLSHAPE_TB_00000000000000000000000000000000_TimescaleInterval6"/>
          <p:cNvSpPr txBox="1"/>
          <p:nvPr>
            <p:custDataLst>
              <p:tags r:id="rId19"/>
            </p:custDataLst>
          </p:nvPr>
        </p:nvSpPr>
        <p:spPr>
          <a:xfrm>
            <a:off x="9354756" y="2446694"/>
            <a:ext cx="475165" cy="646134"/>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8" normalizeH="0" baseline="0" noProof="0" dirty="0">
                <a:ln>
                  <a:noFill/>
                </a:ln>
                <a:solidFill>
                  <a:prstClr val="white"/>
                </a:solidFill>
                <a:effectLst/>
                <a:uLnTx/>
                <a:uFillTx/>
                <a:latin typeface="Calibri" panose="020F0502020204030204" pitchFamily="34" charset="0"/>
                <a:ea typeface="+mn-ea"/>
                <a:cs typeface="+mn-cs"/>
              </a:rPr>
              <a:t>WEEK 6</a:t>
            </a:r>
          </a:p>
        </p:txBody>
      </p:sp>
      <p:sp>
        <p:nvSpPr>
          <p:cNvPr id="5670" name="OTLSHAPE_TB_00000000000000000000000000000000_TimescaleInterval7"/>
          <p:cNvSpPr txBox="1"/>
          <p:nvPr>
            <p:custDataLst>
              <p:tags r:id="rId20"/>
            </p:custDataLst>
          </p:nvPr>
        </p:nvSpPr>
        <p:spPr>
          <a:xfrm>
            <a:off x="10931788" y="2634933"/>
            <a:ext cx="685823" cy="254000"/>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WEEK 7</a:t>
            </a:r>
          </a:p>
        </p:txBody>
      </p:sp>
      <p:sp>
        <p:nvSpPr>
          <p:cNvPr id="5672" name="OTLSHAPE_TB_00000000000000000000000000000000_TimescaleInterval8"/>
          <p:cNvSpPr txBox="1"/>
          <p:nvPr>
            <p:custDataLst>
              <p:tags r:id="rId21"/>
            </p:custDataLst>
          </p:nvPr>
        </p:nvSpPr>
        <p:spPr>
          <a:xfrm>
            <a:off x="6994008" y="2634933"/>
            <a:ext cx="241300"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0" normalizeH="0" baseline="0" noProof="0" dirty="0">
              <a:ln>
                <a:noFill/>
              </a:ln>
              <a:solidFill>
                <a:prstClr val="white"/>
              </a:solidFill>
              <a:effectLst/>
              <a:uLnTx/>
              <a:uFillTx/>
              <a:latin typeface="Calibri" panose="020F0502020204030204" pitchFamily="34" charset="0"/>
              <a:ea typeface="+mn-ea"/>
              <a:cs typeface="+mn-cs"/>
            </a:endParaRPr>
          </a:p>
        </p:txBody>
      </p:sp>
      <p:sp>
        <p:nvSpPr>
          <p:cNvPr id="5676" name="OTLSHAPE_TB_00000000000000000000000000000000_TimescaleInterval10"/>
          <p:cNvSpPr txBox="1"/>
          <p:nvPr>
            <p:custDataLst>
              <p:tags r:id="rId22"/>
            </p:custDataLst>
          </p:nvPr>
        </p:nvSpPr>
        <p:spPr>
          <a:xfrm>
            <a:off x="8719601" y="2634933"/>
            <a:ext cx="211148"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2" normalizeH="0" baseline="0" noProof="0" dirty="0">
              <a:ln>
                <a:noFill/>
              </a:ln>
              <a:solidFill>
                <a:prstClr val="white"/>
              </a:solidFill>
              <a:effectLst/>
              <a:uLnTx/>
              <a:uFillTx/>
              <a:latin typeface="Calibri" panose="020F0502020204030204" pitchFamily="34" charset="0"/>
              <a:ea typeface="+mn-ea"/>
              <a:cs typeface="+mn-cs"/>
            </a:endParaRPr>
          </a:p>
        </p:txBody>
      </p:sp>
      <p:sp>
        <p:nvSpPr>
          <p:cNvPr id="5678" name="OTLSHAPE_TB_00000000000000000000000000000000_TimescaleInterval11"/>
          <p:cNvSpPr txBox="1"/>
          <p:nvPr>
            <p:custDataLst>
              <p:tags r:id="rId23"/>
            </p:custDataLst>
          </p:nvPr>
        </p:nvSpPr>
        <p:spPr>
          <a:xfrm>
            <a:off x="9910527" y="645880"/>
            <a:ext cx="568689" cy="563718"/>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0" normalizeH="0" baseline="0" noProof="0" dirty="0">
              <a:ln>
                <a:noFill/>
              </a:ln>
              <a:solidFill>
                <a:prstClr val="white"/>
              </a:solidFill>
              <a:effectLst/>
              <a:uLnTx/>
              <a:uFillTx/>
              <a:latin typeface="Calibri" panose="020F0502020204030204" pitchFamily="34" charset="0"/>
              <a:ea typeface="+mn-ea"/>
              <a:cs typeface="+mn-cs"/>
            </a:endParaRPr>
          </a:p>
        </p:txBody>
      </p:sp>
      <p:sp>
        <p:nvSpPr>
          <p:cNvPr id="5680" name="OTLSHAPE_TB_00000000000000000000000000000000_TimescaleInterval12"/>
          <p:cNvSpPr txBox="1"/>
          <p:nvPr>
            <p:custDataLst>
              <p:tags r:id="rId24"/>
            </p:custDataLst>
          </p:nvPr>
        </p:nvSpPr>
        <p:spPr>
          <a:xfrm>
            <a:off x="10445194" y="2634933"/>
            <a:ext cx="231858"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22" normalizeH="0" baseline="0" noProof="0" dirty="0">
              <a:ln>
                <a:noFill/>
              </a:ln>
              <a:solidFill>
                <a:prstClr val="white"/>
              </a:solidFill>
              <a:effectLst/>
              <a:uLnTx/>
              <a:uFillTx/>
              <a:latin typeface="Calibri" panose="020F0502020204030204" pitchFamily="34" charset="0"/>
              <a:ea typeface="+mn-ea"/>
              <a:cs typeface="+mn-cs"/>
            </a:endParaRPr>
          </a:p>
        </p:txBody>
      </p:sp>
      <p:cxnSp>
        <p:nvCxnSpPr>
          <p:cNvPr id="5661" name="OTLSHAPE_TB_00000000000000000000000000000000_Separator2"/>
          <p:cNvCxnSpPr/>
          <p:nvPr>
            <p:custDataLst>
              <p:tags r:id="rId25"/>
            </p:custDataLst>
          </p:nvPr>
        </p:nvCxnSpPr>
        <p:spPr>
          <a:xfrm>
            <a:off x="3495467" y="378206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75" name="OTLSHAPE_TB_00000000000000000000000000000000_Separator9"/>
          <p:cNvCxnSpPr>
            <a:cxnSpLocks/>
          </p:cNvCxnSpPr>
          <p:nvPr>
            <p:custDataLst>
              <p:tags r:id="rId26"/>
            </p:custDataLst>
          </p:nvPr>
        </p:nvCxnSpPr>
        <p:spPr>
          <a:xfrm>
            <a:off x="10194871" y="2692473"/>
            <a:ext cx="0" cy="2683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09" name="OTLSHAPE_T_11a5fd20169a4e5aa0bed048dba08ff2_Shape"/>
          <p:cNvSpPr/>
          <p:nvPr>
            <p:custDataLst>
              <p:tags r:id="rId27"/>
            </p:custDataLst>
          </p:nvPr>
        </p:nvSpPr>
        <p:spPr>
          <a:xfrm>
            <a:off x="1937950" y="3394837"/>
            <a:ext cx="1587500" cy="189012"/>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7" name="OTLSHAPE_T_23c152327d314e958e11ca251f33fb49_Shape"/>
          <p:cNvSpPr/>
          <p:nvPr>
            <p:custDataLst>
              <p:tags r:id="rId28"/>
            </p:custDataLst>
          </p:nvPr>
        </p:nvSpPr>
        <p:spPr>
          <a:xfrm>
            <a:off x="2665304" y="3800692"/>
            <a:ext cx="1770025" cy="340572"/>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25" name="OTLSHAPE_T_f23e460505c24ee88159b421b810b7e4_Shape"/>
          <p:cNvSpPr/>
          <p:nvPr>
            <p:custDataLst>
              <p:tags r:id="rId29"/>
            </p:custDataLst>
          </p:nvPr>
        </p:nvSpPr>
        <p:spPr>
          <a:xfrm>
            <a:off x="2978881" y="4294387"/>
            <a:ext cx="4256427" cy="370993"/>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33" name="OTLSHAPE_T_82d1b7aae77d41a2be14d69f5e501b1b_Shape"/>
          <p:cNvSpPr/>
          <p:nvPr>
            <p:custDataLst>
              <p:tags r:id="rId30"/>
            </p:custDataLst>
          </p:nvPr>
        </p:nvSpPr>
        <p:spPr>
          <a:xfrm>
            <a:off x="3525450" y="4885735"/>
            <a:ext cx="5008950" cy="369402"/>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41" name="OTLSHAPE_T_23b42cadd9bc437fb739c68c62737c3a_Shape"/>
          <p:cNvSpPr/>
          <p:nvPr>
            <p:custDataLst>
              <p:tags r:id="rId31"/>
            </p:custDataLst>
          </p:nvPr>
        </p:nvSpPr>
        <p:spPr>
          <a:xfrm>
            <a:off x="9179859" y="5340165"/>
            <a:ext cx="1015012" cy="354283"/>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49" name="OTLSHAPE_T_fe82a054eb724851a93f6a606432bfac_Shape"/>
          <p:cNvSpPr/>
          <p:nvPr>
            <p:custDataLst>
              <p:tags r:id="rId32"/>
            </p:custDataLst>
          </p:nvPr>
        </p:nvSpPr>
        <p:spPr>
          <a:xfrm>
            <a:off x="10127054" y="5968657"/>
            <a:ext cx="1626842" cy="346001"/>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0" name="OTLSHAPE_T_11a5fd20169a4e5aa0bed048dba08ff2_ShapePercentage" hidden="1"/>
          <p:cNvSpPr/>
          <p:nvPr>
            <p:custDataLst>
              <p:tags r:id="rId33"/>
            </p:custDataLst>
          </p:nvPr>
        </p:nvSpPr>
        <p:spPr>
          <a:xfrm>
            <a:off x="1046519" y="31216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8" name="OTLSHAPE_T_23c152327d314e958e11ca251f33fb49_ShapePercentage" hidden="1"/>
          <p:cNvSpPr/>
          <p:nvPr>
            <p:custDataLst>
              <p:tags r:id="rId34"/>
            </p:custDataLst>
          </p:nvPr>
        </p:nvSpPr>
        <p:spPr>
          <a:xfrm>
            <a:off x="1838594" y="34518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26" name="OTLSHAPE_T_f23e460505c24ee88159b421b810b7e4_ShapePercentage" hidden="1"/>
          <p:cNvSpPr/>
          <p:nvPr>
            <p:custDataLst>
              <p:tags r:id="rId35"/>
            </p:custDataLst>
          </p:nvPr>
        </p:nvSpPr>
        <p:spPr>
          <a:xfrm>
            <a:off x="2970131" y="37820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34" name="OTLSHAPE_T_82d1b7aae77d41a2be14d69f5e501b1b_ShapePercentage" hidden="1"/>
          <p:cNvSpPr/>
          <p:nvPr>
            <p:custDataLst>
              <p:tags r:id="rId36"/>
            </p:custDataLst>
          </p:nvPr>
        </p:nvSpPr>
        <p:spPr>
          <a:xfrm>
            <a:off x="3281303" y="4112260"/>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42" name="OTLSHAPE_T_23b42cadd9bc437fb739c68c62737c3a_ShapePercentage" hidden="1"/>
          <p:cNvSpPr/>
          <p:nvPr>
            <p:custDataLst>
              <p:tags r:id="rId37"/>
            </p:custDataLst>
          </p:nvPr>
        </p:nvSpPr>
        <p:spPr>
          <a:xfrm>
            <a:off x="9221870" y="444246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50" name="OTLSHAPE_T_fe82a054eb724851a93f6a606432bfac_ShapePercentage" hidden="1"/>
          <p:cNvSpPr/>
          <p:nvPr>
            <p:custDataLst>
              <p:tags r:id="rId38"/>
            </p:custDataLst>
          </p:nvPr>
        </p:nvSpPr>
        <p:spPr>
          <a:xfrm>
            <a:off x="9957368" y="4772660"/>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11" name="OTLSHAPE_T_11a5fd20169a4e5aa0bed048dba08ff2_Duration" hidden="1"/>
          <p:cNvSpPr txBox="1"/>
          <p:nvPr>
            <p:custDataLst>
              <p:tags r:id="rId39"/>
            </p:custDataLst>
          </p:nvPr>
        </p:nvSpPr>
        <p:spPr>
          <a:xfrm>
            <a:off x="0" y="31216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56 days</a:t>
            </a:r>
          </a:p>
        </p:txBody>
      </p:sp>
      <p:sp>
        <p:nvSpPr>
          <p:cNvPr id="5712" name="OTLSHAPE_T_11a5fd20169a4e5aa0bed048dba08ff2_TextPercentage" hidden="1"/>
          <p:cNvSpPr txBox="1"/>
          <p:nvPr>
            <p:custDataLst>
              <p:tags r:id="rId40"/>
            </p:custDataLst>
          </p:nvPr>
        </p:nvSpPr>
        <p:spPr>
          <a:xfrm>
            <a:off x="0" y="3276685"/>
            <a:ext cx="2921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100%</a:t>
            </a:r>
          </a:p>
        </p:txBody>
      </p:sp>
      <p:sp>
        <p:nvSpPr>
          <p:cNvPr id="5713" name="OTLSHAPE_T_11a5fd20169a4e5aa0bed048dba08ff2_StartDate" hidden="1"/>
          <p:cNvSpPr txBox="1"/>
          <p:nvPr>
            <p:custDataLst>
              <p:tags r:id="rId41"/>
            </p:custDataLst>
          </p:nvPr>
        </p:nvSpPr>
        <p:spPr>
          <a:xfrm>
            <a:off x="0" y="34317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14" name="OTLSHAPE_T_11a5fd20169a4e5aa0bed048dba08ff2_EndDate" hidden="1"/>
          <p:cNvSpPr txBox="1"/>
          <p:nvPr>
            <p:custDataLst>
              <p:tags r:id="rId42"/>
            </p:custDataLst>
          </p:nvPr>
        </p:nvSpPr>
        <p:spPr>
          <a:xfrm>
            <a:off x="0" y="34317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16" name="OTLSHAPE_T_11a5fd20169a4e5aa0bed048dba08ff2_Title"/>
          <p:cNvSpPr txBox="1"/>
          <p:nvPr>
            <p:custDataLst>
              <p:tags r:id="rId43"/>
            </p:custDataLst>
          </p:nvPr>
        </p:nvSpPr>
        <p:spPr>
          <a:xfrm>
            <a:off x="110265" y="3307866"/>
            <a:ext cx="1654733"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UI Design</a:t>
            </a:r>
          </a:p>
        </p:txBody>
      </p:sp>
      <p:sp>
        <p:nvSpPr>
          <p:cNvPr id="5719" name="OTLSHAPE_T_23c152327d314e958e11ca251f33fb49_Duration" hidden="1"/>
          <p:cNvSpPr txBox="1"/>
          <p:nvPr>
            <p:custDataLst>
              <p:tags r:id="rId44"/>
            </p:custDataLst>
          </p:nvPr>
        </p:nvSpPr>
        <p:spPr>
          <a:xfrm>
            <a:off x="0" y="34518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41 days</a:t>
            </a:r>
          </a:p>
        </p:txBody>
      </p:sp>
      <p:sp>
        <p:nvSpPr>
          <p:cNvPr id="5720" name="OTLSHAPE_T_23c152327d314e958e11ca251f33fb49_TextPercentage" hidden="1"/>
          <p:cNvSpPr txBox="1"/>
          <p:nvPr>
            <p:custDataLst>
              <p:tags r:id="rId45"/>
            </p:custDataLst>
          </p:nvPr>
        </p:nvSpPr>
        <p:spPr>
          <a:xfrm>
            <a:off x="0" y="3606885"/>
            <a:ext cx="2286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50%</a:t>
            </a:r>
          </a:p>
        </p:txBody>
      </p:sp>
      <p:sp>
        <p:nvSpPr>
          <p:cNvPr id="5721" name="OTLSHAPE_T_23c152327d314e958e11ca251f33fb49_StartDate" hidden="1"/>
          <p:cNvSpPr txBox="1"/>
          <p:nvPr>
            <p:custDataLst>
              <p:tags r:id="rId46"/>
            </p:custDataLst>
          </p:nvPr>
        </p:nvSpPr>
        <p:spPr>
          <a:xfrm>
            <a:off x="0" y="37619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22" name="OTLSHAPE_T_23c152327d314e958e11ca251f33fb49_EndDate" hidden="1"/>
          <p:cNvSpPr txBox="1"/>
          <p:nvPr>
            <p:custDataLst>
              <p:tags r:id="rId47"/>
            </p:custDataLst>
          </p:nvPr>
        </p:nvSpPr>
        <p:spPr>
          <a:xfrm>
            <a:off x="0" y="37619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24" name="OTLSHAPE_T_23c152327d314e958e11ca251f33fb49_Title"/>
          <p:cNvSpPr txBox="1"/>
          <p:nvPr>
            <p:custDataLst>
              <p:tags r:id="rId48"/>
            </p:custDataLst>
          </p:nvPr>
        </p:nvSpPr>
        <p:spPr>
          <a:xfrm>
            <a:off x="86337" y="3856464"/>
            <a:ext cx="1587500" cy="246221"/>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Database Creation</a:t>
            </a:r>
          </a:p>
        </p:txBody>
      </p:sp>
      <p:sp>
        <p:nvSpPr>
          <p:cNvPr id="5727" name="OTLSHAPE_T_f23e460505c24ee88159b421b810b7e4_Duration" hidden="1"/>
          <p:cNvSpPr txBox="1"/>
          <p:nvPr>
            <p:custDataLst>
              <p:tags r:id="rId49"/>
            </p:custDataLst>
          </p:nvPr>
        </p:nvSpPr>
        <p:spPr>
          <a:xfrm>
            <a:off x="0" y="37820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50 days</a:t>
            </a:r>
          </a:p>
        </p:txBody>
      </p:sp>
      <p:sp>
        <p:nvSpPr>
          <p:cNvPr id="5728" name="OTLSHAPE_T_f23e460505c24ee88159b421b810b7e4_TextPercentage" hidden="1"/>
          <p:cNvSpPr txBox="1"/>
          <p:nvPr>
            <p:custDataLst>
              <p:tags r:id="rId50"/>
            </p:custDataLst>
          </p:nvPr>
        </p:nvSpPr>
        <p:spPr>
          <a:xfrm>
            <a:off x="0" y="3937085"/>
            <a:ext cx="2286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38%</a:t>
            </a:r>
          </a:p>
        </p:txBody>
      </p:sp>
      <p:sp>
        <p:nvSpPr>
          <p:cNvPr id="5729" name="OTLSHAPE_T_f23e460505c24ee88159b421b810b7e4_StartDate" hidden="1"/>
          <p:cNvSpPr txBox="1"/>
          <p:nvPr>
            <p:custDataLst>
              <p:tags r:id="rId51"/>
            </p:custDataLst>
          </p:nvPr>
        </p:nvSpPr>
        <p:spPr>
          <a:xfrm>
            <a:off x="0" y="40921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0" name="OTLSHAPE_T_f23e460505c24ee88159b421b810b7e4_EndDate" hidden="1"/>
          <p:cNvSpPr txBox="1"/>
          <p:nvPr>
            <p:custDataLst>
              <p:tags r:id="rId52"/>
            </p:custDataLst>
          </p:nvPr>
        </p:nvSpPr>
        <p:spPr>
          <a:xfrm>
            <a:off x="0" y="40921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2" name="OTLSHAPE_T_f23e460505c24ee88159b421b810b7e4_Title"/>
          <p:cNvSpPr txBox="1"/>
          <p:nvPr>
            <p:custDataLst>
              <p:tags r:id="rId53"/>
            </p:custDataLst>
          </p:nvPr>
        </p:nvSpPr>
        <p:spPr>
          <a:xfrm>
            <a:off x="110265" y="4374284"/>
            <a:ext cx="1587500"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Calibri" panose="020F0502020204030204" pitchFamily="34" charset="0"/>
                <a:ea typeface="+mn-ea"/>
                <a:cs typeface="+mn-cs"/>
              </a:rPr>
              <a:t>Encryption</a:t>
            </a:r>
          </a:p>
        </p:txBody>
      </p:sp>
      <p:sp>
        <p:nvSpPr>
          <p:cNvPr id="5735" name="OTLSHAPE_T_82d1b7aae77d41a2be14d69f5e501b1b_Duration" hidden="1"/>
          <p:cNvSpPr txBox="1"/>
          <p:nvPr>
            <p:custDataLst>
              <p:tags r:id="rId54"/>
            </p:custDataLst>
          </p:nvPr>
        </p:nvSpPr>
        <p:spPr>
          <a:xfrm>
            <a:off x="0" y="4112260"/>
            <a:ext cx="4572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210 days</a:t>
            </a:r>
          </a:p>
        </p:txBody>
      </p:sp>
      <p:sp>
        <p:nvSpPr>
          <p:cNvPr id="5736" name="OTLSHAPE_T_82d1b7aae77d41a2be14d69f5e501b1b_TextPercentage" hidden="1"/>
          <p:cNvSpPr txBox="1"/>
          <p:nvPr>
            <p:custDataLst>
              <p:tags r:id="rId55"/>
            </p:custDataLst>
          </p:nvPr>
        </p:nvSpPr>
        <p:spPr>
          <a:xfrm>
            <a:off x="0" y="4267285"/>
            <a:ext cx="2286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rPr>
              <a:t>40%</a:t>
            </a:r>
          </a:p>
        </p:txBody>
      </p:sp>
      <p:sp>
        <p:nvSpPr>
          <p:cNvPr id="5737" name="OTLSHAPE_T_82d1b7aae77d41a2be14d69f5e501b1b_StartDate" hidden="1"/>
          <p:cNvSpPr txBox="1"/>
          <p:nvPr>
            <p:custDataLst>
              <p:tags r:id="rId56"/>
            </p:custDataLst>
          </p:nvPr>
        </p:nvSpPr>
        <p:spPr>
          <a:xfrm>
            <a:off x="0" y="44223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8" name="OTLSHAPE_T_82d1b7aae77d41a2be14d69f5e501b1b_EndDate" hidden="1"/>
          <p:cNvSpPr txBox="1"/>
          <p:nvPr>
            <p:custDataLst>
              <p:tags r:id="rId57"/>
            </p:custDataLst>
          </p:nvPr>
        </p:nvSpPr>
        <p:spPr>
          <a:xfrm>
            <a:off x="0" y="4422310"/>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40" name="OTLSHAPE_T_82d1b7aae77d41a2be14d69f5e501b1b_Title"/>
          <p:cNvSpPr txBox="1"/>
          <p:nvPr>
            <p:custDataLst>
              <p:tags r:id="rId58"/>
            </p:custDataLst>
          </p:nvPr>
        </p:nvSpPr>
        <p:spPr>
          <a:xfrm>
            <a:off x="124120" y="4932111"/>
            <a:ext cx="1872137"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Backend Design</a:t>
            </a:r>
          </a:p>
        </p:txBody>
      </p:sp>
      <p:sp>
        <p:nvSpPr>
          <p:cNvPr id="5743" name="OTLSHAPE_T_23b42cadd9bc437fb739c68c62737c3a_Duration" hidden="1"/>
          <p:cNvSpPr txBox="1"/>
          <p:nvPr>
            <p:custDataLst>
              <p:tags r:id="rId59"/>
            </p:custDataLst>
          </p:nvPr>
        </p:nvSpPr>
        <p:spPr>
          <a:xfrm>
            <a:off x="0" y="44424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26 days</a:t>
            </a:r>
          </a:p>
        </p:txBody>
      </p:sp>
      <p:sp>
        <p:nvSpPr>
          <p:cNvPr id="5744" name="OTLSHAPE_T_23b42cadd9bc437fb739c68c62737c3a_TextPercentage" hidden="1"/>
          <p:cNvSpPr txBox="1"/>
          <p:nvPr>
            <p:custDataLst>
              <p:tags r:id="rId60"/>
            </p:custDataLst>
          </p:nvPr>
        </p:nvSpPr>
        <p:spPr>
          <a:xfrm>
            <a:off x="0" y="45974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endParaRPr>
          </a:p>
        </p:txBody>
      </p:sp>
      <p:sp>
        <p:nvSpPr>
          <p:cNvPr id="5745" name="OTLSHAPE_T_23b42cadd9bc437fb739c68c62737c3a_StartDate" hidden="1"/>
          <p:cNvSpPr txBox="1"/>
          <p:nvPr>
            <p:custDataLst>
              <p:tags r:id="rId61"/>
            </p:custDataLst>
          </p:nvPr>
        </p:nvSpPr>
        <p:spPr>
          <a:xfrm>
            <a:off x="0" y="45974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46" name="OTLSHAPE_T_23b42cadd9bc437fb739c68c62737c3a_EndDate" hidden="1"/>
          <p:cNvSpPr txBox="1"/>
          <p:nvPr>
            <p:custDataLst>
              <p:tags r:id="rId62"/>
            </p:custDataLst>
          </p:nvPr>
        </p:nvSpPr>
        <p:spPr>
          <a:xfrm>
            <a:off x="0" y="45974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48" name="OTLSHAPE_T_23b42cadd9bc437fb739c68c62737c3a_Title"/>
          <p:cNvSpPr txBox="1"/>
          <p:nvPr>
            <p:custDataLst>
              <p:tags r:id="rId63"/>
            </p:custDataLst>
          </p:nvPr>
        </p:nvSpPr>
        <p:spPr>
          <a:xfrm>
            <a:off x="126999" y="5464780"/>
            <a:ext cx="1764554" cy="246221"/>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Permission controls</a:t>
            </a:r>
          </a:p>
        </p:txBody>
      </p:sp>
      <p:sp>
        <p:nvSpPr>
          <p:cNvPr id="5751" name="OTLSHAPE_T_fe82a054eb724851a93f6a606432bfac_Duration" hidden="1"/>
          <p:cNvSpPr txBox="1"/>
          <p:nvPr>
            <p:custDataLst>
              <p:tags r:id="rId64"/>
            </p:custDataLst>
          </p:nvPr>
        </p:nvSpPr>
        <p:spPr>
          <a:xfrm>
            <a:off x="0" y="4772660"/>
            <a:ext cx="393700" cy="155025"/>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35 days</a:t>
            </a:r>
          </a:p>
        </p:txBody>
      </p:sp>
      <p:sp>
        <p:nvSpPr>
          <p:cNvPr id="5752" name="OTLSHAPE_T_fe82a054eb724851a93f6a606432bfac_TextPercentage" hidden="1"/>
          <p:cNvSpPr txBox="1"/>
          <p:nvPr>
            <p:custDataLst>
              <p:tags r:id="rId65"/>
            </p:custDataLst>
          </p:nvPr>
        </p:nvSpPr>
        <p:spPr>
          <a:xfrm>
            <a:off x="0" y="49276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C0504D"/>
              </a:solidFill>
              <a:effectLst/>
              <a:uLnTx/>
              <a:uFillTx/>
              <a:latin typeface="Calibri" panose="020F0502020204030204" pitchFamily="34" charset="0"/>
              <a:ea typeface="+mn-ea"/>
              <a:cs typeface="+mn-cs"/>
            </a:endParaRPr>
          </a:p>
        </p:txBody>
      </p:sp>
      <p:sp>
        <p:nvSpPr>
          <p:cNvPr id="5753" name="OTLSHAPE_T_fe82a054eb724851a93f6a606432bfac_StartDate" hidden="1"/>
          <p:cNvSpPr txBox="1"/>
          <p:nvPr>
            <p:custDataLst>
              <p:tags r:id="rId66"/>
            </p:custDataLst>
          </p:nvPr>
        </p:nvSpPr>
        <p:spPr>
          <a:xfrm>
            <a:off x="0" y="49276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54" name="OTLSHAPE_T_fe82a054eb724851a93f6a606432bfac_EndDate" hidden="1"/>
          <p:cNvSpPr txBox="1"/>
          <p:nvPr>
            <p:custDataLst>
              <p:tags r:id="rId67"/>
            </p:custDataLst>
          </p:nvPr>
        </p:nvSpPr>
        <p:spPr>
          <a:xfrm>
            <a:off x="0" y="4927685"/>
            <a:ext cx="0" cy="0"/>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56" name="OTLSHAPE_T_fe82a054eb724851a93f6a606432bfac_Title"/>
          <p:cNvSpPr txBox="1"/>
          <p:nvPr>
            <p:custDataLst>
              <p:tags r:id="rId68"/>
            </p:custDataLst>
          </p:nvPr>
        </p:nvSpPr>
        <p:spPr>
          <a:xfrm>
            <a:off x="182419" y="6061303"/>
            <a:ext cx="1175326" cy="276999"/>
          </a:xfrm>
          <a:prstGeom prst="rect">
            <a:avLst/>
          </a:prstGeom>
          <a:noFill/>
        </p:spPr>
        <p:txBody>
          <a:bodyPr vert="horz"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2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Execution</a:t>
            </a:r>
          </a:p>
        </p:txBody>
      </p:sp>
      <p:cxnSp>
        <p:nvCxnSpPr>
          <p:cNvPr id="109" name="OTLSHAPE_TB_00000000000000000000000000000000_Separator9">
            <a:extLst>
              <a:ext uri="{FF2B5EF4-FFF2-40B4-BE49-F238E27FC236}">
                <a16:creationId xmlns:a16="http://schemas.microsoft.com/office/drawing/2014/main" id="{E3ACEA3C-34C0-4336-917F-F006C2C5EF1F}"/>
              </a:ext>
            </a:extLst>
          </p:cNvPr>
          <p:cNvCxnSpPr>
            <a:cxnSpLocks/>
          </p:cNvCxnSpPr>
          <p:nvPr>
            <p:custDataLst>
              <p:tags r:id="rId69"/>
            </p:custDataLst>
          </p:nvPr>
        </p:nvCxnSpPr>
        <p:spPr>
          <a:xfrm flipV="1">
            <a:off x="8906273" y="2692473"/>
            <a:ext cx="0" cy="290752"/>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OTLSHAPE_TB_00000000000000000000000000000000_Separator9">
            <a:extLst>
              <a:ext uri="{FF2B5EF4-FFF2-40B4-BE49-F238E27FC236}">
                <a16:creationId xmlns:a16="http://schemas.microsoft.com/office/drawing/2014/main" id="{816D484C-54FF-40D4-8CFF-FA19985B1A81}"/>
              </a:ext>
            </a:extLst>
          </p:cNvPr>
          <p:cNvCxnSpPr>
            <a:cxnSpLocks/>
          </p:cNvCxnSpPr>
          <p:nvPr>
            <p:custDataLst>
              <p:tags r:id="rId70"/>
            </p:custDataLst>
          </p:nvPr>
        </p:nvCxnSpPr>
        <p:spPr>
          <a:xfrm>
            <a:off x="7235308" y="2625034"/>
            <a:ext cx="0" cy="358191"/>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OTLSHAPE_TB_00000000000000000000000000000000_Separator9">
            <a:extLst>
              <a:ext uri="{FF2B5EF4-FFF2-40B4-BE49-F238E27FC236}">
                <a16:creationId xmlns:a16="http://schemas.microsoft.com/office/drawing/2014/main" id="{69108345-402F-47B0-976A-443E3FD2F73D}"/>
              </a:ext>
            </a:extLst>
          </p:cNvPr>
          <p:cNvCxnSpPr>
            <a:cxnSpLocks/>
          </p:cNvCxnSpPr>
          <p:nvPr>
            <p:custDataLst>
              <p:tags r:id="rId71"/>
            </p:custDataLst>
          </p:nvPr>
        </p:nvCxnSpPr>
        <p:spPr>
          <a:xfrm>
            <a:off x="5910959" y="2666455"/>
            <a:ext cx="0" cy="426373"/>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OTLSHAPE_TB_00000000000000000000000000000000_Separator9">
            <a:extLst>
              <a:ext uri="{FF2B5EF4-FFF2-40B4-BE49-F238E27FC236}">
                <a16:creationId xmlns:a16="http://schemas.microsoft.com/office/drawing/2014/main" id="{D054E84F-2F37-416A-AC98-C6148245142E}"/>
              </a:ext>
            </a:extLst>
          </p:cNvPr>
          <p:cNvCxnSpPr>
            <a:cxnSpLocks/>
          </p:cNvCxnSpPr>
          <p:nvPr>
            <p:custDataLst>
              <p:tags r:id="rId72"/>
            </p:custDataLst>
          </p:nvPr>
        </p:nvCxnSpPr>
        <p:spPr>
          <a:xfrm>
            <a:off x="4435332" y="2655461"/>
            <a:ext cx="0" cy="437367"/>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OTLSHAPE_TB_00000000000000000000000000000000_Separator9">
            <a:extLst>
              <a:ext uri="{FF2B5EF4-FFF2-40B4-BE49-F238E27FC236}">
                <a16:creationId xmlns:a16="http://schemas.microsoft.com/office/drawing/2014/main" id="{9E78B5CE-2BFD-49C5-9953-542C58140DA5}"/>
              </a:ext>
            </a:extLst>
          </p:cNvPr>
          <p:cNvCxnSpPr>
            <a:cxnSpLocks/>
          </p:cNvCxnSpPr>
          <p:nvPr>
            <p:custDataLst>
              <p:tags r:id="rId73"/>
            </p:custDataLst>
          </p:nvPr>
        </p:nvCxnSpPr>
        <p:spPr>
          <a:xfrm flipH="1">
            <a:off x="2830057" y="2625034"/>
            <a:ext cx="2074" cy="349338"/>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7B4A1C-8589-4EDF-917B-BBD24A226F8C}"/>
              </a:ext>
            </a:extLst>
          </p:cNvPr>
          <p:cNvSpPr txBox="1"/>
          <p:nvPr/>
        </p:nvSpPr>
        <p:spPr>
          <a:xfrm>
            <a:off x="3093175" y="1185727"/>
            <a:ext cx="637587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TIMELINE CHART</a:t>
            </a:r>
            <a:endPar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4023908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55415" y="1269691"/>
            <a:ext cx="3485073" cy="2360593"/>
          </a:xfrm>
        </p:spPr>
        <p:txBody>
          <a:bodyPr>
            <a:normAutofit/>
          </a:bodyPr>
          <a:lstStyle/>
          <a:p>
            <a:r>
              <a:rPr lang="en-US" sz="4000" dirty="0"/>
              <a:t>LITERATURE SURVEY</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pic>
        <p:nvPicPr>
          <p:cNvPr id="6" name="Picture 5">
            <a:extLst>
              <a:ext uri="{FF2B5EF4-FFF2-40B4-BE49-F238E27FC236}">
                <a16:creationId xmlns:a16="http://schemas.microsoft.com/office/drawing/2014/main" id="{8394335E-E3CB-4002-81D0-D5C37179E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1577" y="3076923"/>
            <a:ext cx="2558374" cy="2360593"/>
          </a:xfrm>
          <a:prstGeom prst="rect">
            <a:avLst/>
          </a:prstGeom>
        </p:spPr>
      </p:pic>
    </p:spTree>
    <p:extLst>
      <p:ext uri="{BB962C8B-B14F-4D97-AF65-F5344CB8AC3E}">
        <p14:creationId xmlns:p14="http://schemas.microsoft.com/office/powerpoint/2010/main" val="27863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1</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a:bodyPr>
          <a:lstStyle/>
          <a:p>
            <a:pPr marL="285750" indent="-285750" algn="just">
              <a:buFont typeface="Arial" panose="020B0604020202020204" pitchFamily="34" charset="0"/>
              <a:buChar char="•"/>
            </a:pPr>
            <a:r>
              <a:rPr lang="en-US" sz="1800" dirty="0">
                <a:solidFill>
                  <a:schemeClr val="tx1"/>
                </a:solidFill>
                <a:latin typeface="NexusSerif"/>
              </a:rPr>
              <a:t>The smart network comprises a “</a:t>
            </a:r>
            <a:r>
              <a:rPr lang="en-US" sz="1800" b="1" dirty="0">
                <a:solidFill>
                  <a:schemeClr val="tx1"/>
                </a:solidFill>
                <a:latin typeface="NexusSerif"/>
              </a:rPr>
              <a:t>blockchain module, and a Software-as-a-Service (SaaS) layer module”.</a:t>
            </a:r>
          </a:p>
          <a:p>
            <a:pPr marL="285750" indent="-285750" algn="just">
              <a:buFont typeface="Arial" panose="020B0604020202020204" pitchFamily="34" charset="0"/>
              <a:buChar char="•"/>
            </a:pPr>
            <a:r>
              <a:rPr lang="en-US" sz="1800" dirty="0">
                <a:solidFill>
                  <a:schemeClr val="tx1"/>
                </a:solidFill>
                <a:latin typeface="NexusSerif"/>
              </a:rPr>
              <a:t>The underlying blockchain module provides technical support, such as virtual machines, consensus algorithms, transaction verification mechanisms, and accounting mechanisms, DSA Algorithm.</a:t>
            </a:r>
          </a:p>
          <a:p>
            <a:pPr marL="285750" indent="-285750" algn="just">
              <a:buFont typeface="Arial" panose="020B0604020202020204" pitchFamily="34" charset="0"/>
              <a:buChar char="•"/>
            </a:pPr>
            <a:r>
              <a:rPr lang="en-US" sz="1800" dirty="0">
                <a:solidFill>
                  <a:schemeClr val="tx1"/>
                </a:solidFill>
                <a:latin typeface="NexusSerif"/>
              </a:rPr>
              <a:t>The proposed smart system is “</a:t>
            </a:r>
            <a:r>
              <a:rPr lang="en-US" sz="1800" b="1" dirty="0">
                <a:solidFill>
                  <a:schemeClr val="tx1"/>
                </a:solidFill>
                <a:latin typeface="NexusSerif"/>
              </a:rPr>
              <a:t>used by each party get involved in the production of sensitive data”.</a:t>
            </a:r>
            <a:endParaRPr lang="en-IN" sz="1700"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US" sz="1800" dirty="0">
                <a:solidFill>
                  <a:schemeClr val="tx1">
                    <a:lumMod val="65000"/>
                  </a:schemeClr>
                </a:solidFill>
              </a:rPr>
              <a:t>X. </a:t>
            </a:r>
            <a:r>
              <a:rPr lang="en-US" sz="1800" dirty="0" err="1">
                <a:solidFill>
                  <a:schemeClr val="tx1">
                    <a:lumMod val="65000"/>
                  </a:schemeClr>
                </a:solidFill>
              </a:rPr>
              <a:t>Su</a:t>
            </a:r>
            <a:r>
              <a:rPr lang="en-US" sz="1800" dirty="0">
                <a:solidFill>
                  <a:schemeClr val="tx1">
                    <a:lumMod val="65000"/>
                  </a:schemeClr>
                </a:solidFill>
              </a:rPr>
              <a:t>, I. Ullah, M. Wang and C. Choi</a:t>
            </a:r>
          </a:p>
          <a:p>
            <a:endParaRPr lang="en-US" sz="1800" dirty="0">
              <a:solidFill>
                <a:schemeClr val="tx1">
                  <a:lumMod val="65000"/>
                </a:schemeClr>
              </a:solidFill>
            </a:endParaRPr>
          </a:p>
          <a:p>
            <a:r>
              <a:rPr lang="en-US" sz="1800" b="1" i="0" u="sng" dirty="0">
                <a:solidFill>
                  <a:schemeClr val="tx1">
                    <a:lumMod val="65000"/>
                  </a:schemeClr>
                </a:solidFill>
                <a:effectLst/>
              </a:rPr>
              <a:t>Title:</a:t>
            </a:r>
          </a:p>
          <a:p>
            <a:r>
              <a:rPr lang="en-US" sz="1800" dirty="0">
                <a:solidFill>
                  <a:schemeClr val="tx1">
                    <a:lumMod val="65000"/>
                  </a:schemeClr>
                </a:solidFill>
              </a:rPr>
              <a:t>"Blockchain-Based System and Methods for Sensitive Data Transactions”</a:t>
            </a: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sz="1800" dirty="0">
                <a:solidFill>
                  <a:schemeClr val="tx1">
                    <a:lumMod val="65000"/>
                  </a:schemeClr>
                </a:solidFill>
              </a:rPr>
              <a:t>IEEE Consumer Electronics Magazine</a:t>
            </a:r>
          </a:p>
          <a:p>
            <a:endParaRPr lang="en-US" sz="1800"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2021</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153147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2</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a:bodyPr>
          <a:lstStyle/>
          <a:p>
            <a:pPr marL="285750" indent="-285750" algn="just">
              <a:buFont typeface="Arial" panose="020B0604020202020204" pitchFamily="34" charset="0"/>
              <a:buChar char="•"/>
            </a:pPr>
            <a:r>
              <a:rPr lang="en-US" sz="1700" dirty="0">
                <a:solidFill>
                  <a:schemeClr val="tx1"/>
                </a:solidFill>
                <a:latin typeface="NexusSerif"/>
              </a:rPr>
              <a:t>This paper describes how the blockchain mechanism combines with the traditional pharmaceutical supply chain system and to achieve a better SCM system, we present a “</a:t>
            </a:r>
            <a:r>
              <a:rPr lang="en-US" sz="1700" b="1" dirty="0">
                <a:solidFill>
                  <a:schemeClr val="tx1"/>
                </a:solidFill>
                <a:latin typeface="NexusSerif"/>
              </a:rPr>
              <a:t>blockchain-based scheme” </a:t>
            </a:r>
            <a:r>
              <a:rPr lang="en-US" sz="1700" dirty="0">
                <a:solidFill>
                  <a:schemeClr val="tx1"/>
                </a:solidFill>
                <a:latin typeface="NexusSerif"/>
              </a:rPr>
              <a:t>for information sharing securely in the pharmaceutical supply chain system with smart contracts and consensus mechanism. </a:t>
            </a:r>
          </a:p>
          <a:p>
            <a:pPr marL="285750" indent="-285750" algn="just">
              <a:buFont typeface="Arial" panose="020B0604020202020204" pitchFamily="34" charset="0"/>
              <a:buChar char="•"/>
            </a:pPr>
            <a:r>
              <a:rPr lang="en-US" sz="1700" dirty="0">
                <a:solidFill>
                  <a:schemeClr val="tx1"/>
                </a:solidFill>
                <a:latin typeface="NexusSerif"/>
              </a:rPr>
              <a:t>The proposed scheme also provides a mechanism to “</a:t>
            </a:r>
            <a:r>
              <a:rPr lang="en-US" sz="1700" b="1" dirty="0">
                <a:solidFill>
                  <a:schemeClr val="tx1"/>
                </a:solidFill>
                <a:latin typeface="NexusSerif"/>
              </a:rPr>
              <a:t>distribute required cryptographic keys” </a:t>
            </a:r>
            <a:r>
              <a:rPr lang="en-US" sz="1700" dirty="0">
                <a:solidFill>
                  <a:schemeClr val="tx1"/>
                </a:solidFill>
                <a:latin typeface="NexusSerif"/>
              </a:rPr>
              <a:t>to all the participants securely using the smart contract technique.</a:t>
            </a:r>
            <a:endParaRPr lang="en-IN" sz="1700" dirty="0">
              <a:solidFill>
                <a:schemeClr val="tx1"/>
              </a:solidFill>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247317"/>
          </a:xfrm>
          <a:prstGeom prst="rect">
            <a:avLst/>
          </a:prstGeom>
          <a:noFill/>
        </p:spPr>
        <p:txBody>
          <a:bodyPr wrap="square" rtlCol="0">
            <a:spAutoFit/>
          </a:bodyPr>
          <a:lstStyle/>
          <a:p>
            <a:r>
              <a:rPr lang="en-US" sz="1800" b="1" u="sng" dirty="0">
                <a:solidFill>
                  <a:schemeClr val="tx1">
                    <a:lumMod val="65000"/>
                  </a:schemeClr>
                </a:solidFill>
                <a:latin typeface="Goudy Old Style" panose="02020502050305020303" pitchFamily="18" charset="0"/>
              </a:rPr>
              <a:t>Authors:</a:t>
            </a:r>
          </a:p>
          <a:p>
            <a:r>
              <a:rPr lang="en-US" sz="1800" dirty="0">
                <a:solidFill>
                  <a:schemeClr val="tx1">
                    <a:lumMod val="65000"/>
                  </a:schemeClr>
                </a:solidFill>
                <a:latin typeface="Goudy Old Style" panose="02020502050305020303" pitchFamily="18" charset="0"/>
              </a:rPr>
              <a:t>Sanjeev Kumar Dwivedi, Ruhul Amin, Satyanarayana </a:t>
            </a:r>
            <a:r>
              <a:rPr lang="en-US" sz="1800" dirty="0" err="1">
                <a:solidFill>
                  <a:schemeClr val="tx1">
                    <a:lumMod val="65000"/>
                  </a:schemeClr>
                </a:solidFill>
                <a:latin typeface="Goudy Old Style" panose="02020502050305020303" pitchFamily="18" charset="0"/>
              </a:rPr>
              <a:t>Vollala</a:t>
            </a:r>
            <a:endParaRPr lang="en-US" dirty="0">
              <a:solidFill>
                <a:schemeClr val="tx1">
                  <a:lumMod val="65000"/>
                </a:schemeClr>
              </a:solidFill>
              <a:latin typeface="Goudy Old Style" panose="02020502050305020303" pitchFamily="18" charset="0"/>
            </a:endParaRPr>
          </a:p>
          <a:p>
            <a:endParaRPr lang="en-US" sz="1800" dirty="0">
              <a:solidFill>
                <a:schemeClr val="tx1">
                  <a:lumMod val="65000"/>
                </a:schemeClr>
              </a:solidFill>
              <a:latin typeface="Goudy Old Style" panose="02020502050305020303" pitchFamily="18" charset="0"/>
            </a:endParaRPr>
          </a:p>
          <a:p>
            <a:r>
              <a:rPr lang="en-US" sz="1800" b="1" i="0" u="sng" dirty="0">
                <a:solidFill>
                  <a:schemeClr val="tx1">
                    <a:lumMod val="65000"/>
                  </a:schemeClr>
                </a:solidFill>
                <a:effectLst/>
                <a:latin typeface="Goudy Old Style" panose="02020502050305020303" pitchFamily="18" charset="0"/>
              </a:rPr>
              <a:t>Title:</a:t>
            </a:r>
          </a:p>
          <a:p>
            <a:r>
              <a:rPr lang="en-US" sz="1800" b="0" i="0" dirty="0">
                <a:solidFill>
                  <a:schemeClr val="tx1">
                    <a:lumMod val="65000"/>
                  </a:schemeClr>
                </a:solidFill>
                <a:effectLst/>
                <a:latin typeface="Goudy Old Style" panose="02020502050305020303" pitchFamily="18" charset="0"/>
              </a:rPr>
              <a:t>“Blockchain based secured information sharing protocol in supply chain management system with key distribution mechanism “</a:t>
            </a:r>
          </a:p>
          <a:p>
            <a:endParaRPr lang="en-US" sz="1800" b="0" i="0" dirty="0">
              <a:solidFill>
                <a:schemeClr val="tx1">
                  <a:lumMod val="65000"/>
                </a:schemeClr>
              </a:solidFill>
              <a:effectLst/>
              <a:latin typeface="Goudy Old Style" panose="02020502050305020303" pitchFamily="18" charset="0"/>
            </a:endParaRPr>
          </a:p>
          <a:p>
            <a:r>
              <a:rPr lang="en-US" b="1" u="sng" dirty="0">
                <a:solidFill>
                  <a:schemeClr val="tx1">
                    <a:lumMod val="65000"/>
                  </a:schemeClr>
                </a:solidFill>
                <a:latin typeface="Goudy Old Style" panose="02020502050305020303" pitchFamily="18" charset="0"/>
              </a:rPr>
              <a:t>Journal Name:</a:t>
            </a:r>
          </a:p>
          <a:p>
            <a:r>
              <a:rPr lang="en-US" sz="1800" dirty="0">
                <a:solidFill>
                  <a:schemeClr val="tx1">
                    <a:lumMod val="65000"/>
                  </a:schemeClr>
                </a:solidFill>
                <a:latin typeface="Goudy Old Style" panose="02020502050305020303" pitchFamily="18" charset="0"/>
              </a:rPr>
              <a:t>Journal of Information Security and Applications.</a:t>
            </a:r>
          </a:p>
          <a:p>
            <a:endParaRPr lang="en-US" sz="1800" dirty="0">
              <a:solidFill>
                <a:schemeClr val="tx1">
                  <a:lumMod val="65000"/>
                </a:schemeClr>
              </a:solidFill>
              <a:latin typeface="Goudy Old Style" panose="02020502050305020303" pitchFamily="18" charset="0"/>
            </a:endParaRPr>
          </a:p>
          <a:p>
            <a:r>
              <a:rPr lang="en-US" b="1" u="sng" dirty="0">
                <a:solidFill>
                  <a:schemeClr val="tx1">
                    <a:lumMod val="65000"/>
                  </a:schemeClr>
                </a:solidFill>
                <a:latin typeface="Goudy Old Style" panose="02020502050305020303" pitchFamily="18" charset="0"/>
              </a:rPr>
              <a:t>Year :  </a:t>
            </a:r>
            <a:r>
              <a:rPr lang="en-US" dirty="0">
                <a:solidFill>
                  <a:schemeClr val="tx1">
                    <a:lumMod val="65000"/>
                  </a:schemeClr>
                </a:solidFill>
                <a:latin typeface="Goudy Old Style" panose="02020502050305020303" pitchFamily="18" charset="0"/>
              </a:rPr>
              <a:t>2020</a:t>
            </a:r>
            <a:endParaRPr lang="en-IN" dirty="0">
              <a:solidFill>
                <a:schemeClr val="tx1">
                  <a:lumMod val="65000"/>
                </a:schemeClr>
              </a:solidFill>
              <a:latin typeface="Goudy Old Style" panose="02020502050305020303" pitchFamily="18" charset="0"/>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149948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3</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fontScale="92500" lnSpcReduction="10000"/>
          </a:bodyPr>
          <a:lstStyle/>
          <a:p>
            <a:pPr marL="285750" indent="-285750" algn="just">
              <a:buFont typeface="Arial" panose="020B0604020202020204" pitchFamily="34" charset="0"/>
              <a:buChar char="•"/>
            </a:pPr>
            <a:r>
              <a:rPr lang="en-US" sz="1800" b="1" dirty="0">
                <a:solidFill>
                  <a:schemeClr val="tx1"/>
                </a:solidFill>
                <a:latin typeface="NexusSerif"/>
              </a:rPr>
              <a:t>“Cloud based information sharing” </a:t>
            </a:r>
            <a:r>
              <a:rPr lang="en-US" sz="1800" dirty="0">
                <a:solidFill>
                  <a:schemeClr val="tx1"/>
                </a:solidFill>
                <a:latin typeface="NexusSerif"/>
              </a:rPr>
              <a:t>is a technique that allows researchers to communicate and collaborate, that leads to major new developments in the field.</a:t>
            </a:r>
          </a:p>
          <a:p>
            <a:pPr marL="285750" indent="-285750" algn="just">
              <a:buFont typeface="Arial" panose="020B0604020202020204" pitchFamily="34" charset="0"/>
              <a:buChar char="•"/>
            </a:pPr>
            <a:r>
              <a:rPr lang="en-US" sz="1800" dirty="0">
                <a:solidFill>
                  <a:schemeClr val="tx1"/>
                </a:solidFill>
                <a:latin typeface="NexusSerif"/>
              </a:rPr>
              <a:t> It also enables users to “</a:t>
            </a:r>
            <a:r>
              <a:rPr lang="en-US" sz="1800" b="1" dirty="0">
                <a:solidFill>
                  <a:schemeClr val="tx1"/>
                </a:solidFill>
                <a:latin typeface="NexusSerif"/>
              </a:rPr>
              <a:t>access data”</a:t>
            </a:r>
            <a:r>
              <a:rPr lang="en-US" sz="1800" dirty="0">
                <a:solidFill>
                  <a:schemeClr val="tx1"/>
                </a:solidFill>
                <a:latin typeface="NexusSerif"/>
              </a:rPr>
              <a:t> over the cloud easily and conveniently. Privacy, authenticity and confidentiality are the three main challenges while sharing data in cloud.</a:t>
            </a:r>
          </a:p>
          <a:p>
            <a:pPr marL="285750" indent="-285750" algn="just">
              <a:buFont typeface="Arial" panose="020B0604020202020204" pitchFamily="34" charset="0"/>
              <a:buChar char="•"/>
            </a:pPr>
            <a:r>
              <a:rPr lang="en-US" sz="1800" dirty="0">
                <a:solidFill>
                  <a:schemeClr val="tx1"/>
                </a:solidFill>
                <a:latin typeface="NexusSerif"/>
              </a:rPr>
              <a:t>“</a:t>
            </a:r>
            <a:r>
              <a:rPr lang="en-US" sz="1800" b="1" dirty="0">
                <a:solidFill>
                  <a:schemeClr val="tx1"/>
                </a:solidFill>
                <a:latin typeface="NexusSerif"/>
              </a:rPr>
              <a:t>Attribute Based Encryption(ABE), Role Based Encryption, Hierarchical Based Encryption, and Identity Based Encryption</a:t>
            </a:r>
            <a:r>
              <a:rPr lang="en-US" sz="1800" dirty="0">
                <a:solidFill>
                  <a:schemeClr val="tx1"/>
                </a:solidFill>
                <a:latin typeface="NexusSerif"/>
              </a:rPr>
              <a:t>”, are types of encryption.</a:t>
            </a:r>
            <a:endParaRPr lang="en-IN" sz="1700"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247317"/>
          </a:xfrm>
          <a:prstGeom prst="rect">
            <a:avLst/>
          </a:prstGeom>
          <a:noFill/>
        </p:spPr>
        <p:txBody>
          <a:bodyPr wrap="square" rtlCol="0">
            <a:spAutoFit/>
          </a:bodyPr>
          <a:lstStyle/>
          <a:p>
            <a:r>
              <a:rPr lang="en-US" sz="1800" b="1" u="sng" dirty="0">
                <a:solidFill>
                  <a:schemeClr val="tx1">
                    <a:lumMod val="65000"/>
                  </a:schemeClr>
                </a:solidFill>
              </a:rPr>
              <a:t>Authors:</a:t>
            </a:r>
          </a:p>
          <a:p>
            <a:r>
              <a:rPr lang="en-US" sz="1800" dirty="0">
                <a:solidFill>
                  <a:schemeClr val="tx1">
                    <a:lumMod val="65000"/>
                  </a:schemeClr>
                </a:solidFill>
              </a:rPr>
              <a:t>G. A. </a:t>
            </a:r>
            <a:r>
              <a:rPr lang="en-US" sz="1800" dirty="0" err="1">
                <a:solidFill>
                  <a:schemeClr val="tx1">
                    <a:lumMod val="65000"/>
                  </a:schemeClr>
                </a:solidFill>
              </a:rPr>
              <a:t>Thushara</a:t>
            </a:r>
            <a:r>
              <a:rPr lang="en-US" sz="1800" dirty="0">
                <a:solidFill>
                  <a:schemeClr val="tx1">
                    <a:lumMod val="65000"/>
                  </a:schemeClr>
                </a:solidFill>
              </a:rPr>
              <a:t> and S. M. S. Bhanu</a:t>
            </a:r>
          </a:p>
          <a:p>
            <a:endParaRPr lang="en-US" sz="1800" dirty="0">
              <a:solidFill>
                <a:schemeClr val="tx1">
                  <a:lumMod val="65000"/>
                </a:schemeClr>
              </a:solidFill>
            </a:endParaRPr>
          </a:p>
          <a:p>
            <a:r>
              <a:rPr lang="en-US" sz="1800" b="1" i="0" u="sng" dirty="0">
                <a:solidFill>
                  <a:schemeClr val="tx1">
                    <a:lumMod val="65000"/>
                  </a:schemeClr>
                </a:solidFill>
                <a:effectLst/>
              </a:rPr>
              <a:t>Title:</a:t>
            </a:r>
          </a:p>
          <a:p>
            <a:r>
              <a:rPr lang="en-US" sz="1800" dirty="0">
                <a:solidFill>
                  <a:schemeClr val="tx1">
                    <a:lumMod val="65000"/>
                  </a:schemeClr>
                </a:solidFill>
              </a:rPr>
              <a:t>"A Survey on Secured Data Sharing using Ciphertext Policy Attribute Based Encryption in Cloud”</a:t>
            </a: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sz="1800" dirty="0">
                <a:solidFill>
                  <a:schemeClr val="tx1">
                    <a:lumMod val="65000"/>
                  </a:schemeClr>
                </a:solidFill>
              </a:rPr>
              <a:t>8th International Conference on Smart Computing and Communications (ICSCC), 2021, pp. 170-177</a:t>
            </a:r>
          </a:p>
          <a:p>
            <a:endParaRPr lang="en-US" sz="1800"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2021</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02551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4</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a:bodyPr>
          <a:lstStyle/>
          <a:p>
            <a:pPr marL="285750" indent="-285750" algn="just">
              <a:buFont typeface="Arial" panose="020B0604020202020204" pitchFamily="34" charset="0"/>
              <a:buChar char="•"/>
            </a:pPr>
            <a:r>
              <a:rPr lang="en-US" sz="1800" dirty="0">
                <a:solidFill>
                  <a:schemeClr val="tx1"/>
                </a:solidFill>
                <a:latin typeface="NexusSerif"/>
              </a:rPr>
              <a:t>The “</a:t>
            </a:r>
            <a:r>
              <a:rPr lang="en-US" sz="1800" b="1" dirty="0">
                <a:solidFill>
                  <a:schemeClr val="tx1"/>
                </a:solidFill>
                <a:latin typeface="NexusSerif"/>
              </a:rPr>
              <a:t>decentralization feature” </a:t>
            </a:r>
            <a:r>
              <a:rPr lang="en-US" sz="1800" dirty="0">
                <a:solidFill>
                  <a:schemeClr val="tx1"/>
                </a:solidFill>
                <a:latin typeface="NexusSerif"/>
              </a:rPr>
              <a:t>in blockchain reduces the reliance on the trusted authorities and third parties.</a:t>
            </a:r>
          </a:p>
          <a:p>
            <a:pPr marL="285750" indent="-285750" algn="just">
              <a:buFont typeface="Arial" panose="020B0604020202020204" pitchFamily="34" charset="0"/>
              <a:buChar char="•"/>
            </a:pPr>
            <a:r>
              <a:rPr lang="en-US" sz="1800" dirty="0">
                <a:solidFill>
                  <a:schemeClr val="tx1"/>
                </a:solidFill>
                <a:latin typeface="NexusSerif"/>
              </a:rPr>
              <a:t>The work discusses the “</a:t>
            </a:r>
            <a:r>
              <a:rPr lang="en-US" sz="1800" b="1" dirty="0">
                <a:solidFill>
                  <a:schemeClr val="tx1"/>
                </a:solidFill>
                <a:latin typeface="NexusSerif"/>
              </a:rPr>
              <a:t>basic architecture of blockchains as well as its potential security” </a:t>
            </a:r>
            <a:r>
              <a:rPr lang="en-US" sz="1800" dirty="0">
                <a:solidFill>
                  <a:schemeClr val="tx1"/>
                </a:solidFill>
                <a:latin typeface="NexusSerif"/>
              </a:rPr>
              <a:t>and trust issues at data, network, consensus, smart contract, and application layers.</a:t>
            </a:r>
          </a:p>
          <a:p>
            <a:pPr marL="285750" indent="-285750" algn="just">
              <a:buFont typeface="Arial" panose="020B0604020202020204" pitchFamily="34" charset="0"/>
              <a:buChar char="•"/>
            </a:pPr>
            <a:r>
              <a:rPr lang="en-US" sz="1800" dirty="0">
                <a:solidFill>
                  <a:schemeClr val="tx1"/>
                </a:solidFill>
                <a:latin typeface="NexusSerif"/>
              </a:rPr>
              <a:t>Then, the related “</a:t>
            </a:r>
            <a:r>
              <a:rPr lang="en-US" sz="1800" b="1" dirty="0">
                <a:solidFill>
                  <a:schemeClr val="tx1"/>
                </a:solidFill>
                <a:latin typeface="NexusSerif"/>
              </a:rPr>
              <a:t>literature work is analyzed in terms of the issues at these layers”.</a:t>
            </a:r>
            <a:endParaRPr lang="en-IN" sz="1700"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US" sz="1800" dirty="0">
                <a:solidFill>
                  <a:schemeClr val="tx1">
                    <a:lumMod val="65000"/>
                  </a:schemeClr>
                </a:solidFill>
              </a:rPr>
              <a:t>P. Zhang and M. Zhou</a:t>
            </a:r>
          </a:p>
          <a:p>
            <a:endParaRPr lang="en-US" sz="1800" dirty="0">
              <a:solidFill>
                <a:schemeClr val="tx1">
                  <a:lumMod val="65000"/>
                </a:schemeClr>
              </a:solidFill>
            </a:endParaRPr>
          </a:p>
          <a:p>
            <a:r>
              <a:rPr lang="en-US" sz="1800" b="1" i="0" u="sng" dirty="0">
                <a:solidFill>
                  <a:schemeClr val="tx1">
                    <a:lumMod val="65000"/>
                  </a:schemeClr>
                </a:solidFill>
                <a:effectLst/>
              </a:rPr>
              <a:t>Title:</a:t>
            </a:r>
          </a:p>
          <a:p>
            <a:r>
              <a:rPr lang="en-US" sz="1800" dirty="0">
                <a:solidFill>
                  <a:schemeClr val="tx1">
                    <a:lumMod val="65000"/>
                  </a:schemeClr>
                </a:solidFill>
              </a:rPr>
              <a:t>"Security and Trust in Blockchains: Architecture, Key Technologies, and Open Issues,“</a:t>
            </a: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sz="1800" dirty="0">
                <a:solidFill>
                  <a:schemeClr val="tx1">
                    <a:lumMod val="65000"/>
                  </a:schemeClr>
                </a:solidFill>
              </a:rPr>
              <a:t>IEEE Transactions on Computational Social Systems, vol. 7, no. 3, pp. 790-801</a:t>
            </a:r>
          </a:p>
          <a:p>
            <a:endParaRPr lang="en-US" sz="1800"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2020</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101399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5</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In this paper, we argue that privacy preservation of shared threat data will motivate entities to share threat data. </a:t>
            </a:r>
          </a:p>
          <a:p>
            <a:pPr marL="285750" indent="-285750" algn="just">
              <a:buFont typeface="Arial" panose="020B0604020202020204" pitchFamily="34" charset="0"/>
              <a:buChar char="•"/>
            </a:pPr>
            <a:r>
              <a:rPr lang="en-US" b="0" i="0" dirty="0">
                <a:solidFill>
                  <a:schemeClr val="tx1"/>
                </a:solidFill>
                <a:effectLst/>
                <a:latin typeface="NexusSerif"/>
              </a:rPr>
              <a:t>Accordingly, we propose a framework called </a:t>
            </a:r>
            <a:r>
              <a:rPr lang="en-US" b="1" i="0" dirty="0" err="1">
                <a:solidFill>
                  <a:schemeClr val="tx1"/>
                </a:solidFill>
                <a:effectLst/>
                <a:latin typeface="NexusSerif"/>
              </a:rPr>
              <a:t>CYBersecurity</a:t>
            </a:r>
            <a:r>
              <a:rPr lang="en-US" b="1" i="0" dirty="0">
                <a:solidFill>
                  <a:schemeClr val="tx1"/>
                </a:solidFill>
                <a:effectLst/>
                <a:latin typeface="NexusSerif"/>
              </a:rPr>
              <a:t> information </a:t>
            </a:r>
            <a:r>
              <a:rPr lang="en-US" b="1" i="0" dirty="0" err="1">
                <a:solidFill>
                  <a:schemeClr val="tx1"/>
                </a:solidFill>
                <a:effectLst/>
                <a:latin typeface="NexusSerif"/>
              </a:rPr>
              <a:t>EXchange</a:t>
            </a:r>
            <a:r>
              <a:rPr lang="en-US" b="1" i="0" dirty="0">
                <a:solidFill>
                  <a:schemeClr val="tx1"/>
                </a:solidFill>
                <a:effectLst/>
                <a:latin typeface="NexusSerif"/>
              </a:rPr>
              <a:t> </a:t>
            </a:r>
            <a:r>
              <a:rPr lang="en-US" b="0" i="0" dirty="0">
                <a:solidFill>
                  <a:schemeClr val="tx1"/>
                </a:solidFill>
                <a:effectLst/>
                <a:latin typeface="NexusSerif"/>
              </a:rPr>
              <a:t>with Privacy </a:t>
            </a:r>
            <a:r>
              <a:rPr lang="en-US" b="1" i="0" dirty="0">
                <a:solidFill>
                  <a:schemeClr val="tx1"/>
                </a:solidFill>
                <a:effectLst/>
                <a:latin typeface="NexusSerif"/>
              </a:rPr>
              <a:t>(CYBEX-P) </a:t>
            </a:r>
            <a:r>
              <a:rPr lang="en-US" b="0" i="0" dirty="0">
                <a:solidFill>
                  <a:schemeClr val="tx1"/>
                </a:solidFill>
                <a:effectLst/>
                <a:latin typeface="NexusSerif"/>
              </a:rPr>
              <a:t>to achieve this. CYBEX-P is a structured </a:t>
            </a:r>
            <a:r>
              <a:rPr lang="en-US" b="1" i="0" dirty="0">
                <a:solidFill>
                  <a:schemeClr val="tx1"/>
                </a:solidFill>
                <a:effectLst/>
                <a:latin typeface="NexusSerif"/>
              </a:rPr>
              <a:t>information sharing platform </a:t>
            </a:r>
            <a:r>
              <a:rPr lang="en-US" b="0" i="0" dirty="0">
                <a:solidFill>
                  <a:schemeClr val="tx1"/>
                </a:solidFill>
                <a:effectLst/>
                <a:latin typeface="NexusSerif"/>
              </a:rPr>
              <a:t>with integrating privacy-preserving mechanisms. </a:t>
            </a:r>
          </a:p>
          <a:p>
            <a:pPr marL="285750" indent="-285750" algn="just">
              <a:buFont typeface="Arial" panose="020B0604020202020204" pitchFamily="34" charset="0"/>
              <a:buChar char="•"/>
            </a:pPr>
            <a:r>
              <a:rPr lang="en-US" b="0" i="0" dirty="0">
                <a:solidFill>
                  <a:schemeClr val="tx1"/>
                </a:solidFill>
                <a:effectLst/>
                <a:latin typeface="NexusSerif"/>
              </a:rPr>
              <a:t>We propose a complete system architecture for CYBEX-P that guarantees maximum security and privacy of data. CYBEX-P outlines the details of a cybersecurity information sharing platform. </a:t>
            </a: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247317"/>
          </a:xfrm>
          <a:prstGeom prst="rect">
            <a:avLst/>
          </a:prstGeom>
          <a:noFill/>
        </p:spPr>
        <p:txBody>
          <a:bodyPr wrap="square" rtlCol="0">
            <a:spAutoFit/>
          </a:bodyPr>
          <a:lstStyle/>
          <a:p>
            <a:r>
              <a:rPr lang="en-US" sz="1800" b="1" u="sng" dirty="0">
                <a:solidFill>
                  <a:schemeClr val="tx1">
                    <a:lumMod val="65000"/>
                  </a:schemeClr>
                </a:solidFill>
                <a:latin typeface="+mj-lt"/>
              </a:rPr>
              <a:t>Authors:</a:t>
            </a:r>
          </a:p>
          <a:p>
            <a:r>
              <a:rPr lang="en-IN" b="0" i="0" dirty="0">
                <a:solidFill>
                  <a:schemeClr val="tx1">
                    <a:lumMod val="65000"/>
                  </a:schemeClr>
                </a:solidFill>
                <a:effectLst/>
                <a:latin typeface="+mj-lt"/>
              </a:rPr>
              <a:t>F. </a:t>
            </a:r>
            <a:r>
              <a:rPr lang="en-IN" b="0" i="0" dirty="0" err="1">
                <a:solidFill>
                  <a:schemeClr val="tx1">
                    <a:lumMod val="65000"/>
                  </a:schemeClr>
                </a:solidFill>
                <a:effectLst/>
                <a:latin typeface="+mj-lt"/>
              </a:rPr>
              <a:t>Sadique</a:t>
            </a:r>
            <a:r>
              <a:rPr lang="en-IN" b="0" i="0" dirty="0">
                <a:solidFill>
                  <a:schemeClr val="tx1">
                    <a:lumMod val="65000"/>
                  </a:schemeClr>
                </a:solidFill>
                <a:effectLst/>
                <a:latin typeface="+mj-lt"/>
              </a:rPr>
              <a:t>, K. </a:t>
            </a:r>
            <a:r>
              <a:rPr lang="en-IN" b="0" i="0" dirty="0" err="1">
                <a:solidFill>
                  <a:schemeClr val="tx1">
                    <a:lumMod val="65000"/>
                  </a:schemeClr>
                </a:solidFill>
                <a:effectLst/>
                <a:latin typeface="+mj-lt"/>
              </a:rPr>
              <a:t>Bakhshaliyev</a:t>
            </a:r>
            <a:r>
              <a:rPr lang="en-IN" b="0" i="0" dirty="0">
                <a:solidFill>
                  <a:schemeClr val="tx1">
                    <a:lumMod val="65000"/>
                  </a:schemeClr>
                </a:solidFill>
                <a:effectLst/>
                <a:latin typeface="+mj-lt"/>
              </a:rPr>
              <a:t>, J. Springer and S. Sengupta</a:t>
            </a:r>
          </a:p>
          <a:p>
            <a:endParaRPr lang="en-US" sz="1800" dirty="0">
              <a:solidFill>
                <a:schemeClr val="tx1">
                  <a:lumMod val="65000"/>
                </a:schemeClr>
              </a:solidFill>
              <a:latin typeface="+mj-lt"/>
            </a:endParaRPr>
          </a:p>
          <a:p>
            <a:r>
              <a:rPr lang="en-US" sz="1800" b="1" i="0" u="sng" dirty="0">
                <a:solidFill>
                  <a:schemeClr val="tx1">
                    <a:lumMod val="65000"/>
                  </a:schemeClr>
                </a:solidFill>
                <a:effectLst/>
                <a:latin typeface="+mj-lt"/>
              </a:rPr>
              <a:t>Title:</a:t>
            </a:r>
          </a:p>
          <a:p>
            <a:r>
              <a:rPr lang="en-US" b="0" i="0" dirty="0">
                <a:solidFill>
                  <a:schemeClr val="tx1">
                    <a:lumMod val="65000"/>
                  </a:schemeClr>
                </a:solidFill>
                <a:effectLst/>
                <a:latin typeface="+mj-lt"/>
              </a:rPr>
              <a:t>"A System Architecture of Cybersecurity Information Exchange with Privacy (CYBEX-P)”</a:t>
            </a:r>
          </a:p>
          <a:p>
            <a:endParaRPr lang="en-US" sz="1800" b="0" i="0" dirty="0">
              <a:solidFill>
                <a:schemeClr val="tx1">
                  <a:lumMod val="65000"/>
                </a:schemeClr>
              </a:solidFill>
              <a:effectLst/>
              <a:latin typeface="+mj-lt"/>
            </a:endParaRPr>
          </a:p>
          <a:p>
            <a:r>
              <a:rPr lang="en-US" b="1" u="sng" dirty="0">
                <a:solidFill>
                  <a:schemeClr val="tx1">
                    <a:lumMod val="65000"/>
                  </a:schemeClr>
                </a:solidFill>
                <a:latin typeface="+mj-lt"/>
              </a:rPr>
              <a:t>Journal Name:</a:t>
            </a:r>
          </a:p>
          <a:p>
            <a:r>
              <a:rPr lang="en-US" b="0" i="1" dirty="0">
                <a:solidFill>
                  <a:schemeClr val="tx1">
                    <a:lumMod val="65000"/>
                  </a:schemeClr>
                </a:solidFill>
                <a:effectLst/>
                <a:latin typeface="+mj-lt"/>
              </a:rPr>
              <a:t>IEEE 9th Annual Computing and Communication Workshop and Conference (CCWC)</a:t>
            </a:r>
            <a:endParaRPr lang="en-US" b="0" i="0" dirty="0">
              <a:solidFill>
                <a:schemeClr val="tx1">
                  <a:lumMod val="65000"/>
                </a:schemeClr>
              </a:solidFill>
              <a:effectLst/>
              <a:latin typeface="+mj-lt"/>
            </a:endParaRPr>
          </a:p>
          <a:p>
            <a:endParaRPr lang="en-US" sz="1800" dirty="0">
              <a:solidFill>
                <a:schemeClr val="tx1">
                  <a:lumMod val="65000"/>
                </a:schemeClr>
              </a:solidFill>
              <a:latin typeface="+mj-lt"/>
            </a:endParaRPr>
          </a:p>
          <a:p>
            <a:r>
              <a:rPr lang="en-US" b="1" u="sng" dirty="0">
                <a:solidFill>
                  <a:schemeClr val="tx1">
                    <a:lumMod val="65000"/>
                  </a:schemeClr>
                </a:solidFill>
                <a:latin typeface="+mj-lt"/>
              </a:rPr>
              <a:t>Year :  </a:t>
            </a:r>
            <a:r>
              <a:rPr lang="en-US" dirty="0">
                <a:solidFill>
                  <a:schemeClr val="tx1">
                    <a:lumMod val="65000"/>
                  </a:schemeClr>
                </a:solidFill>
                <a:latin typeface="+mj-lt"/>
              </a:rPr>
              <a:t>2019</a:t>
            </a:r>
            <a:endParaRPr lang="en-IN" dirty="0">
              <a:solidFill>
                <a:schemeClr val="tx1">
                  <a:lumMod val="65000"/>
                </a:schemeClr>
              </a:solidFill>
              <a:latin typeface="+mj-lt"/>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227953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6</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The objective of this review paper is to give light review for readers and students of the three common used algorithm two in </a:t>
            </a:r>
            <a:r>
              <a:rPr lang="en-US" b="1" i="0" dirty="0">
                <a:solidFill>
                  <a:schemeClr val="tx1"/>
                </a:solidFill>
                <a:effectLst/>
                <a:latin typeface="NexusSerif"/>
              </a:rPr>
              <a:t>symmetric</a:t>
            </a:r>
            <a:r>
              <a:rPr lang="en-US" b="0" i="0" dirty="0">
                <a:solidFill>
                  <a:schemeClr val="tx1"/>
                </a:solidFill>
                <a:effectLst/>
                <a:latin typeface="NexusSerif"/>
              </a:rPr>
              <a:t> </a:t>
            </a:r>
            <a:r>
              <a:rPr lang="en-US" b="1" i="0" dirty="0">
                <a:solidFill>
                  <a:schemeClr val="tx1"/>
                </a:solidFill>
                <a:effectLst/>
                <a:latin typeface="NexusSerif"/>
              </a:rPr>
              <a:t>cryptography DES, AES </a:t>
            </a:r>
            <a:r>
              <a:rPr lang="en-US" b="0" i="0" dirty="0">
                <a:solidFill>
                  <a:schemeClr val="tx1"/>
                </a:solidFill>
                <a:effectLst/>
                <a:latin typeface="NexusSerif"/>
              </a:rPr>
              <a:t>and one in </a:t>
            </a:r>
            <a:r>
              <a:rPr lang="en-US" b="1" i="0" dirty="0">
                <a:solidFill>
                  <a:schemeClr val="tx1"/>
                </a:solidFill>
                <a:effectLst/>
                <a:latin typeface="NexusSerif"/>
              </a:rPr>
              <a:t>asymmetric</a:t>
            </a:r>
            <a:r>
              <a:rPr lang="en-US" b="0" i="0" dirty="0">
                <a:solidFill>
                  <a:schemeClr val="tx1"/>
                </a:solidFill>
                <a:effectLst/>
                <a:latin typeface="NexusSerif"/>
              </a:rPr>
              <a:t> </a:t>
            </a:r>
            <a:r>
              <a:rPr lang="en-US" b="1" i="0" dirty="0">
                <a:solidFill>
                  <a:schemeClr val="tx1"/>
                </a:solidFill>
                <a:effectLst/>
                <a:latin typeface="NexusSerif"/>
              </a:rPr>
              <a:t>cryptography RSA</a:t>
            </a:r>
            <a:r>
              <a:rPr lang="en-US" b="0" i="0" dirty="0">
                <a:solidFill>
                  <a:schemeClr val="tx1"/>
                </a:solidFill>
                <a:effectLst/>
                <a:latin typeface="NexusSerif"/>
              </a:rPr>
              <a:t>.</a:t>
            </a:r>
          </a:p>
          <a:p>
            <a:pPr marL="285750" indent="-285750" algn="just">
              <a:buFont typeface="Arial" panose="020B0604020202020204" pitchFamily="34" charset="0"/>
              <a:buChar char="•"/>
            </a:pPr>
            <a:r>
              <a:rPr lang="en-US" b="0" i="0" dirty="0">
                <a:solidFill>
                  <a:schemeClr val="tx1"/>
                </a:solidFill>
                <a:effectLst/>
                <a:latin typeface="NexusSerif"/>
              </a:rPr>
              <a:t> The paper will sequentially list and review the said algorithms and clarify the relational between them. </a:t>
            </a:r>
          </a:p>
          <a:p>
            <a:pPr marL="285750" indent="-285750" algn="just">
              <a:buFont typeface="Arial" panose="020B0604020202020204" pitchFamily="34" charset="0"/>
              <a:buChar char="•"/>
            </a:pPr>
            <a:r>
              <a:rPr lang="en-US" b="0" i="0" dirty="0">
                <a:solidFill>
                  <a:schemeClr val="tx1"/>
                </a:solidFill>
                <a:effectLst/>
                <a:latin typeface="NexusSerif"/>
              </a:rPr>
              <a:t>Such as the relation between the symmetric and asymmetric algorithm the one with secret key and the ones with key pairs.</a:t>
            </a: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693319"/>
          </a:xfrm>
          <a:prstGeom prst="rect">
            <a:avLst/>
          </a:prstGeom>
          <a:noFill/>
        </p:spPr>
        <p:txBody>
          <a:bodyPr wrap="square" rtlCol="0">
            <a:spAutoFit/>
          </a:bodyPr>
          <a:lstStyle/>
          <a:p>
            <a:r>
              <a:rPr lang="en-US" sz="1800" b="1" u="sng" dirty="0">
                <a:solidFill>
                  <a:schemeClr val="tx1">
                    <a:lumMod val="65000"/>
                  </a:schemeClr>
                </a:solidFill>
              </a:rPr>
              <a:t>Authors:</a:t>
            </a:r>
          </a:p>
          <a:p>
            <a:r>
              <a:rPr lang="en-US" b="0" i="0" dirty="0">
                <a:solidFill>
                  <a:schemeClr val="tx1">
                    <a:lumMod val="65000"/>
                  </a:schemeClr>
                </a:solidFill>
                <a:effectLst/>
              </a:rPr>
              <a:t>A. Hamza and B. Kumar</a:t>
            </a:r>
            <a:endParaRPr lang="en-US" sz="1800" dirty="0">
              <a:solidFill>
                <a:schemeClr val="tx1">
                  <a:lumMod val="65000"/>
                </a:schemeClr>
              </a:solidFill>
            </a:endParaRPr>
          </a:p>
          <a:p>
            <a:endParaRPr lang="en-US" sz="1800" b="1" i="0" u="sng" dirty="0">
              <a:solidFill>
                <a:schemeClr val="tx1">
                  <a:lumMod val="65000"/>
                </a:schemeClr>
              </a:solidFill>
              <a:effectLst/>
            </a:endParaRPr>
          </a:p>
          <a:p>
            <a:r>
              <a:rPr lang="en-US" sz="1800" b="1" i="0" u="sng" dirty="0">
                <a:solidFill>
                  <a:schemeClr val="tx1">
                    <a:lumMod val="65000"/>
                  </a:schemeClr>
                </a:solidFill>
                <a:effectLst/>
              </a:rPr>
              <a:t>Title:</a:t>
            </a:r>
          </a:p>
          <a:p>
            <a:r>
              <a:rPr lang="en-IN" b="0" i="0" dirty="0">
                <a:solidFill>
                  <a:schemeClr val="tx1">
                    <a:lumMod val="65000"/>
                  </a:schemeClr>
                </a:solidFill>
                <a:effectLst/>
              </a:rPr>
              <a:t>"A Review Paper on DES, AES, RSA Encryption Standards,"</a:t>
            </a:r>
            <a:endParaRPr lang="en-US" b="0" i="0" dirty="0">
              <a:solidFill>
                <a:schemeClr val="tx1">
                  <a:lumMod val="65000"/>
                </a:schemeClr>
              </a:solidFill>
              <a:effectLst/>
            </a:endParaRPr>
          </a:p>
          <a:p>
            <a:endParaRPr lang="en-US" sz="1800" b="0" i="0" dirty="0">
              <a:solidFill>
                <a:schemeClr val="tx1">
                  <a:lumMod val="65000"/>
                </a:schemeClr>
              </a:solidFill>
              <a:effectLst/>
            </a:endParaRPr>
          </a:p>
          <a:p>
            <a:r>
              <a:rPr lang="en-US" b="1" u="sng" dirty="0">
                <a:solidFill>
                  <a:schemeClr val="tx1">
                    <a:lumMod val="65000"/>
                  </a:schemeClr>
                </a:solidFill>
              </a:rPr>
              <a:t>Journal Name:</a:t>
            </a:r>
          </a:p>
          <a:p>
            <a:r>
              <a:rPr lang="en-US" b="0" i="1" dirty="0">
                <a:solidFill>
                  <a:schemeClr val="tx1">
                    <a:lumMod val="65000"/>
                  </a:schemeClr>
                </a:solidFill>
                <a:effectLst/>
              </a:rPr>
              <a:t>9th International Conference System Modeling and Advancement in Research Trends (SMART)</a:t>
            </a:r>
            <a:r>
              <a:rPr lang="en-US" b="0" i="0" dirty="0">
                <a:solidFill>
                  <a:schemeClr val="tx1">
                    <a:lumMod val="65000"/>
                  </a:schemeClr>
                </a:solidFill>
                <a:effectLst/>
              </a:rPr>
              <a:t>, 2020, pp. 333-338</a:t>
            </a:r>
            <a:endParaRPr lang="en-US" sz="1800"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2020</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63249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79386"/>
            <a:ext cx="5707899" cy="1675559"/>
          </a:xfrm>
        </p:spPr>
        <p:txBody>
          <a:bodyPr>
            <a:normAutofit/>
          </a:bodyPr>
          <a:lstStyle/>
          <a:p>
            <a:r>
              <a:rPr lang="en-US" sz="4000" dirty="0"/>
              <a:t>PAPER 7</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The goal of this paper is to identify and understand the impact of </a:t>
            </a:r>
            <a:r>
              <a:rPr lang="en-US" b="1" i="0" dirty="0">
                <a:solidFill>
                  <a:schemeClr val="tx1"/>
                </a:solidFill>
                <a:effectLst/>
                <a:latin typeface="NexusSerif"/>
              </a:rPr>
              <a:t>blockchain technology for information sharing within a supply chain. </a:t>
            </a:r>
          </a:p>
          <a:p>
            <a:pPr marL="285750" indent="-285750" algn="just">
              <a:buFont typeface="Arial" panose="020B0604020202020204" pitchFamily="34" charset="0"/>
              <a:buChar char="•"/>
            </a:pPr>
            <a:r>
              <a:rPr lang="en-US" b="0" i="0" dirty="0">
                <a:solidFill>
                  <a:schemeClr val="tx1"/>
                </a:solidFill>
                <a:effectLst/>
                <a:latin typeface="NexusSerif"/>
              </a:rPr>
              <a:t>The decentralized nature of blockchain technology offers a high level of transparency and has gained the attention from various sectors to deploy this technology. </a:t>
            </a:r>
          </a:p>
          <a:p>
            <a:pPr marL="285750" indent="-285750" algn="just">
              <a:buFont typeface="Arial" panose="020B0604020202020204" pitchFamily="34" charset="0"/>
              <a:buChar char="•"/>
            </a:pP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IN" b="0" i="0" dirty="0">
                <a:solidFill>
                  <a:schemeClr val="tx1">
                    <a:lumMod val="65000"/>
                  </a:schemeClr>
                </a:solidFill>
                <a:effectLst/>
              </a:rPr>
              <a:t>P. K. Wan, L. Huang and H. </a:t>
            </a:r>
            <a:r>
              <a:rPr lang="en-IN" b="0" i="0" dirty="0" err="1">
                <a:solidFill>
                  <a:schemeClr val="tx1">
                    <a:lumMod val="65000"/>
                  </a:schemeClr>
                </a:solidFill>
                <a:effectLst/>
              </a:rPr>
              <a:t>Holtskog</a:t>
            </a:r>
            <a:endParaRPr lang="en-US" sz="1800" b="1" i="0" u="sng" dirty="0">
              <a:solidFill>
                <a:schemeClr val="tx1">
                  <a:lumMod val="65000"/>
                </a:schemeClr>
              </a:solidFill>
              <a:effectLst/>
            </a:endParaRPr>
          </a:p>
          <a:p>
            <a:endParaRPr lang="en-US" sz="1800" b="1" i="0" u="sng" dirty="0">
              <a:solidFill>
                <a:schemeClr val="tx1">
                  <a:lumMod val="65000"/>
                </a:schemeClr>
              </a:solidFill>
              <a:effectLst/>
            </a:endParaRPr>
          </a:p>
          <a:p>
            <a:r>
              <a:rPr lang="en-US" sz="1800" b="1" i="0" u="sng" dirty="0">
                <a:solidFill>
                  <a:schemeClr val="tx1">
                    <a:lumMod val="65000"/>
                  </a:schemeClr>
                </a:solidFill>
                <a:effectLst/>
              </a:rPr>
              <a:t>Title:</a:t>
            </a:r>
          </a:p>
          <a:p>
            <a:r>
              <a:rPr lang="en-US" b="0" i="0" dirty="0">
                <a:solidFill>
                  <a:schemeClr val="tx1">
                    <a:lumMod val="65000"/>
                  </a:schemeClr>
                </a:solidFill>
                <a:effectLst/>
              </a:rPr>
              <a:t>"Blockchain-Enabled Information Sharing Within a Supply Chain: A Systematic Literature Review," </a:t>
            </a:r>
            <a:endParaRPr lang="en-US" sz="1800" b="0" i="0" dirty="0">
              <a:solidFill>
                <a:schemeClr val="tx1">
                  <a:lumMod val="65000"/>
                </a:schemeClr>
              </a:solidFill>
              <a:effectLst/>
            </a:endParaRPr>
          </a:p>
          <a:p>
            <a:endParaRPr lang="en-US" b="1" u="sng" dirty="0">
              <a:solidFill>
                <a:schemeClr val="tx1">
                  <a:lumMod val="65000"/>
                </a:schemeClr>
              </a:solidFill>
            </a:endParaRPr>
          </a:p>
          <a:p>
            <a:r>
              <a:rPr lang="en-US" b="1" u="sng" dirty="0">
                <a:solidFill>
                  <a:schemeClr val="tx1">
                    <a:lumMod val="65000"/>
                  </a:schemeClr>
                </a:solidFill>
              </a:rPr>
              <a:t>Journal Name:</a:t>
            </a:r>
          </a:p>
          <a:p>
            <a:r>
              <a:rPr lang="nl-NL" b="0" i="0" dirty="0">
                <a:solidFill>
                  <a:schemeClr val="tx1">
                    <a:lumMod val="65000"/>
                  </a:schemeClr>
                </a:solidFill>
                <a:effectLst/>
              </a:rPr>
              <a:t> </a:t>
            </a:r>
            <a:r>
              <a:rPr lang="nl-NL" b="0" i="1" dirty="0">
                <a:solidFill>
                  <a:schemeClr val="tx1">
                    <a:lumMod val="65000"/>
                  </a:schemeClr>
                </a:solidFill>
                <a:effectLst/>
              </a:rPr>
              <a:t>IEEE Access</a:t>
            </a:r>
            <a:r>
              <a:rPr lang="nl-NL" b="0" i="0" dirty="0">
                <a:solidFill>
                  <a:schemeClr val="tx1">
                    <a:lumMod val="65000"/>
                  </a:schemeClr>
                </a:solidFill>
                <a:effectLst/>
              </a:rPr>
              <a:t>, vol. 8, pp. 49645-49656, 2020</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2020</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40232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79386"/>
            <a:ext cx="5707899" cy="1675559"/>
          </a:xfrm>
        </p:spPr>
        <p:txBody>
          <a:bodyPr>
            <a:normAutofit/>
          </a:bodyPr>
          <a:lstStyle/>
          <a:p>
            <a:r>
              <a:rPr lang="en-US" sz="4000" dirty="0"/>
              <a:t>PAPER 8</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Process of data sharing has many addressed and unaddressed challenges such as information encryption and decryption, data authentication, storage security, latency time, transfer speed of data, detecting malicious nodes, prevent the computer system from attacks, trust in the sharing process.</a:t>
            </a:r>
            <a:r>
              <a:rPr lang="en-US" b="0" i="0" dirty="0">
                <a:solidFill>
                  <a:srgbClr val="333333"/>
                </a:solidFill>
                <a:effectLst/>
                <a:latin typeface="Arial" panose="020B0604020202020204" pitchFamily="34" charset="0"/>
              </a:rPr>
              <a:t>..</a:t>
            </a:r>
          </a:p>
          <a:p>
            <a:pPr marL="285750" indent="-285750" algn="just">
              <a:buFont typeface="Arial" panose="020B0604020202020204" pitchFamily="34" charset="0"/>
              <a:buChar char="•"/>
            </a:pP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b="1" u="sng" dirty="0">
                <a:solidFill>
                  <a:schemeClr val="tx1">
                    <a:lumMod val="65000"/>
                  </a:schemeClr>
                </a:solidFill>
              </a:rPr>
              <a:t>Authors:</a:t>
            </a:r>
          </a:p>
          <a:p>
            <a:r>
              <a:rPr lang="en-IN" b="0" i="0" dirty="0">
                <a:solidFill>
                  <a:schemeClr val="tx1">
                    <a:lumMod val="65000"/>
                  </a:schemeClr>
                </a:solidFill>
                <a:effectLst/>
              </a:rPr>
              <a:t>Santosh Kumar </a:t>
            </a:r>
            <a:r>
              <a:rPr lang="en-IN" b="0" i="0" dirty="0" err="1">
                <a:solidFill>
                  <a:schemeClr val="tx1">
                    <a:lumMod val="65000"/>
                  </a:schemeClr>
                </a:solidFill>
                <a:effectLst/>
              </a:rPr>
              <a:t>Smmarwar</a:t>
            </a:r>
            <a:r>
              <a:rPr lang="en-IN" b="0" i="0" dirty="0">
                <a:solidFill>
                  <a:schemeClr val="tx1">
                    <a:lumMod val="65000"/>
                  </a:schemeClr>
                </a:solidFill>
                <a:effectLst/>
              </a:rPr>
              <a:t>, Govind P. Gupta and Sanjay Kumar </a:t>
            </a:r>
          </a:p>
          <a:p>
            <a:endParaRPr lang="en-US" b="1" i="0" u="sng" dirty="0">
              <a:solidFill>
                <a:schemeClr val="tx1">
                  <a:lumMod val="65000"/>
                </a:schemeClr>
              </a:solidFill>
              <a:effectLst/>
            </a:endParaRPr>
          </a:p>
          <a:p>
            <a:r>
              <a:rPr lang="en-US" b="1" i="0" u="sng" dirty="0">
                <a:solidFill>
                  <a:schemeClr val="tx1">
                    <a:lumMod val="65000"/>
                  </a:schemeClr>
                </a:solidFill>
                <a:effectLst/>
              </a:rPr>
              <a:t>Title:</a:t>
            </a:r>
          </a:p>
          <a:p>
            <a:r>
              <a:rPr lang="en-US" b="0" i="0" dirty="0">
                <a:solidFill>
                  <a:schemeClr val="tx1">
                    <a:lumMod val="65000"/>
                  </a:schemeClr>
                </a:solidFill>
                <a:effectLst/>
              </a:rPr>
              <a:t>A Study on Data Sharing Using Blockchain System and Its Challenges and Applications</a:t>
            </a:r>
          </a:p>
          <a:p>
            <a:endParaRPr lang="en-US" b="1" u="sng" dirty="0">
              <a:solidFill>
                <a:schemeClr val="tx1">
                  <a:lumMod val="65000"/>
                </a:schemeClr>
              </a:solidFill>
            </a:endParaRPr>
          </a:p>
          <a:p>
            <a:r>
              <a:rPr lang="en-US" b="1" u="sng" dirty="0">
                <a:solidFill>
                  <a:schemeClr val="tx1">
                    <a:lumMod val="65000"/>
                  </a:schemeClr>
                </a:solidFill>
              </a:rPr>
              <a:t>Journal Name:</a:t>
            </a:r>
          </a:p>
          <a:p>
            <a:r>
              <a:rPr lang="nl-NL" b="0" i="0" dirty="0">
                <a:solidFill>
                  <a:schemeClr val="tx1">
                    <a:lumMod val="65000"/>
                  </a:schemeClr>
                </a:solidFill>
                <a:effectLst/>
              </a:rPr>
              <a:t> IGI GLOBAL Publisher of Timely Knowledge</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2022</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5975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8" name="Title 7">
            <a:extLst>
              <a:ext uri="{FF2B5EF4-FFF2-40B4-BE49-F238E27FC236}">
                <a16:creationId xmlns:a16="http://schemas.microsoft.com/office/drawing/2014/main" id="{5C8A60EC-D24A-4955-9913-D59E47AF9603}"/>
              </a:ext>
            </a:extLst>
          </p:cNvPr>
          <p:cNvSpPr>
            <a:spLocks noGrp="1"/>
          </p:cNvSpPr>
          <p:nvPr>
            <p:ph type="title"/>
          </p:nvPr>
        </p:nvSpPr>
        <p:spPr/>
        <p:txBody>
          <a:bodyPr/>
          <a:lstStyle/>
          <a:p>
            <a:r>
              <a:rPr lang="en-IN" b="1" dirty="0">
                <a:solidFill>
                  <a:schemeClr val="bg1"/>
                </a:solidFill>
              </a:rPr>
              <a:t>Team Details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fontScale="92500" lnSpcReduction="20000"/>
          </a:bodyPr>
          <a:lstStyle/>
          <a:p>
            <a:r>
              <a:rPr lang="en-US" sz="4000" b="1" dirty="0">
                <a:solidFill>
                  <a:schemeClr val="tx2">
                    <a:lumMod val="25000"/>
                  </a:schemeClr>
                </a:solidFill>
              </a:rPr>
              <a:t>Gayathri S – 2018PECCS132</a:t>
            </a:r>
          </a:p>
          <a:p>
            <a:r>
              <a:rPr lang="en-US" sz="4000" b="1" dirty="0" err="1">
                <a:solidFill>
                  <a:schemeClr val="tx2">
                    <a:lumMod val="25000"/>
                  </a:schemeClr>
                </a:solidFill>
              </a:rPr>
              <a:t>Hyshwarrya</a:t>
            </a:r>
            <a:r>
              <a:rPr lang="en-US" sz="4000" b="1" dirty="0">
                <a:solidFill>
                  <a:schemeClr val="tx2">
                    <a:lumMod val="25000"/>
                  </a:schemeClr>
                </a:solidFill>
              </a:rPr>
              <a:t> J D – 2018PECCS139</a:t>
            </a:r>
          </a:p>
          <a:p>
            <a:r>
              <a:rPr lang="en-US" sz="4000" b="1" dirty="0" err="1">
                <a:solidFill>
                  <a:schemeClr val="tx2">
                    <a:lumMod val="25000"/>
                  </a:schemeClr>
                </a:solidFill>
              </a:rPr>
              <a:t>Keerthana</a:t>
            </a:r>
            <a:r>
              <a:rPr lang="en-US" sz="4000" b="1" dirty="0">
                <a:solidFill>
                  <a:schemeClr val="tx2">
                    <a:lumMod val="25000"/>
                  </a:schemeClr>
                </a:solidFill>
              </a:rPr>
              <a:t> P N – 2018PECCS148</a:t>
            </a:r>
          </a:p>
          <a:p>
            <a:pPr marL="36900" indent="0">
              <a:buNone/>
            </a:pPr>
            <a:endParaRPr lang="en-US" sz="4000" dirty="0">
              <a:solidFill>
                <a:schemeClr val="tx2">
                  <a:lumMod val="25000"/>
                </a:schemeClr>
              </a:solidFill>
            </a:endParaRPr>
          </a:p>
          <a:p>
            <a:pPr marL="36900" indent="0">
              <a:buNone/>
            </a:pPr>
            <a:r>
              <a:rPr lang="en-US" sz="4000" b="1" dirty="0">
                <a:solidFill>
                  <a:schemeClr val="tx2">
                    <a:lumMod val="25000"/>
                  </a:schemeClr>
                </a:solidFill>
              </a:rPr>
              <a:t>Project Guide : Mrs. D. Jenifer(Asst. prof)</a:t>
            </a:r>
          </a:p>
          <a:p>
            <a:pPr marL="36900" indent="0">
              <a:buNone/>
            </a:pPr>
            <a:endParaRPr lang="en-US"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9</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Autofit/>
          </a:bodyPr>
          <a:lstStyle/>
          <a:p>
            <a:pPr marL="285750" indent="-285750" algn="just">
              <a:buFont typeface="Arial" panose="020B0604020202020204" pitchFamily="34" charset="0"/>
              <a:buChar char="•"/>
            </a:pPr>
            <a:r>
              <a:rPr lang="en-US" b="0" i="0" dirty="0">
                <a:solidFill>
                  <a:schemeClr val="tx1"/>
                </a:solidFill>
                <a:effectLst/>
                <a:latin typeface="NexusSerif"/>
              </a:rPr>
              <a:t>This paper proposes a system of information encryption based on the synthesis of a neural network and AES(Advanced Encryption Standard(Rijndael)) algorithm. </a:t>
            </a:r>
          </a:p>
          <a:p>
            <a:pPr marL="285750" indent="-285750" algn="just">
              <a:buFont typeface="Arial" panose="020B0604020202020204" pitchFamily="34" charset="0"/>
              <a:buChar char="•"/>
            </a:pPr>
            <a:r>
              <a:rPr lang="en-US" b="0" i="0" dirty="0">
                <a:solidFill>
                  <a:schemeClr val="tx1"/>
                </a:solidFill>
                <a:effectLst/>
                <a:latin typeface="NexusSerif"/>
              </a:rPr>
              <a:t>The encryption system is based on the diagonalized matrix of weight coefficients of synaptic connections of the neural network in the basis of vectors of input images, which provides the formation of a new key for each input image.</a:t>
            </a:r>
            <a:endParaRPr lang="en-IN"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4524315"/>
          </a:xfrm>
          <a:prstGeom prst="rect">
            <a:avLst/>
          </a:prstGeom>
          <a:noFill/>
        </p:spPr>
        <p:txBody>
          <a:bodyPr wrap="square" rtlCol="0">
            <a:spAutoFit/>
          </a:bodyPr>
          <a:lstStyle/>
          <a:p>
            <a:r>
              <a:rPr lang="en-US" b="1" u="sng" dirty="0">
                <a:solidFill>
                  <a:schemeClr val="tx1">
                    <a:lumMod val="65000"/>
                  </a:schemeClr>
                </a:solidFill>
              </a:rPr>
              <a:t>Authors:</a:t>
            </a:r>
          </a:p>
          <a:p>
            <a:r>
              <a:rPr lang="en-IN" b="0" i="0" dirty="0">
                <a:solidFill>
                  <a:schemeClr val="tx1">
                    <a:lumMod val="65000"/>
                  </a:schemeClr>
                </a:solidFill>
                <a:effectLst/>
              </a:rPr>
              <a:t>V. </a:t>
            </a:r>
            <a:r>
              <a:rPr lang="en-IN" b="0" i="0" dirty="0" err="1">
                <a:solidFill>
                  <a:schemeClr val="tx1">
                    <a:lumMod val="65000"/>
                  </a:schemeClr>
                </a:solidFill>
                <a:effectLst/>
              </a:rPr>
              <a:t>Lytvyn</a:t>
            </a:r>
            <a:r>
              <a:rPr lang="en-IN" b="0" i="0" dirty="0">
                <a:solidFill>
                  <a:schemeClr val="tx1">
                    <a:lumMod val="65000"/>
                  </a:schemeClr>
                </a:solidFill>
                <a:effectLst/>
              </a:rPr>
              <a:t>, I. </a:t>
            </a:r>
            <a:r>
              <a:rPr lang="en-IN" b="0" i="0" dirty="0" err="1">
                <a:solidFill>
                  <a:schemeClr val="tx1">
                    <a:lumMod val="65000"/>
                  </a:schemeClr>
                </a:solidFill>
                <a:effectLst/>
              </a:rPr>
              <a:t>Peleshchak</a:t>
            </a:r>
            <a:r>
              <a:rPr lang="en-IN" b="0" i="0" dirty="0">
                <a:solidFill>
                  <a:schemeClr val="tx1">
                    <a:lumMod val="65000"/>
                  </a:schemeClr>
                </a:solidFill>
                <a:effectLst/>
              </a:rPr>
              <a:t>, R. </a:t>
            </a:r>
            <a:r>
              <a:rPr lang="en-IN" b="0" i="0" dirty="0" err="1">
                <a:solidFill>
                  <a:schemeClr val="tx1">
                    <a:lumMod val="65000"/>
                  </a:schemeClr>
                </a:solidFill>
                <a:effectLst/>
              </a:rPr>
              <a:t>Peleshchak</a:t>
            </a:r>
            <a:r>
              <a:rPr lang="en-IN" b="0" i="0" dirty="0">
                <a:solidFill>
                  <a:schemeClr val="tx1">
                    <a:lumMod val="65000"/>
                  </a:schemeClr>
                </a:solidFill>
                <a:effectLst/>
              </a:rPr>
              <a:t> and V. </a:t>
            </a:r>
            <a:r>
              <a:rPr lang="en-IN" b="0" i="0" dirty="0" err="1">
                <a:solidFill>
                  <a:schemeClr val="tx1">
                    <a:lumMod val="65000"/>
                  </a:schemeClr>
                </a:solidFill>
                <a:effectLst/>
              </a:rPr>
              <a:t>Vysotska</a:t>
            </a:r>
            <a:endParaRPr lang="en-US" b="1" i="0" u="sng" dirty="0">
              <a:solidFill>
                <a:schemeClr val="tx1">
                  <a:lumMod val="65000"/>
                </a:schemeClr>
              </a:solidFill>
              <a:effectLst/>
            </a:endParaRPr>
          </a:p>
          <a:p>
            <a:endParaRPr lang="en-US" b="1" i="0" u="sng" dirty="0">
              <a:solidFill>
                <a:schemeClr val="tx1">
                  <a:lumMod val="65000"/>
                </a:schemeClr>
              </a:solidFill>
              <a:effectLst/>
            </a:endParaRPr>
          </a:p>
          <a:p>
            <a:r>
              <a:rPr lang="en-US" b="1" i="0" u="sng" dirty="0">
                <a:solidFill>
                  <a:schemeClr val="tx1">
                    <a:lumMod val="65000"/>
                  </a:schemeClr>
                </a:solidFill>
                <a:effectLst/>
              </a:rPr>
              <a:t>Title:</a:t>
            </a:r>
          </a:p>
          <a:p>
            <a:r>
              <a:rPr lang="en-US" b="0" i="0" dirty="0">
                <a:solidFill>
                  <a:schemeClr val="tx1">
                    <a:lumMod val="65000"/>
                  </a:schemeClr>
                </a:solidFill>
                <a:effectLst/>
              </a:rPr>
              <a:t> "Information Encryption Based on the Synthesis of a Neural Network and AES Algorithm,"</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Journal Name:</a:t>
            </a:r>
          </a:p>
          <a:p>
            <a:r>
              <a:rPr lang="en-IN" b="0" i="1" dirty="0">
                <a:solidFill>
                  <a:schemeClr val="tx1">
                    <a:lumMod val="65000"/>
                  </a:schemeClr>
                </a:solidFill>
                <a:effectLst/>
              </a:rPr>
              <a:t>2019 3rd International Conference on Advanced Information and Communications Technologies (AICT)</a:t>
            </a:r>
            <a:r>
              <a:rPr lang="en-IN" b="0" i="0" dirty="0">
                <a:solidFill>
                  <a:schemeClr val="tx1">
                    <a:lumMod val="65000"/>
                  </a:schemeClr>
                </a:solidFill>
                <a:effectLst/>
              </a:rPr>
              <a:t>, 2019, pp. 447-450</a:t>
            </a:r>
            <a:endParaRPr lang="en-US" b="1" u="sng"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2019</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326131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395288"/>
            <a:ext cx="5707899" cy="1675559"/>
          </a:xfrm>
        </p:spPr>
        <p:txBody>
          <a:bodyPr>
            <a:normAutofit/>
          </a:bodyPr>
          <a:lstStyle/>
          <a:p>
            <a:r>
              <a:rPr lang="en-US" sz="4000" dirty="0"/>
              <a:t>PAPER 10</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sp>
        <p:nvSpPr>
          <p:cNvPr id="4" name="Text Placeholder 3">
            <a:extLst>
              <a:ext uri="{FF2B5EF4-FFF2-40B4-BE49-F238E27FC236}">
                <a16:creationId xmlns:a16="http://schemas.microsoft.com/office/drawing/2014/main" id="{BDD0DCDC-F5DC-4FE5-8BAF-DAC02E6446EC}"/>
              </a:ext>
            </a:extLst>
          </p:cNvPr>
          <p:cNvSpPr>
            <a:spLocks noGrp="1"/>
          </p:cNvSpPr>
          <p:nvPr>
            <p:ph type="body" sz="half" idx="2"/>
          </p:nvPr>
        </p:nvSpPr>
        <p:spPr>
          <a:xfrm>
            <a:off x="1473698" y="2070847"/>
            <a:ext cx="4588094" cy="3744547"/>
          </a:xfrm>
        </p:spPr>
        <p:txBody>
          <a:bodyPr>
            <a:normAutofit fontScale="85000" lnSpcReduction="20000"/>
          </a:bodyPr>
          <a:lstStyle/>
          <a:p>
            <a:pPr marL="285750" indent="-285750" algn="just">
              <a:buFont typeface="Arial" panose="020B0604020202020204" pitchFamily="34" charset="0"/>
              <a:buChar char="•"/>
            </a:pPr>
            <a:r>
              <a:rPr lang="en-US" sz="2000" dirty="0">
                <a:solidFill>
                  <a:schemeClr val="tx1"/>
                </a:solidFill>
                <a:effectLst/>
                <a:latin typeface="NexusSerif"/>
              </a:rPr>
              <a:t>T</a:t>
            </a:r>
            <a:r>
              <a:rPr lang="en-US" sz="2000" b="0" i="0" dirty="0">
                <a:solidFill>
                  <a:schemeClr val="tx1"/>
                </a:solidFill>
                <a:effectLst/>
                <a:latin typeface="NexusSerif"/>
              </a:rPr>
              <a:t>his paper proposed a new set of password storage and transmission encryption model. </a:t>
            </a:r>
          </a:p>
          <a:p>
            <a:pPr marL="285750" indent="-285750" algn="just">
              <a:buFont typeface="Arial" panose="020B0604020202020204" pitchFamily="34" charset="0"/>
              <a:buChar char="•"/>
            </a:pPr>
            <a:r>
              <a:rPr lang="en-US" sz="2000" b="0" i="0" dirty="0">
                <a:solidFill>
                  <a:schemeClr val="tx1"/>
                </a:solidFill>
                <a:effectLst/>
                <a:latin typeface="NexusSerif"/>
              </a:rPr>
              <a:t>In the process of password storage encryption, this paper built two keys included main key and working key, main key is responsible for the working key encryption, working key is responsible for the password encryption and updated automatically at regular intervals. </a:t>
            </a:r>
          </a:p>
          <a:p>
            <a:pPr marL="285750" indent="-285750" algn="just">
              <a:buFont typeface="Arial" panose="020B0604020202020204" pitchFamily="34" charset="0"/>
              <a:buChar char="•"/>
            </a:pPr>
            <a:r>
              <a:rPr lang="en-US" sz="2000" b="0" i="0" dirty="0">
                <a:solidFill>
                  <a:schemeClr val="tx1"/>
                </a:solidFill>
                <a:effectLst/>
                <a:latin typeface="NexusSerif"/>
              </a:rPr>
              <a:t>In the process of password transmission encryption using AES algorithm, this paper improved the AES password transmission encryption process, adopted the method of password adding random number as a key to encrypted password.</a:t>
            </a:r>
            <a:endParaRPr lang="en-IN" sz="1700" b="1" dirty="0">
              <a:solidFill>
                <a:schemeClr val="tx1"/>
              </a:solidFill>
              <a:latin typeface="NexusSerif"/>
            </a:endParaRPr>
          </a:p>
        </p:txBody>
      </p:sp>
      <p:sp>
        <p:nvSpPr>
          <p:cNvPr id="7" name="TextBox 6">
            <a:extLst>
              <a:ext uri="{FF2B5EF4-FFF2-40B4-BE49-F238E27FC236}">
                <a16:creationId xmlns:a16="http://schemas.microsoft.com/office/drawing/2014/main" id="{D1073675-24C1-4487-90F6-D5DDF50DE480}"/>
              </a:ext>
            </a:extLst>
          </p:cNvPr>
          <p:cNvSpPr txBox="1"/>
          <p:nvPr/>
        </p:nvSpPr>
        <p:spPr>
          <a:xfrm>
            <a:off x="7342094" y="753035"/>
            <a:ext cx="3576918" cy="3970318"/>
          </a:xfrm>
          <a:prstGeom prst="rect">
            <a:avLst/>
          </a:prstGeom>
          <a:noFill/>
        </p:spPr>
        <p:txBody>
          <a:bodyPr wrap="square" rtlCol="0">
            <a:spAutoFit/>
          </a:bodyPr>
          <a:lstStyle/>
          <a:p>
            <a:r>
              <a:rPr lang="en-US" sz="1800" b="1" u="sng" dirty="0">
                <a:solidFill>
                  <a:schemeClr val="tx1">
                    <a:lumMod val="65000"/>
                  </a:schemeClr>
                </a:solidFill>
              </a:rPr>
              <a:t>Authors:</a:t>
            </a:r>
          </a:p>
          <a:p>
            <a:r>
              <a:rPr lang="en-IN" b="0" i="0" dirty="0">
                <a:solidFill>
                  <a:schemeClr val="tx1">
                    <a:lumMod val="65000"/>
                  </a:schemeClr>
                </a:solidFill>
                <a:effectLst/>
              </a:rPr>
              <a:t>Y. Liu </a:t>
            </a:r>
            <a:r>
              <a:rPr lang="en-IN" b="0" i="1" dirty="0">
                <a:solidFill>
                  <a:schemeClr val="tx1">
                    <a:lumMod val="65000"/>
                  </a:schemeClr>
                </a:solidFill>
                <a:effectLst/>
              </a:rPr>
              <a:t>et al</a:t>
            </a:r>
            <a:r>
              <a:rPr lang="en-IN" b="0" i="0" dirty="0">
                <a:solidFill>
                  <a:schemeClr val="tx1">
                    <a:lumMod val="65000"/>
                  </a:schemeClr>
                </a:solidFill>
                <a:effectLst/>
              </a:rPr>
              <a:t>.,</a:t>
            </a:r>
            <a:endParaRPr lang="en-US" sz="1800" dirty="0">
              <a:solidFill>
                <a:schemeClr val="tx1">
                  <a:lumMod val="65000"/>
                </a:schemeClr>
              </a:solidFill>
            </a:endParaRPr>
          </a:p>
          <a:p>
            <a:endParaRPr lang="en-US" sz="1800" b="1" i="0" u="sng" dirty="0">
              <a:solidFill>
                <a:schemeClr val="tx1">
                  <a:lumMod val="65000"/>
                </a:schemeClr>
              </a:solidFill>
              <a:effectLst/>
            </a:endParaRPr>
          </a:p>
          <a:p>
            <a:r>
              <a:rPr lang="en-US" sz="1800" b="1" i="0" u="sng" dirty="0">
                <a:solidFill>
                  <a:schemeClr val="tx1">
                    <a:lumMod val="65000"/>
                  </a:schemeClr>
                </a:solidFill>
                <a:effectLst/>
              </a:rPr>
              <a:t>Title:</a:t>
            </a:r>
          </a:p>
          <a:p>
            <a:r>
              <a:rPr lang="en-US" b="0" i="0" dirty="0">
                <a:solidFill>
                  <a:schemeClr val="tx1">
                    <a:lumMod val="65000"/>
                  </a:schemeClr>
                </a:solidFill>
                <a:effectLst/>
              </a:rPr>
              <a:t>"Design of password encryption model based on AES algorithm,"</a:t>
            </a:r>
            <a:endParaRPr lang="en-US" sz="1800" b="0" i="0" dirty="0">
              <a:solidFill>
                <a:schemeClr val="tx1">
                  <a:lumMod val="65000"/>
                </a:schemeClr>
              </a:solidFill>
              <a:effectLst/>
            </a:endParaRPr>
          </a:p>
          <a:p>
            <a:endParaRPr lang="en-US" b="1" u="sng" dirty="0">
              <a:solidFill>
                <a:schemeClr val="tx1">
                  <a:lumMod val="65000"/>
                </a:schemeClr>
              </a:solidFill>
            </a:endParaRPr>
          </a:p>
          <a:p>
            <a:r>
              <a:rPr lang="en-US" b="1" u="sng" dirty="0">
                <a:solidFill>
                  <a:schemeClr val="tx1">
                    <a:lumMod val="65000"/>
                  </a:schemeClr>
                </a:solidFill>
              </a:rPr>
              <a:t>Journal Name:</a:t>
            </a:r>
          </a:p>
          <a:p>
            <a:r>
              <a:rPr lang="en-US" b="0" i="1" dirty="0">
                <a:solidFill>
                  <a:schemeClr val="tx1">
                    <a:lumMod val="65000"/>
                  </a:schemeClr>
                </a:solidFill>
                <a:effectLst/>
              </a:rPr>
              <a:t>2019 IEEE 1st International Conference on Civil Aviation Safety and Information Technology (ICCASIT)</a:t>
            </a:r>
            <a:r>
              <a:rPr lang="en-US" b="0" i="0" dirty="0">
                <a:solidFill>
                  <a:schemeClr val="tx1">
                    <a:lumMod val="65000"/>
                  </a:schemeClr>
                </a:solidFill>
                <a:effectLst/>
              </a:rPr>
              <a:t>, 2019, pp. 385-389,</a:t>
            </a:r>
            <a:endParaRPr lang="en-US" sz="1800" dirty="0">
              <a:solidFill>
                <a:schemeClr val="tx1">
                  <a:lumMod val="65000"/>
                </a:schemeClr>
              </a:solidFill>
            </a:endParaRPr>
          </a:p>
          <a:p>
            <a:endParaRPr lang="en-US" b="1" u="sng" dirty="0">
              <a:solidFill>
                <a:schemeClr val="tx1">
                  <a:lumMod val="65000"/>
                </a:schemeClr>
              </a:solidFill>
            </a:endParaRPr>
          </a:p>
          <a:p>
            <a:r>
              <a:rPr lang="en-US" b="1" u="sng" dirty="0">
                <a:solidFill>
                  <a:schemeClr val="tx1">
                    <a:lumMod val="65000"/>
                  </a:schemeClr>
                </a:solidFill>
              </a:rPr>
              <a:t>Year :  </a:t>
            </a:r>
            <a:r>
              <a:rPr lang="en-US" dirty="0">
                <a:solidFill>
                  <a:schemeClr val="tx1">
                    <a:lumMod val="65000"/>
                  </a:schemeClr>
                </a:solidFill>
              </a:rPr>
              <a:t>2019</a:t>
            </a:r>
            <a:endParaRPr lang="en-IN" dirty="0">
              <a:solidFill>
                <a:schemeClr val="tx1">
                  <a:lumMod val="65000"/>
                </a:schemeClr>
              </a:solidFill>
            </a:endParaRPr>
          </a:p>
        </p:txBody>
      </p:sp>
      <p:pic>
        <p:nvPicPr>
          <p:cNvPr id="10" name="Picture 9">
            <a:extLst>
              <a:ext uri="{FF2B5EF4-FFF2-40B4-BE49-F238E27FC236}">
                <a16:creationId xmlns:a16="http://schemas.microsoft.com/office/drawing/2014/main" id="{7755C4B0-7A3E-42E5-AE4F-C3C100C89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37" y="231613"/>
            <a:ext cx="1771290" cy="1621986"/>
          </a:xfrm>
          <a:prstGeom prst="rect">
            <a:avLst/>
          </a:prstGeom>
        </p:spPr>
      </p:pic>
    </p:spTree>
    <p:extLst>
      <p:ext uri="{BB962C8B-B14F-4D97-AF65-F5344CB8AC3E}">
        <p14:creationId xmlns:p14="http://schemas.microsoft.com/office/powerpoint/2010/main" val="427568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FEASIBILITY STUDY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0" indent="0" algn="just">
              <a:lnSpc>
                <a:spcPct val="150000"/>
              </a:lnSpc>
              <a:spcAft>
                <a:spcPts val="800"/>
              </a:spcAft>
              <a:buNone/>
            </a:pPr>
            <a:r>
              <a:rPr lang="en-IN" sz="2600" b="1" u="sng" dirty="0">
                <a:cs typeface="Times New Roman" panose="02020603050405020304" pitchFamily="18" charset="0"/>
              </a:rPr>
              <a:t>Technical Feasibility:</a:t>
            </a:r>
          </a:p>
          <a:p>
            <a:pPr marL="285750" indent="-285750" algn="just">
              <a:lnSpc>
                <a:spcPct val="150000"/>
              </a:lnSpc>
              <a:spcAft>
                <a:spcPts val="800"/>
              </a:spcAft>
            </a:pPr>
            <a:r>
              <a:rPr lang="en-GB" sz="1800" b="0" i="0" dirty="0">
                <a:effectLst/>
                <a:cs typeface="Times New Roman" panose="02020603050405020304" pitchFamily="18" charset="0"/>
              </a:rPr>
              <a:t>It includes finding out technologies for the project, both hardware and software. </a:t>
            </a:r>
          </a:p>
          <a:p>
            <a:pPr marL="285750" indent="-285750" algn="just">
              <a:lnSpc>
                <a:spcPct val="150000"/>
              </a:lnSpc>
              <a:spcAft>
                <a:spcPts val="800"/>
              </a:spcAft>
            </a:pPr>
            <a:r>
              <a:rPr lang="en-GB" sz="1800" b="0" i="0" dirty="0">
                <a:effectLst/>
                <a:cs typeface="Times New Roman" panose="02020603050405020304" pitchFamily="18" charset="0"/>
              </a:rPr>
              <a:t>Here,</a:t>
            </a:r>
            <a:r>
              <a:rPr lang="en-GB" sz="1800" dirty="0">
                <a:effectLst/>
                <a:cs typeface="Times New Roman" panose="02020603050405020304" pitchFamily="18" charset="0"/>
              </a:rPr>
              <a:t> the minimum hardware requirement is 2GB RAM and Dual core processor and the software requirements include windows OS, MYSQL database and Eclipse IDE. </a:t>
            </a:r>
          </a:p>
          <a:p>
            <a:pPr marL="285750" indent="-285750" algn="just">
              <a:lnSpc>
                <a:spcPct val="150000"/>
              </a:lnSpc>
              <a:spcAft>
                <a:spcPts val="800"/>
              </a:spcAft>
            </a:pPr>
            <a:r>
              <a:rPr lang="en-GB" sz="1800" dirty="0">
                <a:effectLst/>
                <a:cs typeface="Times New Roman" panose="02020603050405020304" pitchFamily="18" charset="0"/>
              </a:rPr>
              <a:t>The backend technology used is JAVA since it is platform independent and can be used in variety of applications.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3432782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FEASIBILITY STUDY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98784" y="1580050"/>
            <a:ext cx="11418072" cy="4804847"/>
          </a:xfrm>
        </p:spPr>
        <p:txBody>
          <a:bodyPr>
            <a:normAutofit fontScale="85000" lnSpcReduction="10000"/>
          </a:bodyPr>
          <a:lstStyle/>
          <a:p>
            <a:pPr marL="0" indent="0" algn="just">
              <a:lnSpc>
                <a:spcPct val="150000"/>
              </a:lnSpc>
              <a:spcAft>
                <a:spcPts val="800"/>
              </a:spcAft>
              <a:buNone/>
            </a:pPr>
            <a:r>
              <a:rPr lang="en-IN" sz="2000" b="1" u="sng" dirty="0">
                <a:cs typeface="Times New Roman" panose="02020603050405020304" pitchFamily="18" charset="0"/>
              </a:rPr>
              <a:t>Social Feasibility:</a:t>
            </a:r>
          </a:p>
          <a:p>
            <a:pPr marL="285750" indent="-285750" algn="just">
              <a:lnSpc>
                <a:spcPct val="150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requirements chosen are not so complex. It requires a simple OS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softwares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gn="just">
              <a:lnSpc>
                <a:spcPct val="150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It does not involve any complex calculations.</a:t>
            </a:r>
          </a:p>
          <a:p>
            <a:pPr marL="285750" indent="-285750" algn="just">
              <a:lnSpc>
                <a:spcPct val="150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shared in this system is more confidential, so that any person this system need not worry about the data breaches.</a:t>
            </a:r>
          </a:p>
          <a:p>
            <a:pPr marL="36900" indent="0" algn="just">
              <a:lnSpc>
                <a:spcPct val="150000"/>
              </a:lnSpc>
              <a:spcAft>
                <a:spcPts val="800"/>
              </a:spcAft>
              <a:buNone/>
            </a:pPr>
            <a:r>
              <a:rPr lang="en-IN" sz="2000" b="1" u="sng" dirty="0">
                <a:cs typeface="Times New Roman" panose="02020603050405020304" pitchFamily="18" charset="0"/>
              </a:rPr>
              <a:t>Economic Feasibility:</a:t>
            </a:r>
          </a:p>
          <a:p>
            <a:pPr algn="just">
              <a:lnSpc>
                <a:spcPct val="150000"/>
              </a:lnSpc>
              <a:spcAft>
                <a:spcPts val="800"/>
              </a:spcAft>
              <a:buFont typeface="Wingdings" panose="05000000000000000000" pitchFamily="2" charset="2"/>
              <a:buChar char="v"/>
            </a:pPr>
            <a:r>
              <a:rPr lang="en-GB" sz="2000" b="0" i="0" dirty="0">
                <a:effectLst/>
                <a:latin typeface="Calibri" panose="020F0502020204030204" pitchFamily="34" charset="0"/>
                <a:cs typeface="Calibri" panose="020F0502020204030204" pitchFamily="34" charset="0"/>
              </a:rPr>
              <a:t>Here, we find the total cost and benefit of the proposed system over </a:t>
            </a:r>
            <a:r>
              <a:rPr lang="en-GB" sz="2000" dirty="0">
                <a:latin typeface="Calibri" panose="020F0502020204030204" pitchFamily="34" charset="0"/>
                <a:cs typeface="Calibri" panose="020F0502020204030204" pitchFamily="34" charset="0"/>
              </a:rPr>
              <a:t>current system. For this project, the main cost is database management cost. </a:t>
            </a:r>
          </a:p>
          <a:p>
            <a:pPr algn="just">
              <a:lnSpc>
                <a:spcPct val="150000"/>
              </a:lnSpc>
              <a:spcAft>
                <a:spcPts val="800"/>
              </a:spcAft>
              <a:buFont typeface="Wingdings" panose="05000000000000000000" pitchFamily="2" charset="2"/>
              <a:buChar char="v"/>
            </a:pPr>
            <a:r>
              <a:rPr lang="en-GB" sz="2000" dirty="0">
                <a:latin typeface="Calibri" panose="020F0502020204030204" pitchFamily="34" charset="0"/>
                <a:cs typeface="Calibri" panose="020F0502020204030204" pitchFamily="34" charset="0"/>
              </a:rPr>
              <a:t>This works as a simple web application which is cost efficient. </a:t>
            </a:r>
            <a:r>
              <a:rPr lang="en-GB" sz="2000" b="0" i="0" dirty="0">
                <a:effectLst/>
                <a:latin typeface="Calibri" panose="020F0502020204030204" pitchFamily="34" charset="0"/>
                <a:cs typeface="Calibri" panose="020F0502020204030204" pitchFamily="34" charset="0"/>
              </a:rPr>
              <a:t>Also it is simple in operation and does not cost training or repairs.</a:t>
            </a:r>
          </a:p>
          <a:p>
            <a:pPr marL="36900" indent="0" algn="just">
              <a:lnSpc>
                <a:spcPct val="150000"/>
              </a:lnSpc>
              <a:spcAft>
                <a:spcPts val="800"/>
              </a:spcAft>
              <a:buNone/>
            </a:pPr>
            <a:r>
              <a:rPr lang="en-GB" sz="2000" b="0" i="0" dirty="0">
                <a:effectLst/>
                <a:latin typeface="Times New Roman" panose="02020603050405020304" pitchFamily="18" charset="0"/>
                <a:cs typeface="Times New Roman" panose="02020603050405020304" pitchFamily="18" charset="0"/>
              </a:rPr>
              <a:t> </a:t>
            </a:r>
            <a:endParaRPr lang="en-IN" sz="2000" b="1" u="sng" dirty="0">
              <a:cs typeface="Times New Roman" panose="02020603050405020304" pitchFamily="18" charset="0"/>
            </a:endParaRPr>
          </a:p>
          <a:p>
            <a:pPr marL="36900" indent="0" algn="just">
              <a:lnSpc>
                <a:spcPct val="150000"/>
              </a:lnSpc>
              <a:spcAft>
                <a:spcPts val="800"/>
              </a:spcAft>
              <a:buNone/>
            </a:pPr>
            <a:endParaRPr lang="en-IN" sz="2400" b="1" u="sng" dirty="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21039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p:txBody>
          <a:bodyPr>
            <a:normAutofit fontScale="90000"/>
          </a:bodyPr>
          <a:lstStyle/>
          <a:p>
            <a:r>
              <a:rPr lang="en-GB" sz="4900" b="1" dirty="0">
                <a:solidFill>
                  <a:schemeClr val="bg1"/>
                </a:solidFill>
                <a:effectLst/>
                <a:cs typeface="Times New Roman" panose="02020603050405020304" pitchFamily="18" charset="0"/>
              </a:rPr>
              <a:t>COST BENEFIT ANALYSIS </a:t>
            </a:r>
            <a:br>
              <a:rPr lang="en-GB" b="1" u="sng" dirty="0">
                <a:effectLst/>
                <a:latin typeface="Times New Roman" panose="02020603050405020304" pitchFamily="18" charset="0"/>
                <a:cs typeface="Times New Roman" panose="02020603050405020304" pitchFamily="18" charset="0"/>
              </a:rPr>
            </a:b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idx="1"/>
          </p:nvPr>
        </p:nvSpPr>
        <p:spPr/>
        <p:txBody>
          <a:bodyPr>
            <a:noAutofit/>
          </a:bodyPr>
          <a:lstStyle/>
          <a:p>
            <a:pPr marL="36900" indent="0" algn="just">
              <a:lnSpc>
                <a:spcPct val="150000"/>
              </a:lnSpc>
              <a:spcAft>
                <a:spcPts val="800"/>
              </a:spcAft>
              <a:buNone/>
            </a:pPr>
            <a:endParaRPr lang="en-GB" sz="320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endParaRPr lang="en-GB" sz="3200" dirty="0">
              <a:effectLst/>
              <a:latin typeface="Times New Roman" panose="02020603050405020304" pitchFamily="18" charset="0"/>
              <a:cs typeface="Times New Roman" panose="02020603050405020304" pitchFamily="18" charset="0"/>
            </a:endParaRPr>
          </a:p>
          <a:p>
            <a:pPr marL="36900" indent="0" algn="just">
              <a:lnSpc>
                <a:spcPct val="150000"/>
              </a:lnSpc>
              <a:spcAft>
                <a:spcPts val="800"/>
              </a:spcAft>
              <a:buNone/>
            </a:pPr>
            <a:r>
              <a:rPr lang="en-GB" sz="3200" b="0" i="0" dirty="0">
                <a:effectLst/>
                <a:latin typeface="Times New Roman" panose="02020603050405020304" pitchFamily="18" charset="0"/>
                <a:cs typeface="Times New Roman" panose="02020603050405020304" pitchFamily="18" charset="0"/>
              </a:rPr>
              <a:t> </a:t>
            </a:r>
            <a:endParaRPr lang="en-IN" sz="3200" b="1" u="sng" dirty="0">
              <a:cs typeface="Times New Roman" panose="02020603050405020304" pitchFamily="18" charset="0"/>
            </a:endParaRPr>
          </a:p>
          <a:p>
            <a:pPr marL="36900" indent="0" algn="just">
              <a:lnSpc>
                <a:spcPct val="150000"/>
              </a:lnSpc>
              <a:spcAft>
                <a:spcPts val="800"/>
              </a:spcAft>
              <a:buNone/>
            </a:pPr>
            <a:endParaRPr lang="en-IN" sz="3200" b="1" u="sng" dirty="0">
              <a:cs typeface="Times New Roman" panose="02020603050405020304" pitchFamily="18" charset="0"/>
            </a:endParaRPr>
          </a:p>
          <a:p>
            <a:pPr marL="36900" indent="0" algn="just">
              <a:lnSpc>
                <a:spcPct val="150000"/>
              </a:lnSpc>
              <a:spcAft>
                <a:spcPts val="800"/>
              </a:spcAft>
              <a:buNone/>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US" sz="2400" b="1" dirty="0">
                <a:effectLst/>
              </a:rPr>
              <a:t>Document Uploading &amp; Encryptions</a:t>
            </a:r>
          </a:p>
        </p:txBody>
      </p:sp>
      <p:sp>
        <p:nvSpPr>
          <p:cNvPr id="6" name="Text Placeholder 5">
            <a:extLst>
              <a:ext uri="{FF2B5EF4-FFF2-40B4-BE49-F238E27FC236}">
                <a16:creationId xmlns:a16="http://schemas.microsoft.com/office/drawing/2014/main" id="{D599EFD5-0A8D-4546-96F8-A961E9546F1C}"/>
              </a:ext>
            </a:extLst>
          </p:cNvPr>
          <p:cNvSpPr>
            <a:spLocks noGrp="1"/>
          </p:cNvSpPr>
          <p:nvPr>
            <p:ph type="body" sz="half" idx="15"/>
          </p:nvPr>
        </p:nvSpPr>
        <p:spPr/>
        <p:txBody>
          <a:bodyPr>
            <a:normAutofit/>
          </a:bodyPr>
          <a:lstStyle/>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adjustment factor = 1</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effort </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 3.0(KOL)1.12PM = 3*0.3583 = 1.07PM</a:t>
            </a:r>
          </a:p>
          <a:p>
            <a:pPr marL="36900" indent="0" algn="just">
              <a:lnSpc>
                <a:spcPct val="100000"/>
              </a:lnSpc>
              <a:spcAft>
                <a:spcPts val="800"/>
              </a:spcAft>
              <a:buNone/>
            </a:pPr>
            <a:endParaRPr lang="en-GB" dirty="0">
              <a:effectLst/>
              <a:latin typeface="Times New Roman" panose="02020603050405020304" pitchFamily="18" charset="0"/>
              <a:cs typeface="Times New Roman" panose="02020603050405020304" pitchFamily="18" charset="0"/>
            </a:endParaRP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time </a:t>
            </a:r>
          </a:p>
          <a:p>
            <a:pPr marL="36900" indent="0" algn="just">
              <a:lnSpc>
                <a:spcPct val="100000"/>
              </a:lnSpc>
              <a:spcAft>
                <a:spcPts val="800"/>
              </a:spcAft>
              <a:buNone/>
            </a:pPr>
            <a:r>
              <a:rPr lang="en-GB" dirty="0" err="1">
                <a:effectLst/>
                <a:latin typeface="Times New Roman" panose="02020603050405020304" pitchFamily="18" charset="0"/>
                <a:cs typeface="Times New Roman" panose="02020603050405020304" pitchFamily="18" charset="0"/>
              </a:rPr>
              <a:t>Tdev</a:t>
            </a:r>
            <a:r>
              <a:rPr lang="en-GB" dirty="0">
                <a:effectLst/>
                <a:latin typeface="Times New Roman" panose="02020603050405020304" pitchFamily="18" charset="0"/>
                <a:cs typeface="Times New Roman" panose="02020603050405020304" pitchFamily="18" charset="0"/>
              </a:rPr>
              <a:t> = 2.5(effort)0.35months = 2.5*1.025 = 2.56 months</a:t>
            </a:r>
          </a:p>
          <a:p>
            <a:endParaRPr lang="en-IN" dirty="0"/>
          </a:p>
        </p:txBody>
      </p:sp>
      <p:sp>
        <p:nvSpPr>
          <p:cNvPr id="4" name="Text Placeholder 3">
            <a:extLst>
              <a:ext uri="{FF2B5EF4-FFF2-40B4-BE49-F238E27FC236}">
                <a16:creationId xmlns:a16="http://schemas.microsoft.com/office/drawing/2014/main" id="{DE857AE5-2A75-483A-B5B6-66AB15C51985}"/>
              </a:ext>
            </a:extLst>
          </p:cNvPr>
          <p:cNvSpPr>
            <a:spLocks noGrp="1"/>
          </p:cNvSpPr>
          <p:nvPr>
            <p:ph type="body" sz="quarter" idx="3"/>
          </p:nvPr>
        </p:nvSpPr>
        <p:spPr/>
        <p:txBody>
          <a:bodyPr/>
          <a:lstStyle/>
          <a:p>
            <a:r>
              <a:rPr lang="en-IN" sz="2400" b="1" dirty="0"/>
              <a:t>Access Request </a:t>
            </a:r>
          </a:p>
        </p:txBody>
      </p:sp>
      <p:sp>
        <p:nvSpPr>
          <p:cNvPr id="7" name="Text Placeholder 6">
            <a:extLst>
              <a:ext uri="{FF2B5EF4-FFF2-40B4-BE49-F238E27FC236}">
                <a16:creationId xmlns:a16="http://schemas.microsoft.com/office/drawing/2014/main" id="{ACFFC337-07B1-45FC-BEBA-D5BE098B3C1B}"/>
              </a:ext>
            </a:extLst>
          </p:cNvPr>
          <p:cNvSpPr>
            <a:spLocks noGrp="1"/>
          </p:cNvSpPr>
          <p:nvPr>
            <p:ph type="body" sz="half" idx="16"/>
          </p:nvPr>
        </p:nvSpPr>
        <p:spPr/>
        <p:txBody>
          <a:bodyPr/>
          <a:lstStyle/>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adjustment factor = 1</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effort </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 3.0(KOL)1.12PM = 3*0.283 = 0.84PM</a:t>
            </a:r>
          </a:p>
          <a:p>
            <a:pPr marL="36900" indent="0" algn="just">
              <a:lnSpc>
                <a:spcPct val="100000"/>
              </a:lnSpc>
              <a:spcAft>
                <a:spcPts val="800"/>
              </a:spcAft>
              <a:buNone/>
            </a:pPr>
            <a:endParaRPr lang="en-GB" dirty="0">
              <a:effectLst/>
              <a:latin typeface="Times New Roman" panose="02020603050405020304" pitchFamily="18" charset="0"/>
              <a:cs typeface="Times New Roman" panose="02020603050405020304" pitchFamily="18" charset="0"/>
            </a:endParaRP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time </a:t>
            </a:r>
          </a:p>
          <a:p>
            <a:pPr marL="36900" indent="0" algn="just">
              <a:lnSpc>
                <a:spcPct val="100000"/>
              </a:lnSpc>
              <a:spcAft>
                <a:spcPts val="800"/>
              </a:spcAft>
              <a:buNone/>
            </a:pPr>
            <a:r>
              <a:rPr lang="en-GB" dirty="0" err="1">
                <a:effectLst/>
                <a:latin typeface="Times New Roman" panose="02020603050405020304" pitchFamily="18" charset="0"/>
                <a:cs typeface="Times New Roman" panose="02020603050405020304" pitchFamily="18" charset="0"/>
              </a:rPr>
              <a:t>Tdev</a:t>
            </a:r>
            <a:r>
              <a:rPr lang="en-GB" dirty="0">
                <a:effectLst/>
                <a:latin typeface="Times New Roman" panose="02020603050405020304" pitchFamily="18" charset="0"/>
                <a:cs typeface="Times New Roman" panose="02020603050405020304" pitchFamily="18" charset="0"/>
              </a:rPr>
              <a:t> = 2.5(effort)0.35months = 2.5*1.02 = 2.5 months</a:t>
            </a:r>
          </a:p>
          <a:p>
            <a:endParaRPr lang="en-IN" dirty="0"/>
          </a:p>
        </p:txBody>
      </p:sp>
      <p:sp>
        <p:nvSpPr>
          <p:cNvPr id="5" name="Text Placeholder 4">
            <a:extLst>
              <a:ext uri="{FF2B5EF4-FFF2-40B4-BE49-F238E27FC236}">
                <a16:creationId xmlns:a16="http://schemas.microsoft.com/office/drawing/2014/main" id="{C6556B0E-2E10-43C4-96D1-0D3FD9475C42}"/>
              </a:ext>
            </a:extLst>
          </p:cNvPr>
          <p:cNvSpPr>
            <a:spLocks noGrp="1"/>
          </p:cNvSpPr>
          <p:nvPr>
            <p:ph type="body" sz="quarter" idx="13"/>
          </p:nvPr>
        </p:nvSpPr>
        <p:spPr/>
        <p:txBody>
          <a:bodyPr/>
          <a:lstStyle/>
          <a:p>
            <a:r>
              <a:rPr lang="en-IN" sz="2400" b="1" dirty="0"/>
              <a:t>Permission Granting</a:t>
            </a:r>
          </a:p>
        </p:txBody>
      </p:sp>
      <p:sp>
        <p:nvSpPr>
          <p:cNvPr id="8" name="Text Placeholder 7">
            <a:extLst>
              <a:ext uri="{FF2B5EF4-FFF2-40B4-BE49-F238E27FC236}">
                <a16:creationId xmlns:a16="http://schemas.microsoft.com/office/drawing/2014/main" id="{6585B967-3ACD-4D9F-B49C-5A71A304A21C}"/>
              </a:ext>
            </a:extLst>
          </p:cNvPr>
          <p:cNvSpPr>
            <a:spLocks noGrp="1"/>
          </p:cNvSpPr>
          <p:nvPr>
            <p:ph type="body" sz="half" idx="17"/>
          </p:nvPr>
        </p:nvSpPr>
        <p:spPr/>
        <p:txBody>
          <a:bodyPr/>
          <a:lstStyle/>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adjustment factor = 1</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effort </a:t>
            </a: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Effort = 3.0(KOL)1.12PM = 3*0.253 = 0.759PM</a:t>
            </a:r>
          </a:p>
          <a:p>
            <a:pPr marL="36900" indent="0" algn="just">
              <a:lnSpc>
                <a:spcPct val="100000"/>
              </a:lnSpc>
              <a:spcAft>
                <a:spcPts val="800"/>
              </a:spcAft>
              <a:buNone/>
            </a:pPr>
            <a:endParaRPr lang="en-GB" dirty="0">
              <a:effectLst/>
              <a:latin typeface="Times New Roman" panose="02020603050405020304" pitchFamily="18" charset="0"/>
              <a:cs typeface="Times New Roman" panose="02020603050405020304" pitchFamily="18" charset="0"/>
            </a:endParaRPr>
          </a:p>
          <a:p>
            <a:pPr marL="36900" indent="0" algn="just">
              <a:lnSpc>
                <a:spcPct val="100000"/>
              </a:lnSpc>
              <a:spcAft>
                <a:spcPts val="800"/>
              </a:spcAft>
              <a:buNone/>
            </a:pPr>
            <a:r>
              <a:rPr lang="en-GB" dirty="0">
                <a:effectLst/>
                <a:latin typeface="Times New Roman" panose="02020603050405020304" pitchFamily="18" charset="0"/>
                <a:cs typeface="Times New Roman" panose="02020603050405020304" pitchFamily="18" charset="0"/>
              </a:rPr>
              <a:t>Estimation of development time </a:t>
            </a:r>
          </a:p>
          <a:p>
            <a:pPr marL="36900" indent="0" algn="just">
              <a:lnSpc>
                <a:spcPct val="100000"/>
              </a:lnSpc>
              <a:spcAft>
                <a:spcPts val="800"/>
              </a:spcAft>
              <a:buNone/>
            </a:pPr>
            <a:r>
              <a:rPr lang="en-GB" dirty="0" err="1">
                <a:effectLst/>
                <a:latin typeface="Times New Roman" panose="02020603050405020304" pitchFamily="18" charset="0"/>
                <a:cs typeface="Times New Roman" panose="02020603050405020304" pitchFamily="18" charset="0"/>
              </a:rPr>
              <a:t>Tdev</a:t>
            </a:r>
            <a:r>
              <a:rPr lang="en-GB" dirty="0">
                <a:effectLst/>
                <a:latin typeface="Times New Roman" panose="02020603050405020304" pitchFamily="18" charset="0"/>
                <a:cs typeface="Times New Roman" panose="02020603050405020304" pitchFamily="18" charset="0"/>
              </a:rPr>
              <a:t> = 2.5(effort)0.35months = 2.5*0.5 = 1.25 months</a:t>
            </a:r>
          </a:p>
          <a:p>
            <a:endParaRPr lang="en-IN" dirty="0"/>
          </a:p>
        </p:txBody>
      </p:sp>
      <p:sp>
        <p:nvSpPr>
          <p:cNvPr id="9" name="TextBox 8">
            <a:extLst>
              <a:ext uri="{FF2B5EF4-FFF2-40B4-BE49-F238E27FC236}">
                <a16:creationId xmlns:a16="http://schemas.microsoft.com/office/drawing/2014/main" id="{300389A8-2D54-4D00-B618-3A9791933463}"/>
              </a:ext>
            </a:extLst>
          </p:cNvPr>
          <p:cNvSpPr txBox="1"/>
          <p:nvPr/>
        </p:nvSpPr>
        <p:spPr>
          <a:xfrm>
            <a:off x="1344706" y="5979459"/>
            <a:ext cx="8650941" cy="646331"/>
          </a:xfrm>
          <a:prstGeom prst="rect">
            <a:avLst/>
          </a:prstGeom>
          <a:noFill/>
        </p:spPr>
        <p:txBody>
          <a:bodyPr wrap="square" rtlCol="0">
            <a:spAutoFit/>
          </a:bodyPr>
          <a:lstStyle/>
          <a:p>
            <a:pPr algn="ctr"/>
            <a:r>
              <a:rPr lang="en-IN" dirty="0"/>
              <a:t>Total Effort = 1.07 + 0.84 + 0.759 = 2.669PM</a:t>
            </a:r>
          </a:p>
          <a:p>
            <a:pPr algn="ctr"/>
            <a:r>
              <a:rPr lang="en-IN" dirty="0"/>
              <a:t>Total Dev Time = 2.56 + 2.5 + 1.25 = 6.31 months</a:t>
            </a:r>
          </a:p>
        </p:txBody>
      </p:sp>
    </p:spTree>
    <p:extLst>
      <p:ext uri="{BB962C8B-B14F-4D97-AF65-F5344CB8AC3E}">
        <p14:creationId xmlns:p14="http://schemas.microsoft.com/office/powerpoint/2010/main" val="6475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PROCESS ARCHITECTURE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6" name="Picture 5">
            <a:extLst>
              <a:ext uri="{FF2B5EF4-FFF2-40B4-BE49-F238E27FC236}">
                <a16:creationId xmlns:a16="http://schemas.microsoft.com/office/drawing/2014/main" id="{923B2E6B-A3F5-4FDC-AB8D-A607656AB204}"/>
              </a:ext>
            </a:extLst>
          </p:cNvPr>
          <p:cNvPicPr>
            <a:picLocks noChangeAspect="1"/>
          </p:cNvPicPr>
          <p:nvPr/>
        </p:nvPicPr>
        <p:blipFill rotWithShape="1">
          <a:blip r:embed="rId6"/>
          <a:srcRect b="41913"/>
          <a:stretch/>
        </p:blipFill>
        <p:spPr>
          <a:xfrm>
            <a:off x="2617392" y="1580050"/>
            <a:ext cx="6946568" cy="4562166"/>
          </a:xfrm>
          <a:prstGeom prst="rect">
            <a:avLst/>
          </a:prstGeom>
        </p:spPr>
      </p:pic>
    </p:spTree>
    <p:extLst>
      <p:ext uri="{BB962C8B-B14F-4D97-AF65-F5344CB8AC3E}">
        <p14:creationId xmlns:p14="http://schemas.microsoft.com/office/powerpoint/2010/main" val="297036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SYSTEM ARCHITECTURE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7" name="Picture 6" descr="C:\Users\SPIRO\Dropbox\sys (2).png">
            <a:extLst>
              <a:ext uri="{FF2B5EF4-FFF2-40B4-BE49-F238E27FC236}">
                <a16:creationId xmlns:a16="http://schemas.microsoft.com/office/drawing/2014/main" id="{66ACB33C-FF88-4937-B1CE-496AD623C1E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94850" y="1376580"/>
            <a:ext cx="5569456" cy="5158670"/>
          </a:xfrm>
          <a:prstGeom prst="rect">
            <a:avLst/>
          </a:prstGeom>
          <a:noFill/>
          <a:ln>
            <a:noFill/>
          </a:ln>
        </p:spPr>
      </p:pic>
      <p:sp>
        <p:nvSpPr>
          <p:cNvPr id="4" name="TextBox 3">
            <a:extLst>
              <a:ext uri="{FF2B5EF4-FFF2-40B4-BE49-F238E27FC236}">
                <a16:creationId xmlns:a16="http://schemas.microsoft.com/office/drawing/2014/main" id="{477A0012-B83D-465A-89E4-7898B1A91CE3}"/>
              </a:ext>
            </a:extLst>
          </p:cNvPr>
          <p:cNvSpPr txBox="1"/>
          <p:nvPr/>
        </p:nvSpPr>
        <p:spPr>
          <a:xfrm>
            <a:off x="6490447" y="1580050"/>
            <a:ext cx="5352619" cy="5078313"/>
          </a:xfrm>
          <a:prstGeom prst="rect">
            <a:avLst/>
          </a:prstGeom>
          <a:noFill/>
        </p:spPr>
        <p:txBody>
          <a:bodyPr wrap="square" rtlCol="0">
            <a:spAutoFit/>
          </a:bodyPr>
          <a:lstStyle/>
          <a:p>
            <a:pPr algn="just">
              <a:lnSpc>
                <a:spcPct val="150000"/>
              </a:lnSpc>
            </a:pPr>
            <a:r>
              <a:rPr lang="en-US" sz="1700" b="1" dirty="0">
                <a:solidFill>
                  <a:schemeClr val="bg1">
                    <a:lumMod val="75000"/>
                    <a:lumOff val="25000"/>
                  </a:schemeClr>
                </a:solidFill>
                <a:latin typeface="Times New Roman" panose="02020603050405020304" pitchFamily="18" charset="0"/>
                <a:ea typeface="Times New Roman" panose="02020603050405020304" pitchFamily="18" charset="0"/>
              </a:rPr>
              <a:t>EXPLANATION:</a:t>
            </a:r>
            <a:endParaRPr lang="en-US" sz="1700" dirty="0">
              <a:solidFill>
                <a:schemeClr val="bg1">
                  <a:lumMod val="75000"/>
                  <a:lumOff val="25000"/>
                </a:schemeClr>
              </a:solidFill>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700" dirty="0">
                <a:solidFill>
                  <a:schemeClr val="bg1">
                    <a:lumMod val="75000"/>
                    <a:lumOff val="25000"/>
                  </a:schemeClr>
                </a:solidFill>
                <a:latin typeface="Times New Roman" panose="02020603050405020304" pitchFamily="18" charset="0"/>
                <a:ea typeface="Times New Roman" panose="02020603050405020304" pitchFamily="18" charset="0"/>
              </a:rPr>
              <a:t> The systems architect establishes the basic structure of the system, we propose a Hash code Solomon algorithm and we can put a small part of data in local machine and fog server in order to protect the privacy. </a:t>
            </a:r>
          </a:p>
          <a:p>
            <a:pPr marL="285750" indent="-285750" algn="just">
              <a:lnSpc>
                <a:spcPct val="150000"/>
              </a:lnSpc>
              <a:buFont typeface="Arial" panose="020B0604020202020204" pitchFamily="34" charset="0"/>
              <a:buChar char="•"/>
            </a:pPr>
            <a:r>
              <a:rPr lang="en-US" sz="1700" dirty="0">
                <a:solidFill>
                  <a:schemeClr val="bg1">
                    <a:lumMod val="75000"/>
                    <a:lumOff val="25000"/>
                  </a:schemeClr>
                </a:solidFill>
                <a:latin typeface="Times New Roman" panose="02020603050405020304" pitchFamily="18" charset="0"/>
                <a:ea typeface="Times New Roman" panose="02020603050405020304" pitchFamily="18" charset="0"/>
              </a:rPr>
              <a:t>Moreover, based on computational intelligence, this algorithm can compute the distribution proportion stored in cloud, fog, and local machine, respectively. </a:t>
            </a:r>
          </a:p>
          <a:p>
            <a:pPr marL="285750" indent="-285750" algn="just">
              <a:lnSpc>
                <a:spcPct val="150000"/>
              </a:lnSpc>
              <a:buFont typeface="Arial" panose="020B0604020202020204" pitchFamily="34" charset="0"/>
              <a:buChar char="•"/>
            </a:pPr>
            <a:r>
              <a:rPr lang="en-US" sz="1700" dirty="0">
                <a:solidFill>
                  <a:schemeClr val="bg1">
                    <a:lumMod val="75000"/>
                    <a:lumOff val="25000"/>
                  </a:schemeClr>
                </a:solidFill>
                <a:latin typeface="Times New Roman" panose="02020603050405020304" pitchFamily="18" charset="0"/>
                <a:ea typeface="Times New Roman" panose="02020603050405020304" pitchFamily="18" charset="0"/>
              </a:rPr>
              <a:t>Through the theoretical safety analysis and experimental evaluation, the feasibility of our scheme has been validated, which is really a powerful supplement to existing cloud storage scheme</a:t>
            </a:r>
            <a:endParaRPr lang="en-US" sz="1700" dirty="0">
              <a:solidFill>
                <a:schemeClr val="bg1">
                  <a:lumMod val="75000"/>
                  <a:lumOff val="2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7773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55415" y="1269691"/>
            <a:ext cx="3485073" cy="2360593"/>
          </a:xfrm>
        </p:spPr>
        <p:txBody>
          <a:bodyPr>
            <a:normAutofit/>
          </a:bodyPr>
          <a:lstStyle/>
          <a:p>
            <a:r>
              <a:rPr lang="en-US" sz="4000" dirty="0"/>
              <a:t>SYSTEM DESIGN</a:t>
            </a:r>
            <a:br>
              <a:rPr lang="en-US" sz="4000" dirty="0"/>
            </a:br>
            <a:br>
              <a:rPr lang="en-US" sz="2000" dirty="0">
                <a:latin typeface="Broadway" panose="04040905080B02020502" pitchFamily="82" charset="0"/>
              </a:rPr>
            </a:br>
            <a:endParaRPr lang="en-US" sz="2700" dirty="0">
              <a:latin typeface="Broadway" panose="04040905080B02020502" pitchFamily="82" charset="0"/>
            </a:endParaRPr>
          </a:p>
        </p:txBody>
      </p:sp>
      <p:graphicFrame>
        <p:nvGraphicFramePr>
          <p:cNvPr id="3" name="Diagram 2">
            <a:extLst>
              <a:ext uri="{FF2B5EF4-FFF2-40B4-BE49-F238E27FC236}">
                <a16:creationId xmlns:a16="http://schemas.microsoft.com/office/drawing/2014/main" id="{F05E194A-7F01-48C1-9145-643145757C68}"/>
              </a:ext>
            </a:extLst>
          </p:cNvPr>
          <p:cNvGraphicFramePr/>
          <p:nvPr>
            <p:extLst>
              <p:ext uri="{D42A27DB-BD31-4B8C-83A1-F6EECF244321}">
                <p14:modId xmlns:p14="http://schemas.microsoft.com/office/powerpoint/2010/main" val="2513744286"/>
              </p:ext>
            </p:extLst>
          </p:nvPr>
        </p:nvGraphicFramePr>
        <p:xfrm>
          <a:off x="8442572" y="3436191"/>
          <a:ext cx="2755153" cy="18442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50840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E-R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7" name="Picture 6">
            <a:extLst>
              <a:ext uri="{FF2B5EF4-FFF2-40B4-BE49-F238E27FC236}">
                <a16:creationId xmlns:a16="http://schemas.microsoft.com/office/drawing/2014/main" id="{BA8D9A87-B5CF-404A-8945-3E00E93891D8}"/>
              </a:ext>
            </a:extLst>
          </p:cNvPr>
          <p:cNvPicPr/>
          <p:nvPr/>
        </p:nvPicPr>
        <p:blipFill>
          <a:blip r:embed="rId6">
            <a:extLst>
              <a:ext uri="{28A0092B-C50C-407E-A947-70E740481C1C}">
                <a14:useLocalDpi xmlns:a14="http://schemas.microsoft.com/office/drawing/2010/main" val="0"/>
              </a:ext>
            </a:extLst>
          </a:blip>
          <a:stretch>
            <a:fillRect/>
          </a:stretch>
        </p:blipFill>
        <p:spPr>
          <a:xfrm>
            <a:off x="2934333" y="1427310"/>
            <a:ext cx="6503831" cy="5107940"/>
          </a:xfrm>
          <a:prstGeom prst="rect">
            <a:avLst/>
          </a:prstGeom>
        </p:spPr>
      </p:pic>
    </p:spTree>
    <p:extLst>
      <p:ext uri="{BB962C8B-B14F-4D97-AF65-F5344CB8AC3E}">
        <p14:creationId xmlns:p14="http://schemas.microsoft.com/office/powerpoint/2010/main" val="2530257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USE-CASE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6" name="Picture 33">
            <a:extLst>
              <a:ext uri="{FF2B5EF4-FFF2-40B4-BE49-F238E27FC236}">
                <a16:creationId xmlns:a16="http://schemas.microsoft.com/office/drawing/2014/main" id="{03DFA19C-EA71-4DD1-A84D-C4F344056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7158" y="1372700"/>
            <a:ext cx="59436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44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8" name="Title 7">
            <a:extLst>
              <a:ext uri="{FF2B5EF4-FFF2-40B4-BE49-F238E27FC236}">
                <a16:creationId xmlns:a16="http://schemas.microsoft.com/office/drawing/2014/main" id="{5C8A60EC-D24A-4955-9913-D59E47AF9603}"/>
              </a:ext>
            </a:extLst>
          </p:cNvPr>
          <p:cNvSpPr>
            <a:spLocks noGrp="1"/>
          </p:cNvSpPr>
          <p:nvPr>
            <p:ph type="title"/>
          </p:nvPr>
        </p:nvSpPr>
        <p:spPr/>
        <p:txBody>
          <a:bodyPr/>
          <a:lstStyle/>
          <a:p>
            <a:r>
              <a:rPr lang="en-IN" b="1" dirty="0">
                <a:solidFill>
                  <a:schemeClr val="bg1"/>
                </a:solidFill>
              </a:rPr>
              <a:t>ABSTRACT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39228" y="1793817"/>
            <a:ext cx="10353762" cy="3714749"/>
          </a:xfrm>
        </p:spPr>
        <p:txBody>
          <a:bodyPr>
            <a:noAutofit/>
          </a:bodyPr>
          <a:lstStyle/>
          <a:p>
            <a:r>
              <a:rPr lang="en-US" sz="2500" b="1" dirty="0">
                <a:solidFill>
                  <a:schemeClr val="tx2">
                    <a:lumMod val="25000"/>
                  </a:schemeClr>
                </a:solidFill>
              </a:rPr>
              <a:t>The main aim is to provide a safer environment for sensitive data transactions between the delegate and authority to prevent data leakage if any.</a:t>
            </a:r>
          </a:p>
          <a:p>
            <a:r>
              <a:rPr lang="en-US" sz="2500" b="1" dirty="0">
                <a:solidFill>
                  <a:schemeClr val="tx2">
                    <a:lumMod val="25000"/>
                  </a:schemeClr>
                </a:solidFill>
              </a:rPr>
              <a:t>This application provides a distributed application service and uses the blockchain technology to support it. </a:t>
            </a:r>
          </a:p>
          <a:p>
            <a:r>
              <a:rPr lang="en-US" sz="2500" b="1" dirty="0">
                <a:solidFill>
                  <a:schemeClr val="tx2">
                    <a:lumMod val="25000"/>
                  </a:schemeClr>
                </a:solidFill>
              </a:rPr>
              <a:t>The SaaS layer module offers a cloud-platform service that allows each party to easily engage in business communications via web portals.</a:t>
            </a:r>
          </a:p>
          <a:p>
            <a:r>
              <a:rPr lang="en-US" sz="2500" b="1" dirty="0">
                <a:solidFill>
                  <a:schemeClr val="tx2">
                    <a:lumMod val="25000"/>
                  </a:schemeClr>
                </a:solidFill>
              </a:rPr>
              <a:t>The proposed smart system is used by each party getting involved in the transfer of sensitive data. </a:t>
            </a:r>
          </a:p>
        </p:txBody>
      </p:sp>
    </p:spTree>
    <p:extLst>
      <p:ext uri="{BB962C8B-B14F-4D97-AF65-F5344CB8AC3E}">
        <p14:creationId xmlns:p14="http://schemas.microsoft.com/office/powerpoint/2010/main" val="1501554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STATE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7" name="Picture 34">
            <a:extLst>
              <a:ext uri="{FF2B5EF4-FFF2-40B4-BE49-F238E27FC236}">
                <a16:creationId xmlns:a16="http://schemas.microsoft.com/office/drawing/2014/main" id="{D56CB594-4B3A-46D4-B8EF-66307629BA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1954" y="1580050"/>
            <a:ext cx="1683610" cy="482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460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ACTIVITY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6" name="Picture 35">
            <a:extLst>
              <a:ext uri="{FF2B5EF4-FFF2-40B4-BE49-F238E27FC236}">
                <a16:creationId xmlns:a16="http://schemas.microsoft.com/office/drawing/2014/main" id="{B5C3016D-6DD8-4E55-B3DD-63F1EBD45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264" y="1362356"/>
            <a:ext cx="4105275" cy="5340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98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CLASS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7" name="Picture 36">
            <a:extLst>
              <a:ext uri="{FF2B5EF4-FFF2-40B4-BE49-F238E27FC236}">
                <a16:creationId xmlns:a16="http://schemas.microsoft.com/office/drawing/2014/main" id="{7B863ADA-F91C-4F6B-827A-B580DE22D4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7158" y="1902790"/>
            <a:ext cx="59436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853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SEQUENCE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6" name="Picture 37">
            <a:extLst>
              <a:ext uri="{FF2B5EF4-FFF2-40B4-BE49-F238E27FC236}">
                <a16:creationId xmlns:a16="http://schemas.microsoft.com/office/drawing/2014/main" id="{AA525B90-FAE8-4757-85C1-B7725D4B56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5601" y="1580050"/>
            <a:ext cx="6876319" cy="494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42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COLLABORATION DIAGRAM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pic>
        <p:nvPicPr>
          <p:cNvPr id="7" name="Picture 38">
            <a:extLst>
              <a:ext uri="{FF2B5EF4-FFF2-40B4-BE49-F238E27FC236}">
                <a16:creationId xmlns:a16="http://schemas.microsoft.com/office/drawing/2014/main" id="{285E9290-8EB6-414A-8397-334982DD76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482" y="2076450"/>
            <a:ext cx="8634951" cy="401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99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DFD</a:t>
            </a:r>
            <a:endParaRPr lang="en-IN" dirty="0">
              <a:solidFill>
                <a:schemeClr val="bg1"/>
              </a:solidFill>
            </a:endParaRP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369332"/>
          </a:xfrm>
          <a:prstGeom prst="rect">
            <a:avLst/>
          </a:prstGeom>
          <a:noFill/>
        </p:spPr>
        <p:txBody>
          <a:bodyPr wrap="square" rtlCol="0">
            <a:spAutoFit/>
          </a:bodyPr>
          <a:lstStyle/>
          <a:p>
            <a:r>
              <a:rPr lang="en-US" b="1" dirty="0">
                <a:solidFill>
                  <a:schemeClr val="bg1">
                    <a:lumMod val="75000"/>
                    <a:lumOff val="25000"/>
                  </a:schemeClr>
                </a:solidFill>
              </a:rPr>
              <a:t>Level 1: </a:t>
            </a:r>
            <a:endParaRPr lang="en-IN" b="1" dirty="0">
              <a:solidFill>
                <a:schemeClr val="bg1">
                  <a:lumMod val="75000"/>
                  <a:lumOff val="25000"/>
                </a:schemeClr>
              </a:solidFill>
            </a:endParaRPr>
          </a:p>
        </p:txBody>
      </p:sp>
      <p:pic>
        <p:nvPicPr>
          <p:cNvPr id="8" name="Picture 39">
            <a:extLst>
              <a:ext uri="{FF2B5EF4-FFF2-40B4-BE49-F238E27FC236}">
                <a16:creationId xmlns:a16="http://schemas.microsoft.com/office/drawing/2014/main" id="{95AFA78F-050A-4881-AA18-9432A0440E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411" y="2442420"/>
            <a:ext cx="5629275" cy="723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19B54E-6A78-4069-BD43-9EC142F783D7}"/>
              </a:ext>
            </a:extLst>
          </p:cNvPr>
          <p:cNvSpPr txBox="1"/>
          <p:nvPr/>
        </p:nvSpPr>
        <p:spPr>
          <a:xfrm>
            <a:off x="1111624" y="3424111"/>
            <a:ext cx="8337176" cy="369332"/>
          </a:xfrm>
          <a:prstGeom prst="rect">
            <a:avLst/>
          </a:prstGeom>
          <a:noFill/>
        </p:spPr>
        <p:txBody>
          <a:bodyPr wrap="square" rtlCol="0">
            <a:spAutoFit/>
          </a:bodyPr>
          <a:lstStyle/>
          <a:p>
            <a:r>
              <a:rPr lang="en-US" dirty="0">
                <a:solidFill>
                  <a:schemeClr val="bg1">
                    <a:lumMod val="75000"/>
                    <a:lumOff val="25000"/>
                  </a:schemeClr>
                </a:solidFill>
              </a:rPr>
              <a:t>Level 2:</a:t>
            </a:r>
            <a:endParaRPr lang="en-IN" dirty="0">
              <a:solidFill>
                <a:schemeClr val="bg1">
                  <a:lumMod val="75000"/>
                  <a:lumOff val="25000"/>
                </a:schemeClr>
              </a:solidFill>
            </a:endParaRPr>
          </a:p>
        </p:txBody>
      </p:sp>
      <p:pic>
        <p:nvPicPr>
          <p:cNvPr id="12" name="Picture 40">
            <a:extLst>
              <a:ext uri="{FF2B5EF4-FFF2-40B4-BE49-F238E27FC236}">
                <a16:creationId xmlns:a16="http://schemas.microsoft.com/office/drawing/2014/main" id="{1AC597C5-776E-436A-93C5-18AE9EE518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4411" y="3728187"/>
            <a:ext cx="5943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524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DFD</a:t>
            </a:r>
            <a:endParaRPr lang="en-IN" dirty="0">
              <a:solidFill>
                <a:schemeClr val="bg1"/>
              </a:solidFill>
            </a:endParaRP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369332"/>
          </a:xfrm>
          <a:prstGeom prst="rect">
            <a:avLst/>
          </a:prstGeom>
          <a:noFill/>
        </p:spPr>
        <p:txBody>
          <a:bodyPr wrap="square" rtlCol="0">
            <a:spAutoFit/>
          </a:bodyPr>
          <a:lstStyle/>
          <a:p>
            <a:r>
              <a:rPr lang="en-US" b="1" dirty="0">
                <a:solidFill>
                  <a:schemeClr val="bg1">
                    <a:lumMod val="75000"/>
                    <a:lumOff val="25000"/>
                  </a:schemeClr>
                </a:solidFill>
              </a:rPr>
              <a:t>Level 3: </a:t>
            </a:r>
            <a:endParaRPr lang="en-IN" b="1" dirty="0">
              <a:solidFill>
                <a:schemeClr val="bg1">
                  <a:lumMod val="75000"/>
                  <a:lumOff val="25000"/>
                </a:schemeClr>
              </a:solidFill>
            </a:endParaRPr>
          </a:p>
        </p:txBody>
      </p:sp>
      <p:pic>
        <p:nvPicPr>
          <p:cNvPr id="9" name="Picture 41">
            <a:extLst>
              <a:ext uri="{FF2B5EF4-FFF2-40B4-BE49-F238E27FC236}">
                <a16:creationId xmlns:a16="http://schemas.microsoft.com/office/drawing/2014/main" id="{5F7B5360-E510-464E-AA7D-2E8CC41D39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513" y="2311022"/>
            <a:ext cx="6086010" cy="3816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541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MODULES</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842077" y="2575213"/>
            <a:ext cx="10353762" cy="3714749"/>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TimesNewRoman"/>
                <a:cs typeface="Times New Roman" panose="02020603050405020304" pitchFamily="18" charset="0"/>
              </a:rPr>
              <a:t>STAFF </a:t>
            </a:r>
          </a:p>
          <a:p>
            <a:pPr marL="342900" marR="0" lvl="0" indent="-342900">
              <a:lnSpc>
                <a:spcPct val="107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TimesNewRoman"/>
                <a:cs typeface="Times New Roman" panose="02020603050405020304" pitchFamily="18" charset="0"/>
              </a:rPr>
              <a:t>TEAM LEADER </a:t>
            </a:r>
          </a:p>
          <a:p>
            <a:pPr marL="342900" marR="0" lvl="0" indent="-342900">
              <a:lnSpc>
                <a:spcPct val="107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TimesNewRoman"/>
                <a:cs typeface="Times New Roman" panose="02020603050405020304" pitchFamily="18" charset="0"/>
              </a:rPr>
              <a:t>FILE ENCRYTION</a:t>
            </a:r>
          </a:p>
          <a:p>
            <a:pPr marL="342900" marR="0" lvl="0" indent="-342900">
              <a:lnSpc>
                <a:spcPct val="107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TimesNewRoman"/>
                <a:cs typeface="Times New Roman" panose="02020603050405020304" pitchFamily="18" charset="0"/>
              </a:rPr>
              <a:t>MANAGEMENT</a:t>
            </a:r>
          </a:p>
          <a:p>
            <a:pPr marL="342900" marR="0" lvl="0" indent="-342900">
              <a:lnSpc>
                <a:spcPct val="107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TimesNewRoman"/>
                <a:cs typeface="Times New Roman" panose="02020603050405020304" pitchFamily="18" charset="0"/>
              </a:rPr>
              <a:t>HASHING AND QR GENERATION </a:t>
            </a:r>
          </a:p>
          <a:p>
            <a:pPr>
              <a:buFont typeface="Wingdings" panose="05000000000000000000" pitchFamily="2" charset="2"/>
              <a:buChar char="Ø"/>
            </a:pPr>
            <a:r>
              <a:rPr lang="en-US" sz="2400" dirty="0">
                <a:latin typeface="Times New Roman" panose="02020603050405020304" pitchFamily="18" charset="0"/>
                <a:ea typeface="TimesNewRoman"/>
                <a:cs typeface="Times New Roman" panose="02020603050405020304" pitchFamily="18" charset="0"/>
              </a:rPr>
              <a:t>PERMISSION GRANT &amp; APPROVAL </a:t>
            </a: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251097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2076450"/>
            <a:ext cx="10353762" cy="4207972"/>
          </a:xfrm>
        </p:spPr>
        <p:txBody>
          <a:bodyPr>
            <a:normAutofit fontScale="85000" lnSpcReduction="20000"/>
          </a:bodyPr>
          <a:lstStyle/>
          <a:p>
            <a:pPr marL="0" indent="0" algn="ctr">
              <a:lnSpc>
                <a:spcPct val="107000"/>
              </a:lnSpc>
              <a:spcBef>
                <a:spcPts val="0"/>
              </a:spcBef>
              <a:spcAft>
                <a:spcPts val="800"/>
              </a:spcAft>
              <a:buNone/>
            </a:pPr>
            <a:r>
              <a:rPr lang="en-US" sz="2900" b="1" u="sng" dirty="0">
                <a:solidFill>
                  <a:schemeClr val="tx1">
                    <a:lumMod val="65000"/>
                  </a:schemeClr>
                </a:solidFill>
                <a:latin typeface="Bonobo SemiBold" panose="02000506000000090003" pitchFamily="2" charset="0"/>
                <a:ea typeface="Calibri" panose="020F0502020204030204" pitchFamily="34" charset="0"/>
                <a:cs typeface="Times New Roman" panose="02020603050405020304" pitchFamily="18" charset="0"/>
              </a:rPr>
              <a:t>STAFF MODULE</a:t>
            </a:r>
          </a:p>
          <a:p>
            <a:pPr marL="0" indent="0">
              <a:lnSpc>
                <a:spcPct val="107000"/>
              </a:lnSpc>
              <a:spcBef>
                <a:spcPts val="0"/>
              </a:spcBef>
              <a:spcAft>
                <a:spcPts val="800"/>
              </a:spcAft>
              <a:buNone/>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indent="-34290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STAFF REGISTER: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The register module provides a conceptual framework for entering data on those staff in a way that: eases data entry &amp; accuracy by matching the staff entry to the data source (usually paper files created at point of care), ties easily back to individual staff records to connect registers to staff data, and collects data elements to enable better supervision of donation 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07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STAFF LOGIN: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15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In this module in our project, here symbolizes a unit of work performed within a database management system (or similar system) against a database, and treated in a coherent and reliable way independent of other </a:t>
            </a:r>
            <a:r>
              <a:rPr lang="en-US" sz="2000" b="1" dirty="0">
                <a:solidFill>
                  <a:schemeClr val="tx2">
                    <a:lumMod val="90000"/>
                  </a:schemeClr>
                </a:solidFill>
                <a:latin typeface="Times New Roman" panose="02020603050405020304" pitchFamily="18" charset="0"/>
                <a:ea typeface="Calibri" panose="020F0502020204030204" pitchFamily="34" charset="0"/>
                <a:cs typeface="Times New Roman" panose="02020603050405020304" pitchFamily="18" charset="0"/>
              </a:rPr>
              <a:t>transactions. </a:t>
            </a:r>
            <a:r>
              <a:rPr lang="en-US" sz="2000" dirty="0">
                <a:latin typeface="Times New Roman" panose="02020603050405020304" pitchFamily="18" charset="0"/>
                <a:ea typeface="Calibri" panose="020F0502020204030204" pitchFamily="34" charset="0"/>
                <a:cs typeface="Times New Roman" panose="02020603050405020304" pitchFamily="18" charset="0"/>
              </a:rPr>
              <a:t>A transaction generally represents any change in database user will transfer the amount to provider.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2093771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16572" y="1753710"/>
            <a:ext cx="11107876" cy="4781540"/>
          </a:xfrm>
        </p:spPr>
        <p:txBody>
          <a:bodyPr>
            <a:normAutofit fontScale="32500" lnSpcReduction="20000"/>
          </a:bodyPr>
          <a:lstStyle/>
          <a:p>
            <a:pPr marR="0" lvl="0" algn="just">
              <a:lnSpc>
                <a:spcPct val="107000"/>
              </a:lnSpc>
              <a:spcBef>
                <a:spcPts val="0"/>
              </a:spcBef>
              <a:spcAft>
                <a:spcPts val="0"/>
              </a:spcAft>
            </a:pPr>
            <a:r>
              <a:rPr lang="en-US" sz="5500" b="1" dirty="0">
                <a:latin typeface="Times New Roman" panose="02020603050405020304" pitchFamily="18" charset="0"/>
                <a:ea typeface="Calibri" panose="020F0502020204030204" pitchFamily="34" charset="0"/>
                <a:cs typeface="Times New Roman" panose="02020603050405020304" pitchFamily="18" charset="0"/>
              </a:rPr>
              <a:t>STAFF FILE VIEW:</a:t>
            </a: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5500" b="1" dirty="0">
                <a:latin typeface="Times New Roman" panose="02020603050405020304" pitchFamily="18" charset="0"/>
                <a:ea typeface="Calibri" panose="020F0502020204030204" pitchFamily="34" charset="0"/>
                <a:cs typeface="Times New Roman" panose="02020603050405020304" pitchFamily="18" charset="0"/>
              </a:rPr>
              <a:t> </a:t>
            </a: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15000"/>
              </a:lnSpc>
              <a:buNone/>
            </a:pPr>
            <a:r>
              <a:rPr lang="en-US" sz="5500" dirty="0">
                <a:latin typeface="Times New Roman" panose="02020603050405020304" pitchFamily="18" charset="0"/>
                <a:ea typeface="Calibri" panose="020F0502020204030204" pitchFamily="34" charset="0"/>
                <a:cs typeface="Times New Roman" panose="02020603050405020304" pitchFamily="18" charset="0"/>
              </a:rPr>
              <a:t>In this module the staff will also view the team leader added file. And analysis the details will be responsible for your file stored in database.</a:t>
            </a: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5500" b="1" dirty="0">
                <a:latin typeface="Times New Roman" panose="02020603050405020304" pitchFamily="18" charset="0"/>
                <a:ea typeface="Calibri" panose="020F0502020204030204" pitchFamily="34" charset="0"/>
                <a:cs typeface="Times New Roman" panose="02020603050405020304" pitchFamily="18" charset="0"/>
              </a:rPr>
              <a:t>STAFF FILE REQUEST:</a:t>
            </a:r>
            <a:r>
              <a:rPr lang="en-US" sz="5500" dirty="0">
                <a:latin typeface="Times New Roman" panose="02020603050405020304" pitchFamily="18" charset="0"/>
                <a:ea typeface="Calibri" panose="020F0502020204030204" pitchFamily="34" charset="0"/>
                <a:cs typeface="Times New Roman" panose="02020603050405020304" pitchFamily="18" charset="0"/>
              </a:rPr>
              <a:t> </a:t>
            </a: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15000"/>
              </a:lnSpc>
              <a:buNone/>
            </a:pPr>
            <a:endParaRPr lang="en-US" sz="5500" dirty="0">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15000"/>
              </a:lnSpc>
              <a:buNone/>
            </a:pPr>
            <a:r>
              <a:rPr lang="en-US" sz="5500" dirty="0">
                <a:latin typeface="Times New Roman" panose="02020603050405020304" pitchFamily="18" charset="0"/>
                <a:ea typeface="Calibri" panose="020F0502020204030204" pitchFamily="34" charset="0"/>
                <a:cs typeface="Times New Roman" panose="02020603050405020304" pitchFamily="18" charset="0"/>
              </a:rPr>
              <a:t>	  In this module is used to help to the staff to Request for download file with the land longitude and the user will update the report along with their opinion and the  will be stored the database.</a:t>
            </a: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5500" b="1" dirty="0">
                <a:latin typeface="Times New Roman" panose="02020603050405020304" pitchFamily="18" charset="0"/>
                <a:ea typeface="Calibri" panose="020F0502020204030204" pitchFamily="34" charset="0"/>
                <a:cs typeface="Times New Roman" panose="02020603050405020304" pitchFamily="18" charset="0"/>
              </a:rPr>
              <a:t> </a:t>
            </a: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5500" b="1" dirty="0">
                <a:latin typeface="Times New Roman" panose="02020603050405020304" pitchFamily="18" charset="0"/>
                <a:ea typeface="Calibri" panose="020F0502020204030204" pitchFamily="34" charset="0"/>
                <a:cs typeface="Times New Roman" panose="02020603050405020304" pitchFamily="18" charset="0"/>
              </a:rPr>
              <a:t>STAFF FILE DOWNLOAD:</a:t>
            </a:r>
          </a:p>
          <a:p>
            <a:pPr marL="36900" marR="0" lvl="0" indent="0" algn="just">
              <a:lnSpc>
                <a:spcPct val="107000"/>
              </a:lnSpc>
              <a:spcBef>
                <a:spcPts val="0"/>
              </a:spcBef>
              <a:spcAft>
                <a:spcPts val="800"/>
              </a:spcAft>
              <a:buNone/>
            </a:pPr>
            <a:endParaRPr lang="en-US" sz="55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5500" b="1" dirty="0">
                <a:latin typeface="Times New Roman" panose="02020603050405020304" pitchFamily="18" charset="0"/>
                <a:ea typeface="Calibri" panose="020F0502020204030204" pitchFamily="34" charset="0"/>
                <a:cs typeface="Times New Roman" panose="02020603050405020304" pitchFamily="18" charset="0"/>
              </a:rPr>
              <a:t>	</a:t>
            </a:r>
            <a:r>
              <a:rPr lang="en-US" sz="5500" dirty="0">
                <a:latin typeface="Times New Roman" panose="02020603050405020304" pitchFamily="18" charset="0"/>
                <a:ea typeface="Calibri" panose="020F0502020204030204" pitchFamily="34" charset="0"/>
                <a:cs typeface="Times New Roman" panose="02020603050405020304" pitchFamily="18" charset="0"/>
              </a:rPr>
              <a:t>In this module the staff download the file after management accept the request. It will be stored on local storage.</a:t>
            </a:r>
            <a:endParaRPr lang="en-US" sz="5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45813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8" name="Title 7">
            <a:extLst>
              <a:ext uri="{FF2B5EF4-FFF2-40B4-BE49-F238E27FC236}">
                <a16:creationId xmlns:a16="http://schemas.microsoft.com/office/drawing/2014/main" id="{5C8A60EC-D24A-4955-9913-D59E47AF9603}"/>
              </a:ext>
            </a:extLst>
          </p:cNvPr>
          <p:cNvSpPr>
            <a:spLocks noGrp="1"/>
          </p:cNvSpPr>
          <p:nvPr>
            <p:ph type="title"/>
          </p:nvPr>
        </p:nvSpPr>
        <p:spPr/>
        <p:txBody>
          <a:bodyPr/>
          <a:lstStyle/>
          <a:p>
            <a:r>
              <a:rPr lang="en-US" b="1" dirty="0">
                <a:solidFill>
                  <a:schemeClr val="bg1"/>
                </a:solidFill>
              </a:rPr>
              <a:t>P</a:t>
            </a:r>
            <a:r>
              <a:rPr lang="en-IN" b="1" dirty="0">
                <a:solidFill>
                  <a:schemeClr val="bg1"/>
                </a:solidFill>
              </a:rPr>
              <a:t>ROJECT OVERVIEW</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Autofit/>
          </a:bodyPr>
          <a:lstStyle/>
          <a:p>
            <a:r>
              <a:rPr lang="en-US" sz="2400" b="1" dirty="0">
                <a:solidFill>
                  <a:schemeClr val="tx2">
                    <a:lumMod val="25000"/>
                  </a:schemeClr>
                </a:solidFill>
              </a:rPr>
              <a:t>Sensitive data transaction is confidential information that must be kept safe and out of reach from all outsiders unless they have permission to access it. </a:t>
            </a:r>
          </a:p>
          <a:p>
            <a:r>
              <a:rPr lang="en-US" sz="2400" b="1" dirty="0">
                <a:solidFill>
                  <a:schemeClr val="tx2">
                    <a:lumMod val="25000"/>
                  </a:schemeClr>
                </a:solidFill>
              </a:rPr>
              <a:t>Access to sensitive data should be limited through sufficient data security and information security practices designed to prevent data leaks and data breaches.</a:t>
            </a:r>
          </a:p>
          <a:p>
            <a:r>
              <a:rPr lang="en-US" sz="2400" b="1" dirty="0">
                <a:solidFill>
                  <a:schemeClr val="tx2">
                    <a:lumMod val="25000"/>
                  </a:schemeClr>
                </a:solidFill>
              </a:rPr>
              <a:t>Sensitive data can be any sort of information that needs to be protected from unauthorized access to safeguard the privacy or security of an individual or </a:t>
            </a:r>
            <a:r>
              <a:rPr lang="en-US" sz="2400" b="1" dirty="0" err="1">
                <a:solidFill>
                  <a:schemeClr val="tx2">
                    <a:lumMod val="25000"/>
                  </a:schemeClr>
                </a:solidFill>
              </a:rPr>
              <a:t>organisation</a:t>
            </a:r>
            <a:r>
              <a:rPr lang="en-US" sz="2400" b="1" dirty="0">
                <a:solidFill>
                  <a:schemeClr val="tx2">
                    <a:lumMod val="25000"/>
                  </a:schemeClr>
                </a:solidFill>
              </a:rPr>
              <a:t>. </a:t>
            </a:r>
          </a:p>
          <a:p>
            <a:r>
              <a:rPr lang="en-US" sz="2400" b="1" dirty="0">
                <a:solidFill>
                  <a:schemeClr val="tx2">
                    <a:lumMod val="25000"/>
                  </a:schemeClr>
                </a:solidFill>
              </a:rPr>
              <a:t>It can include any information pertaining to: Passwords.</a:t>
            </a:r>
          </a:p>
        </p:txBody>
      </p:sp>
    </p:spTree>
    <p:extLst>
      <p:ext uri="{BB962C8B-B14F-4D97-AF65-F5344CB8AC3E}">
        <p14:creationId xmlns:p14="http://schemas.microsoft.com/office/powerpoint/2010/main" val="803238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842077" y="1885340"/>
            <a:ext cx="10294905" cy="4632460"/>
          </a:xfrm>
        </p:spPr>
        <p:txBody>
          <a:bodyPr>
            <a:normAutofit fontScale="85000" lnSpcReduction="20000"/>
          </a:bodyPr>
          <a:lstStyle/>
          <a:p>
            <a:pPr marL="36900" indent="0" algn="ctr">
              <a:lnSpc>
                <a:spcPct val="107000"/>
              </a:lnSpc>
              <a:spcBef>
                <a:spcPts val="0"/>
              </a:spcBef>
              <a:spcAft>
                <a:spcPts val="800"/>
              </a:spcAft>
              <a:buNone/>
            </a:pPr>
            <a:r>
              <a:rPr lang="en-US" sz="2400" b="1" u="sng" dirty="0">
                <a:solidFill>
                  <a:schemeClr val="tx1">
                    <a:lumMod val="65000"/>
                  </a:schemeClr>
                </a:solidFill>
                <a:latin typeface="Bonobo SemiBold" panose="02000506000000090003" pitchFamily="2" charset="0"/>
                <a:ea typeface="Calibri" panose="020F0502020204030204" pitchFamily="34" charset="0"/>
                <a:cs typeface="Times New Roman" panose="02020603050405020304" pitchFamily="18" charset="0"/>
              </a:rPr>
              <a:t>TEAM LEADER MODULE</a:t>
            </a:r>
          </a:p>
          <a:p>
            <a:pPr marR="0" lvl="0" algn="just">
              <a:lnSpc>
                <a:spcPct val="107000"/>
              </a:lnSpc>
              <a:spcBef>
                <a:spcPts val="0"/>
              </a:spcBef>
              <a:spcAft>
                <a:spcPts val="800"/>
              </a:spcAft>
            </a:pPr>
            <a:endParaRPr lang="en-US" sz="1700" b="1"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1900" b="1" dirty="0">
                <a:latin typeface="Times New Roman" panose="02020603050405020304" pitchFamily="18" charset="0"/>
                <a:ea typeface="Calibri" panose="020F0502020204030204" pitchFamily="34" charset="0"/>
                <a:cs typeface="Times New Roman" panose="02020603050405020304" pitchFamily="18" charset="0"/>
              </a:rPr>
              <a:t>TEAM LEADER LOGIN:</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	In this module in our project, here symbolizes a unit of work performed within a database management system (or similar system) against a database, and treated in a coherent and reliable way independent of other </a:t>
            </a:r>
            <a:r>
              <a:rPr lang="en-US" sz="1700" dirty="0">
                <a:solidFill>
                  <a:schemeClr val="tx2">
                    <a:lumMod val="90000"/>
                  </a:schemeClr>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sz="1700"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1900" b="1" dirty="0">
                <a:latin typeface="Times New Roman" panose="02020603050405020304" pitchFamily="18" charset="0"/>
                <a:ea typeface="Calibri" panose="020F0502020204030204" pitchFamily="34" charset="0"/>
                <a:cs typeface="Times New Roman" panose="02020603050405020304" pitchFamily="18" charset="0"/>
              </a:rPr>
              <a:t>TEAM LEADER FILE UPLOAD: </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r>
              <a:rPr lang="en-US" sz="1700" b="1"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a:latin typeface="Times New Roman" panose="02020603050405020304" pitchFamily="18" charset="0"/>
                <a:ea typeface="Calibri" panose="020F0502020204030204" pitchFamily="34" charset="0"/>
                <a:cs typeface="Times New Roman" panose="02020603050405020304" pitchFamily="18" charset="0"/>
              </a:rPr>
              <a:t>The team leader can then select a file from their computer and click the </a:t>
            </a:r>
            <a:r>
              <a:rPr lang="en-US" sz="1700" b="1" dirty="0">
                <a:latin typeface="Times New Roman" panose="02020603050405020304" pitchFamily="18" charset="0"/>
                <a:ea typeface="Calibri" panose="020F0502020204030204" pitchFamily="34" charset="0"/>
                <a:cs typeface="Times New Roman" panose="02020603050405020304" pitchFamily="18" charset="0"/>
              </a:rPr>
              <a:t>Upload</a:t>
            </a:r>
            <a:r>
              <a:rPr lang="en-US" sz="1700" dirty="0">
                <a:latin typeface="Times New Roman" panose="02020603050405020304" pitchFamily="18" charset="0"/>
                <a:ea typeface="Calibri" panose="020F0502020204030204" pitchFamily="34" charset="0"/>
                <a:cs typeface="Times New Roman" panose="02020603050405020304" pitchFamily="18" charset="0"/>
              </a:rPr>
              <a:t> button to submit the file to the server. The Java file upload Servlet will then capture that file and persist. It will be stored in database.</a:t>
            </a:r>
          </a:p>
          <a:p>
            <a:pPr marL="36900" indent="0" algn="just">
              <a:lnSpc>
                <a:spcPct val="150000"/>
              </a:lnSpc>
              <a:spcAft>
                <a:spcPts val="800"/>
              </a:spcAft>
              <a:buNone/>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indent="-342900" algn="just">
              <a:lnSpc>
                <a:spcPct val="107000"/>
              </a:lnSpc>
              <a:spcBef>
                <a:spcPts val="0"/>
              </a:spcBef>
              <a:spcAft>
                <a:spcPts val="800"/>
              </a:spcAft>
            </a:pPr>
            <a:r>
              <a:rPr lang="en-US" sz="1900" b="1" dirty="0">
                <a:latin typeface="Times New Roman" panose="02020603050405020304" pitchFamily="18" charset="0"/>
                <a:ea typeface="Calibri" panose="020F0502020204030204" pitchFamily="34" charset="0"/>
                <a:cs typeface="Times New Roman" panose="02020603050405020304" pitchFamily="18" charset="0"/>
              </a:rPr>
              <a:t>TEAM LEADER FILE VIEW: </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This module to help us the staff add the file to the staffs. The data directly stored in database. Then staff will view the uploaded file.</a:t>
            </a:r>
          </a:p>
          <a:p>
            <a:pPr marL="36900" indent="0" algn="just">
              <a:lnSpc>
                <a:spcPct val="150000"/>
              </a:lnSpc>
              <a:spcAft>
                <a:spcPts val="800"/>
              </a:spcAft>
              <a:buNone/>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893764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9118" y="2217766"/>
            <a:ext cx="10353762" cy="4207972"/>
          </a:xfrm>
        </p:spPr>
        <p:txBody>
          <a:bodyPr>
            <a:normAutofit/>
          </a:bodyPr>
          <a:lstStyle/>
          <a:p>
            <a:pPr marL="0" indent="0" algn="ctr">
              <a:lnSpc>
                <a:spcPct val="107000"/>
              </a:lnSpc>
              <a:spcBef>
                <a:spcPts val="0"/>
              </a:spcBef>
              <a:spcAft>
                <a:spcPts val="800"/>
              </a:spcAft>
              <a:buNone/>
            </a:pPr>
            <a:r>
              <a:rPr lang="en-US" sz="2900" b="1" u="sng" dirty="0">
                <a:solidFill>
                  <a:schemeClr val="tx1">
                    <a:lumMod val="65000"/>
                  </a:schemeClr>
                </a:solidFill>
                <a:latin typeface="Bonobo SemiBold" panose="02000506000000090003" pitchFamily="2" charset="0"/>
                <a:ea typeface="Calibri" panose="020F0502020204030204" pitchFamily="34" charset="0"/>
                <a:cs typeface="Times New Roman" panose="02020603050405020304" pitchFamily="18" charset="0"/>
              </a:rPr>
              <a:t>FILE ENCRYPTION MODULE</a:t>
            </a:r>
          </a:p>
          <a:p>
            <a:pPr marL="0" indent="0" algn="ctr">
              <a:lnSpc>
                <a:spcPct val="107000"/>
              </a:lnSpc>
              <a:spcBef>
                <a:spcPts val="0"/>
              </a:spcBef>
              <a:spcAft>
                <a:spcPts val="800"/>
              </a:spcAft>
              <a:buNone/>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file to be accessed by the staff is encrypted using AES algorithm. </a:t>
            </a:r>
          </a:p>
          <a:p>
            <a:pPr marL="285750"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file access permission is requested by the staff member.</a:t>
            </a:r>
          </a:p>
          <a:p>
            <a:pPr marL="285750"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partial decryption of the file happens only when the team leader gives the access key.</a:t>
            </a: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1033730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465020" y="1753710"/>
            <a:ext cx="11107876" cy="4781540"/>
          </a:xfrm>
        </p:spPr>
        <p:txBody>
          <a:bodyPr>
            <a:normAutofit lnSpcReduction="10000"/>
          </a:bodyPr>
          <a:lstStyle/>
          <a:p>
            <a:pPr marL="36900" indent="0" algn="ctr">
              <a:lnSpc>
                <a:spcPct val="100000"/>
              </a:lnSpc>
              <a:spcAft>
                <a:spcPts val="800"/>
              </a:spcAft>
              <a:buNone/>
            </a:pPr>
            <a:r>
              <a:rPr lang="en-US" sz="2400" b="1" u="sng" dirty="0">
                <a:solidFill>
                  <a:schemeClr val="tx1">
                    <a:lumMod val="65000"/>
                  </a:schemeClr>
                </a:solidFill>
                <a:latin typeface="Bonobo SemiBold" panose="02000506000000090003" pitchFamily="2" charset="0"/>
                <a:ea typeface="Calibri" panose="020F0502020204030204" pitchFamily="34" charset="0"/>
                <a:cs typeface="Times New Roman" panose="02020603050405020304" pitchFamily="18" charset="0"/>
              </a:rPr>
              <a:t>MANAGEMENT MODULE</a:t>
            </a:r>
          </a:p>
          <a:p>
            <a:pPr marL="36900" indent="0" algn="just">
              <a:lnSpc>
                <a:spcPct val="107000"/>
              </a:lnSpc>
              <a:spcAft>
                <a:spcPts val="80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34290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MANAGEMENT LOGIN: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In this module in our project, here symbolizes a unit of work performed within a database management system (or similar system) against a database, and treated in a coherent and reliable way independent of other </a:t>
            </a:r>
            <a:r>
              <a:rPr lang="en-US" sz="1800" dirty="0">
                <a:solidFill>
                  <a:schemeClr val="tx2">
                    <a:lumMod val="90000"/>
                  </a:schemeClr>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sz="1800"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p>
          <a:p>
            <a:pPr marL="36900" indent="0" algn="just">
              <a:lnSpc>
                <a:spcPct val="107000"/>
              </a:lnSpc>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MANAGEMENT TEAM </a:t>
            </a:r>
            <a:r>
              <a:rPr lang="en-US" sz="2000" b="1">
                <a:latin typeface="Times New Roman" panose="02020603050405020304" pitchFamily="18" charset="0"/>
                <a:ea typeface="Calibri" panose="020F0502020204030204" pitchFamily="34" charset="0"/>
                <a:cs typeface="Times New Roman" panose="02020603050405020304" pitchFamily="18" charset="0"/>
              </a:rPr>
              <a:t>LEADER AND MEMBER REGISTRATION</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The register module provides a conceptual framework for entering data on those team leader in a way that: eases data entry &amp; accuracy by matching the team leader entry to the data source (usually paper files created at point of care), ties easily back to individual team leader records to connect registers to team leader data, and collects data elements to enable better supervision of team programs.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1500566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465020" y="1795274"/>
            <a:ext cx="11107876" cy="4739976"/>
          </a:xfrm>
        </p:spPr>
        <p:txBody>
          <a:bodyPr>
            <a:normAutofit/>
          </a:bodyPr>
          <a:lstStyle/>
          <a:p>
            <a:pPr marL="36900" indent="0" algn="ctr">
              <a:lnSpc>
                <a:spcPct val="100000"/>
              </a:lnSpc>
              <a:spcAft>
                <a:spcPts val="800"/>
              </a:spcAft>
              <a:buNone/>
            </a:pPr>
            <a:r>
              <a:rPr lang="en-US" sz="2400" b="1" u="sng" dirty="0">
                <a:solidFill>
                  <a:schemeClr val="tx1">
                    <a:lumMod val="65000"/>
                  </a:schemeClr>
                </a:solidFill>
                <a:latin typeface="Bonobo SemiBold" panose="02000506000000090003" pitchFamily="2" charset="0"/>
                <a:ea typeface="Calibri" panose="020F0502020204030204" pitchFamily="34" charset="0"/>
                <a:cs typeface="Times New Roman" panose="02020603050405020304" pitchFamily="18" charset="0"/>
              </a:rPr>
              <a:t>HASHING AND QR GENERATION MODULE</a:t>
            </a:r>
          </a:p>
          <a:p>
            <a:pPr marL="36900" indent="0" algn="just">
              <a:lnSpc>
                <a:spcPct val="107000"/>
              </a:lnSpc>
              <a:spcAft>
                <a:spcPts val="80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Hashing is designed to solve the problem of needing to efficiently find or store an item in a collection.</a:t>
            </a:r>
          </a:p>
          <a:p>
            <a:pPr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Note: SHA algorithm is used here to generate hash code while a request is given to find a particular file from a database. Since the permission request differs from one staff to another , different hash codes are generated making the access grant integrated  </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QR code generation happens when the user wants the approval for access of a file by management.</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QR code generation is done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Jquery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Team leader key along with the QR is used to decrypt the file for the Staff to view it.</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Blockchain : It is used in access request and grant permission for validating and tracing the details of the requested person (decryption).</a:t>
            </a: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3155933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US" dirty="0">
                <a:solidFill>
                  <a:schemeClr val="bg1"/>
                </a:solidFill>
              </a:rPr>
              <a:t>MODULE EXPLANATION</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16572" y="1753710"/>
            <a:ext cx="11107876" cy="4781540"/>
          </a:xfrm>
        </p:spPr>
        <p:txBody>
          <a:bodyPr>
            <a:normAutofit/>
          </a:bodyPr>
          <a:lstStyle/>
          <a:p>
            <a:pPr marL="36900" indent="0" algn="ctr">
              <a:lnSpc>
                <a:spcPct val="107000"/>
              </a:lnSpc>
              <a:spcAft>
                <a:spcPts val="800"/>
              </a:spcAft>
              <a:buNone/>
            </a:pPr>
            <a:r>
              <a:rPr lang="en-US" sz="2400" b="1" u="sng" dirty="0">
                <a:solidFill>
                  <a:schemeClr val="tx1">
                    <a:lumMod val="65000"/>
                  </a:schemeClr>
                </a:solidFill>
                <a:latin typeface="Bonobo SemiBold" panose="02000506000000090003" pitchFamily="2" charset="0"/>
                <a:ea typeface="Calibri" panose="020F0502020204030204" pitchFamily="34" charset="0"/>
                <a:cs typeface="Times New Roman" panose="02020603050405020304" pitchFamily="18" charset="0"/>
              </a:rPr>
              <a:t>PERMISSION GRANT AND APPROVAL MODULE</a:t>
            </a:r>
          </a:p>
          <a:p>
            <a:pPr marL="36900" indent="0" algn="just">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latin typeface="Times New Roman" panose="02020603050405020304" pitchFamily="18" charset="0"/>
                <a:ea typeface="Calibri" panose="020F0502020204030204" pitchFamily="34" charset="0"/>
                <a:cs typeface="Times New Roman" panose="02020603050405020304" pitchFamily="18" charset="0"/>
              </a:rPr>
              <a:t>MANAGEMENT GENERATE KEY: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In this module the management generate key for the staff request. Because the key for the security purpose. After get the key from management the staff will download the file with key.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latin typeface="Times New Roman" panose="02020603050405020304" pitchFamily="18" charset="0"/>
                <a:ea typeface="Calibri" panose="020F0502020204030204" pitchFamily="34" charset="0"/>
                <a:cs typeface="Times New Roman" panose="02020603050405020304" pitchFamily="18" charset="0"/>
              </a:rPr>
              <a:t> MANAGEMENT RESPONSE: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15000"/>
              </a:lnSpc>
              <a:buNone/>
            </a:pPr>
            <a:r>
              <a:rPr lang="en-US" sz="1800" b="1" dirty="0">
                <a:solidFill>
                  <a:schemeClr val="tx2">
                    <a:lumMod val="90000"/>
                  </a:schemeClr>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latin typeface="Times New Roman" panose="02020603050405020304" pitchFamily="18" charset="0"/>
                <a:ea typeface="Calibri" panose="020F0502020204030204" pitchFamily="34" charset="0"/>
                <a:cs typeface="Times New Roman" panose="02020603050405020304" pitchFamily="18" charset="0"/>
              </a:rPr>
              <a:t>n this module the bank will response the data file fully analyzed data in category wise view Bank will be responsible for your file stored in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1163068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MODULE DIAGRAM </a:t>
            </a: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369332"/>
          </a:xfrm>
          <a:prstGeom prst="rect">
            <a:avLst/>
          </a:prstGeom>
          <a:noFill/>
        </p:spPr>
        <p:txBody>
          <a:bodyPr wrap="square" rtlCol="0">
            <a:spAutoFit/>
          </a:bodyPr>
          <a:lstStyle/>
          <a:p>
            <a:r>
              <a:rPr lang="en-US" b="1" dirty="0">
                <a:solidFill>
                  <a:schemeClr val="bg1">
                    <a:lumMod val="75000"/>
                    <a:lumOff val="25000"/>
                  </a:schemeClr>
                </a:solidFill>
              </a:rPr>
              <a:t>Staff Register: </a:t>
            </a:r>
            <a:endParaRPr lang="en-IN" b="1" dirty="0">
              <a:solidFill>
                <a:schemeClr val="bg1">
                  <a:lumMod val="75000"/>
                  <a:lumOff val="25000"/>
                </a:schemeClr>
              </a:solidFill>
            </a:endParaRPr>
          </a:p>
        </p:txBody>
      </p:sp>
      <p:sp>
        <p:nvSpPr>
          <p:cNvPr id="6" name="Rectangle 5">
            <a:extLst>
              <a:ext uri="{FF2B5EF4-FFF2-40B4-BE49-F238E27FC236}">
                <a16:creationId xmlns:a16="http://schemas.microsoft.com/office/drawing/2014/main" id="{5515A355-258B-45A6-A64C-B9DBCF9EAD4B}"/>
              </a:ext>
            </a:extLst>
          </p:cNvPr>
          <p:cNvSpPr/>
          <p:nvPr/>
        </p:nvSpPr>
        <p:spPr>
          <a:xfrm>
            <a:off x="3170059" y="249607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DA689300-E90E-4A2B-87A5-263138A74CAB}"/>
              </a:ext>
            </a:extLst>
          </p:cNvPr>
          <p:cNvSpPr/>
          <p:nvPr/>
        </p:nvSpPr>
        <p:spPr>
          <a:xfrm>
            <a:off x="5174119" y="2493088"/>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REGISTER</a:t>
            </a:r>
            <a:endParaRPr lang="en-US" sz="1100">
              <a:effectLst/>
              <a:ea typeface="Calibri" panose="020F0502020204030204" pitchFamily="34" charset="0"/>
              <a:cs typeface="Times New Roman" panose="02020603050405020304" pitchFamily="18" charset="0"/>
            </a:endParaRPr>
          </a:p>
        </p:txBody>
      </p:sp>
      <p:sp>
        <p:nvSpPr>
          <p:cNvPr id="8" name="Flowchart: Magnetic Disk 7">
            <a:extLst>
              <a:ext uri="{FF2B5EF4-FFF2-40B4-BE49-F238E27FC236}">
                <a16:creationId xmlns:a16="http://schemas.microsoft.com/office/drawing/2014/main" id="{9F83D716-20E7-4ADF-B8D3-75E12676D2E8}"/>
              </a:ext>
            </a:extLst>
          </p:cNvPr>
          <p:cNvSpPr/>
          <p:nvPr/>
        </p:nvSpPr>
        <p:spPr>
          <a:xfrm>
            <a:off x="7191514" y="2301953"/>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A2E0AC00-92A4-4802-A4BE-457B120EF0C7}"/>
              </a:ext>
            </a:extLst>
          </p:cNvPr>
          <p:cNvCxnSpPr/>
          <p:nvPr/>
        </p:nvCxnSpPr>
        <p:spPr>
          <a:xfrm>
            <a:off x="4273054" y="26918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CD25C-0F98-4C7C-8DAF-71040C64F721}"/>
              </a:ext>
            </a:extLst>
          </p:cNvPr>
          <p:cNvCxnSpPr/>
          <p:nvPr/>
        </p:nvCxnSpPr>
        <p:spPr>
          <a:xfrm flipV="1">
            <a:off x="4283214" y="2691843"/>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869C964-0286-4728-B3E3-0F369500B64D}"/>
              </a:ext>
            </a:extLst>
          </p:cNvPr>
          <p:cNvCxnSpPr/>
          <p:nvPr/>
        </p:nvCxnSpPr>
        <p:spPr>
          <a:xfrm>
            <a:off x="6266954" y="2691843"/>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EA1FA31-5FBC-41BB-80E0-AA2BAA5A1CCF}"/>
              </a:ext>
            </a:extLst>
          </p:cNvPr>
          <p:cNvSpPr txBox="1"/>
          <p:nvPr/>
        </p:nvSpPr>
        <p:spPr>
          <a:xfrm>
            <a:off x="1111624" y="3732383"/>
            <a:ext cx="9197788" cy="369332"/>
          </a:xfrm>
          <a:prstGeom prst="rect">
            <a:avLst/>
          </a:prstGeom>
          <a:noFill/>
        </p:spPr>
        <p:txBody>
          <a:bodyPr wrap="square" rtlCol="0">
            <a:spAutoFit/>
          </a:bodyPr>
          <a:lstStyle/>
          <a:p>
            <a:r>
              <a:rPr lang="en-US" b="1" dirty="0">
                <a:solidFill>
                  <a:schemeClr val="bg1">
                    <a:lumMod val="75000"/>
                    <a:lumOff val="25000"/>
                  </a:schemeClr>
                </a:solidFill>
              </a:rPr>
              <a:t>Staff Login:</a:t>
            </a:r>
            <a:endParaRPr lang="en-IN" b="1" dirty="0">
              <a:solidFill>
                <a:schemeClr val="bg1">
                  <a:lumMod val="75000"/>
                  <a:lumOff val="25000"/>
                </a:schemeClr>
              </a:solidFill>
            </a:endParaRPr>
          </a:p>
        </p:txBody>
      </p:sp>
      <p:cxnSp>
        <p:nvCxnSpPr>
          <p:cNvPr id="17" name="Straight Arrow Connector 16">
            <a:extLst>
              <a:ext uri="{FF2B5EF4-FFF2-40B4-BE49-F238E27FC236}">
                <a16:creationId xmlns:a16="http://schemas.microsoft.com/office/drawing/2014/main" id="{29CB00A6-431E-43F4-9187-675A15C383A3}"/>
              </a:ext>
            </a:extLst>
          </p:cNvPr>
          <p:cNvCxnSpPr/>
          <p:nvPr/>
        </p:nvCxnSpPr>
        <p:spPr>
          <a:xfrm>
            <a:off x="3325634" y="44223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46DC2A-5FF5-4632-B33B-FFA283635487}"/>
              </a:ext>
            </a:extLst>
          </p:cNvPr>
          <p:cNvSpPr/>
          <p:nvPr/>
        </p:nvSpPr>
        <p:spPr>
          <a:xfrm>
            <a:off x="2226449" y="4715084"/>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06342967-98D9-4073-9779-BEACDFF84398}"/>
              </a:ext>
            </a:extLst>
          </p:cNvPr>
          <p:cNvSpPr/>
          <p:nvPr/>
        </p:nvSpPr>
        <p:spPr>
          <a:xfrm>
            <a:off x="6268224" y="471063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24" name="Flowchart: Magnetic Disk 23">
            <a:extLst>
              <a:ext uri="{FF2B5EF4-FFF2-40B4-BE49-F238E27FC236}">
                <a16:creationId xmlns:a16="http://schemas.microsoft.com/office/drawing/2014/main" id="{82B20BE4-1C9F-43DA-A29F-9008E0CBA032}"/>
              </a:ext>
            </a:extLst>
          </p:cNvPr>
          <p:cNvSpPr/>
          <p:nvPr/>
        </p:nvSpPr>
        <p:spPr>
          <a:xfrm>
            <a:off x="4249559" y="4558874"/>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1EA91BDA-DEED-4599-89FA-188748B258C8}"/>
              </a:ext>
            </a:extLst>
          </p:cNvPr>
          <p:cNvCxnSpPr/>
          <p:nvPr/>
        </p:nvCxnSpPr>
        <p:spPr>
          <a:xfrm>
            <a:off x="3325634" y="49100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E5D1A6E-D79A-4E02-B0BD-D4D4B1748542}"/>
              </a:ext>
            </a:extLst>
          </p:cNvPr>
          <p:cNvCxnSpPr/>
          <p:nvPr/>
        </p:nvCxnSpPr>
        <p:spPr>
          <a:xfrm flipV="1">
            <a:off x="3335794" y="4910029"/>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417B46C-C365-4B38-94BD-2F9315D4099C}"/>
              </a:ext>
            </a:extLst>
          </p:cNvPr>
          <p:cNvCxnSpPr/>
          <p:nvPr/>
        </p:nvCxnSpPr>
        <p:spPr>
          <a:xfrm>
            <a:off x="5319534" y="4910029"/>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F2B79D2C-3E18-413A-92F2-4FEECC489B75}"/>
              </a:ext>
            </a:extLst>
          </p:cNvPr>
          <p:cNvSpPr/>
          <p:nvPr/>
        </p:nvSpPr>
        <p:spPr>
          <a:xfrm>
            <a:off x="7884934" y="4704924"/>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HOME PAGE</a:t>
            </a:r>
            <a:endParaRPr lang="en-US" sz="1100">
              <a:effectLst/>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C83241E6-739D-4E32-A144-D1119CD738E9}"/>
              </a:ext>
            </a:extLst>
          </p:cNvPr>
          <p:cNvCxnSpPr/>
          <p:nvPr/>
        </p:nvCxnSpPr>
        <p:spPr>
          <a:xfrm>
            <a:off x="7372489" y="4922729"/>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3824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MODULE DIAGRAM </a:t>
            </a: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400110"/>
          </a:xfrm>
          <a:prstGeom prst="rect">
            <a:avLst/>
          </a:prstGeom>
          <a:noFill/>
        </p:spPr>
        <p:txBody>
          <a:bodyPr wrap="square" rtlCol="0">
            <a:spAutoFit/>
          </a:bodyPr>
          <a:lstStyle/>
          <a:p>
            <a:r>
              <a:rPr lang="en-US" sz="2000" b="1" dirty="0">
                <a:solidFill>
                  <a:schemeClr val="bg1">
                    <a:lumMod val="75000"/>
                    <a:lumOff val="25000"/>
                  </a:schemeClr>
                </a:solidFill>
              </a:rPr>
              <a:t>Staff File View:</a:t>
            </a:r>
            <a:endParaRPr lang="en-IN" sz="2000" b="1" dirty="0">
              <a:solidFill>
                <a:schemeClr val="bg1">
                  <a:lumMod val="75000"/>
                  <a:lumOff val="25000"/>
                </a:schemeClr>
              </a:solidFill>
            </a:endParaRPr>
          </a:p>
        </p:txBody>
      </p:sp>
      <p:cxnSp>
        <p:nvCxnSpPr>
          <p:cNvPr id="10" name="Straight Arrow Connector 9">
            <a:extLst>
              <a:ext uri="{FF2B5EF4-FFF2-40B4-BE49-F238E27FC236}">
                <a16:creationId xmlns:a16="http://schemas.microsoft.com/office/drawing/2014/main" id="{A2E0AC00-92A4-4802-A4BE-457B120EF0C7}"/>
              </a:ext>
            </a:extLst>
          </p:cNvPr>
          <p:cNvCxnSpPr/>
          <p:nvPr/>
        </p:nvCxnSpPr>
        <p:spPr>
          <a:xfrm>
            <a:off x="4273054" y="26918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A1FA31-5FBC-41BB-80E0-AA2BAA5A1CCF}"/>
              </a:ext>
            </a:extLst>
          </p:cNvPr>
          <p:cNvSpPr txBox="1"/>
          <p:nvPr/>
        </p:nvSpPr>
        <p:spPr>
          <a:xfrm>
            <a:off x="1111624" y="2934980"/>
            <a:ext cx="9197788" cy="400110"/>
          </a:xfrm>
          <a:prstGeom prst="rect">
            <a:avLst/>
          </a:prstGeom>
          <a:noFill/>
        </p:spPr>
        <p:txBody>
          <a:bodyPr wrap="square" rtlCol="0">
            <a:spAutoFit/>
          </a:bodyPr>
          <a:lstStyle/>
          <a:p>
            <a:r>
              <a:rPr lang="en-US" sz="2000" b="1" dirty="0">
                <a:solidFill>
                  <a:schemeClr val="bg1">
                    <a:lumMod val="75000"/>
                    <a:lumOff val="25000"/>
                  </a:schemeClr>
                </a:solidFill>
              </a:rPr>
              <a:t>Staff File Request:</a:t>
            </a:r>
            <a:endParaRPr lang="en-IN" sz="2000" b="1" dirty="0">
              <a:solidFill>
                <a:schemeClr val="bg1">
                  <a:lumMod val="75000"/>
                  <a:lumOff val="25000"/>
                </a:schemeClr>
              </a:solidFill>
            </a:endParaRPr>
          </a:p>
        </p:txBody>
      </p:sp>
      <p:cxnSp>
        <p:nvCxnSpPr>
          <p:cNvPr id="17" name="Straight Arrow Connector 16">
            <a:extLst>
              <a:ext uri="{FF2B5EF4-FFF2-40B4-BE49-F238E27FC236}">
                <a16:creationId xmlns:a16="http://schemas.microsoft.com/office/drawing/2014/main" id="{29CB00A6-431E-43F4-9187-675A15C383A3}"/>
              </a:ext>
            </a:extLst>
          </p:cNvPr>
          <p:cNvCxnSpPr/>
          <p:nvPr/>
        </p:nvCxnSpPr>
        <p:spPr>
          <a:xfrm>
            <a:off x="3325634" y="44223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A91BDA-DEED-4599-89FA-188748B258C8}"/>
              </a:ext>
            </a:extLst>
          </p:cNvPr>
          <p:cNvCxnSpPr/>
          <p:nvPr/>
        </p:nvCxnSpPr>
        <p:spPr>
          <a:xfrm>
            <a:off x="3325634" y="49100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180D3F6-762C-4645-9934-358F881F146C}"/>
              </a:ext>
            </a:extLst>
          </p:cNvPr>
          <p:cNvSpPr/>
          <p:nvPr/>
        </p:nvSpPr>
        <p:spPr>
          <a:xfrm>
            <a:off x="2570708" y="231073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FC1B372B-0DE6-428C-94FF-BA4D322706B5}"/>
              </a:ext>
            </a:extLst>
          </p:cNvPr>
          <p:cNvSpPr/>
          <p:nvPr/>
        </p:nvSpPr>
        <p:spPr>
          <a:xfrm>
            <a:off x="6612483" y="2306292"/>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VIEW FILE</a:t>
            </a:r>
            <a:endParaRPr lang="en-US" sz="1100">
              <a:effectLst/>
              <a:ea typeface="Calibri" panose="020F0502020204030204" pitchFamily="34" charset="0"/>
              <a:cs typeface="Times New Roman" panose="02020603050405020304" pitchFamily="18" charset="0"/>
            </a:endParaRPr>
          </a:p>
        </p:txBody>
      </p:sp>
      <p:sp>
        <p:nvSpPr>
          <p:cNvPr id="31" name="Flowchart: Magnetic Disk 30">
            <a:extLst>
              <a:ext uri="{FF2B5EF4-FFF2-40B4-BE49-F238E27FC236}">
                <a16:creationId xmlns:a16="http://schemas.microsoft.com/office/drawing/2014/main" id="{7C8E4915-0839-4249-841C-D6611A5750F9}"/>
              </a:ext>
            </a:extLst>
          </p:cNvPr>
          <p:cNvSpPr/>
          <p:nvPr/>
        </p:nvSpPr>
        <p:spPr>
          <a:xfrm>
            <a:off x="4593818" y="2153892"/>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66BD2D15-C057-4230-BE7A-E412E26F3C5F}"/>
              </a:ext>
            </a:extLst>
          </p:cNvPr>
          <p:cNvCxnSpPr/>
          <p:nvPr/>
        </p:nvCxnSpPr>
        <p:spPr>
          <a:xfrm>
            <a:off x="3669893" y="250568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C06D3A3-9427-4834-BB5A-00F653D292A7}"/>
              </a:ext>
            </a:extLst>
          </p:cNvPr>
          <p:cNvCxnSpPr/>
          <p:nvPr/>
        </p:nvCxnSpPr>
        <p:spPr>
          <a:xfrm flipV="1">
            <a:off x="3680053" y="2505682"/>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6E361B1-395C-4C19-9575-AB85F817BEC9}"/>
              </a:ext>
            </a:extLst>
          </p:cNvPr>
          <p:cNvCxnSpPr/>
          <p:nvPr/>
        </p:nvCxnSpPr>
        <p:spPr>
          <a:xfrm>
            <a:off x="5663793" y="2505682"/>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1DA6C22E-24E4-4C53-A2FB-FA29BCF76112}"/>
              </a:ext>
            </a:extLst>
          </p:cNvPr>
          <p:cNvSpPr/>
          <p:nvPr/>
        </p:nvSpPr>
        <p:spPr>
          <a:xfrm>
            <a:off x="2633461" y="332768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6BE3DF6E-4DE4-4EE6-A4B8-12E20F9B7101}"/>
              </a:ext>
            </a:extLst>
          </p:cNvPr>
          <p:cNvSpPr/>
          <p:nvPr/>
        </p:nvSpPr>
        <p:spPr>
          <a:xfrm>
            <a:off x="4636251" y="3323242"/>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REQUEST</a:t>
            </a:r>
            <a:endParaRPr lang="en-US" sz="1100">
              <a:effectLst/>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C5A92AC1-45B8-47F0-81F4-B1C0D0598608}"/>
              </a:ext>
            </a:extLst>
          </p:cNvPr>
          <p:cNvCxnSpPr/>
          <p:nvPr/>
        </p:nvCxnSpPr>
        <p:spPr>
          <a:xfrm>
            <a:off x="3732646" y="35226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7FA8385-7422-4CFC-8290-5AFDF9682E66}"/>
              </a:ext>
            </a:extLst>
          </p:cNvPr>
          <p:cNvCxnSpPr/>
          <p:nvPr/>
        </p:nvCxnSpPr>
        <p:spPr>
          <a:xfrm flipV="1">
            <a:off x="3742806" y="3522632"/>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ACC250D-4E54-425D-9D39-1BA239331520}"/>
              </a:ext>
            </a:extLst>
          </p:cNvPr>
          <p:cNvCxnSpPr/>
          <p:nvPr/>
        </p:nvCxnSpPr>
        <p:spPr>
          <a:xfrm>
            <a:off x="5726546" y="3522632"/>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DF8722C5-23C0-4B54-B0D2-FBC2ADF17070}"/>
              </a:ext>
            </a:extLst>
          </p:cNvPr>
          <p:cNvSpPr/>
          <p:nvPr/>
        </p:nvSpPr>
        <p:spPr>
          <a:xfrm>
            <a:off x="8291946" y="331752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Times New Roman" panose="02020603050405020304" pitchFamily="18" charset="0"/>
              </a:rPr>
              <a:t>REQUEST VIEW</a:t>
            </a:r>
            <a:endParaRPr lang="en-US" sz="1100" dirty="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BEA0E462-5808-41B3-91A1-AEFFB5366605}"/>
              </a:ext>
            </a:extLst>
          </p:cNvPr>
          <p:cNvCxnSpPr/>
          <p:nvPr/>
        </p:nvCxnSpPr>
        <p:spPr>
          <a:xfrm>
            <a:off x="7779501" y="3535332"/>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Flowchart: Magnetic Disk 48">
            <a:extLst>
              <a:ext uri="{FF2B5EF4-FFF2-40B4-BE49-F238E27FC236}">
                <a16:creationId xmlns:a16="http://schemas.microsoft.com/office/drawing/2014/main" id="{62D4887F-60C1-4A0E-AA3C-75587C33DA31}"/>
              </a:ext>
            </a:extLst>
          </p:cNvPr>
          <p:cNvSpPr/>
          <p:nvPr/>
        </p:nvSpPr>
        <p:spPr>
          <a:xfrm>
            <a:off x="6675871" y="3171477"/>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dirty="0">
                <a:effectLst/>
                <a:ea typeface="Calibri" panose="020F0502020204030204" pitchFamily="34" charset="0"/>
                <a:cs typeface="Times New Roman" panose="02020603050405020304" pitchFamily="18" charset="0"/>
              </a:rPr>
              <a:t>DATABASE</a:t>
            </a:r>
            <a:endParaRPr lang="en-US" sz="1100" dirty="0">
              <a:effectLst/>
              <a:ea typeface="Calibri" panose="020F0502020204030204" pitchFamily="34" charset="0"/>
              <a:cs typeface="Times New Roman" panose="02020603050405020304" pitchFamily="18" charset="0"/>
            </a:endParaRPr>
          </a:p>
        </p:txBody>
      </p:sp>
      <p:sp>
        <p:nvSpPr>
          <p:cNvPr id="52" name="TextBox 51">
            <a:extLst>
              <a:ext uri="{FF2B5EF4-FFF2-40B4-BE49-F238E27FC236}">
                <a16:creationId xmlns:a16="http://schemas.microsoft.com/office/drawing/2014/main" id="{09F015E3-83E5-4E8D-9B42-ED257908405C}"/>
              </a:ext>
            </a:extLst>
          </p:cNvPr>
          <p:cNvSpPr txBox="1"/>
          <p:nvPr/>
        </p:nvSpPr>
        <p:spPr>
          <a:xfrm>
            <a:off x="1106304" y="4301475"/>
            <a:ext cx="6167718" cy="400110"/>
          </a:xfrm>
          <a:prstGeom prst="rect">
            <a:avLst/>
          </a:prstGeom>
          <a:noFill/>
        </p:spPr>
        <p:txBody>
          <a:bodyPr wrap="square">
            <a:spAutoFit/>
          </a:bodyPr>
          <a:lstStyle/>
          <a:p>
            <a:r>
              <a:rPr lang="en-US" sz="2000" b="1" dirty="0">
                <a:solidFill>
                  <a:schemeClr val="bg1">
                    <a:lumMod val="75000"/>
                    <a:lumOff val="25000"/>
                  </a:schemeClr>
                </a:solidFill>
              </a:rPr>
              <a:t>Staff File Download</a:t>
            </a:r>
            <a:r>
              <a:rPr lang="en-US" b="1" dirty="0">
                <a:solidFill>
                  <a:schemeClr val="bg1">
                    <a:lumMod val="75000"/>
                    <a:lumOff val="25000"/>
                  </a:schemeClr>
                </a:solidFill>
              </a:rPr>
              <a:t>:</a:t>
            </a:r>
            <a:endParaRPr lang="en-IN" b="1" dirty="0">
              <a:solidFill>
                <a:schemeClr val="bg1">
                  <a:lumMod val="75000"/>
                  <a:lumOff val="25000"/>
                </a:schemeClr>
              </a:solidFill>
            </a:endParaRPr>
          </a:p>
        </p:txBody>
      </p:sp>
      <p:sp>
        <p:nvSpPr>
          <p:cNvPr id="53" name="Rectangle 52">
            <a:extLst>
              <a:ext uri="{FF2B5EF4-FFF2-40B4-BE49-F238E27FC236}">
                <a16:creationId xmlns:a16="http://schemas.microsoft.com/office/drawing/2014/main" id="{47D520E1-88F0-4949-922B-6ECCB9FE644B}"/>
              </a:ext>
            </a:extLst>
          </p:cNvPr>
          <p:cNvSpPr/>
          <p:nvPr/>
        </p:nvSpPr>
        <p:spPr>
          <a:xfrm>
            <a:off x="2574447" y="5021660"/>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54" name="Rectangle 53">
            <a:extLst>
              <a:ext uri="{FF2B5EF4-FFF2-40B4-BE49-F238E27FC236}">
                <a16:creationId xmlns:a16="http://schemas.microsoft.com/office/drawing/2014/main" id="{B8AE4A38-EBA8-4A41-A633-5079C6529F1A}"/>
              </a:ext>
            </a:extLst>
          </p:cNvPr>
          <p:cNvSpPr/>
          <p:nvPr/>
        </p:nvSpPr>
        <p:spPr>
          <a:xfrm>
            <a:off x="6596537" y="5017215"/>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DOWNLOAD</a:t>
            </a:r>
            <a:endParaRPr lang="en-US" sz="1100">
              <a:effectLst/>
              <a:ea typeface="Calibri" panose="020F0502020204030204" pitchFamily="34" charset="0"/>
              <a:cs typeface="Times New Roman" panose="02020603050405020304" pitchFamily="18" charset="0"/>
            </a:endParaRPr>
          </a:p>
        </p:txBody>
      </p:sp>
      <p:sp>
        <p:nvSpPr>
          <p:cNvPr id="55" name="Flowchart: Magnetic Disk 54">
            <a:extLst>
              <a:ext uri="{FF2B5EF4-FFF2-40B4-BE49-F238E27FC236}">
                <a16:creationId xmlns:a16="http://schemas.microsoft.com/office/drawing/2014/main" id="{FD682938-5FF5-4BF7-953A-6C8135F91154}"/>
              </a:ext>
            </a:extLst>
          </p:cNvPr>
          <p:cNvSpPr/>
          <p:nvPr/>
        </p:nvSpPr>
        <p:spPr>
          <a:xfrm>
            <a:off x="4565172" y="4846400"/>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56" name="Straight Arrow Connector 55">
            <a:extLst>
              <a:ext uri="{FF2B5EF4-FFF2-40B4-BE49-F238E27FC236}">
                <a16:creationId xmlns:a16="http://schemas.microsoft.com/office/drawing/2014/main" id="{2CE8E14F-93CB-4725-95A6-4A1B40260A57}"/>
              </a:ext>
            </a:extLst>
          </p:cNvPr>
          <p:cNvCxnSpPr/>
          <p:nvPr/>
        </p:nvCxnSpPr>
        <p:spPr>
          <a:xfrm>
            <a:off x="3673632" y="52166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88274A1-E64E-44AA-B460-BF6B09FF3DF1}"/>
              </a:ext>
            </a:extLst>
          </p:cNvPr>
          <p:cNvCxnSpPr/>
          <p:nvPr/>
        </p:nvCxnSpPr>
        <p:spPr>
          <a:xfrm flipV="1">
            <a:off x="3683792" y="5216605"/>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B83AEAC8-7878-476A-8600-D9BAA0D2ACA4}"/>
              </a:ext>
            </a:extLst>
          </p:cNvPr>
          <p:cNvCxnSpPr/>
          <p:nvPr/>
        </p:nvCxnSpPr>
        <p:spPr>
          <a:xfrm>
            <a:off x="5667532" y="5216605"/>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0948B81C-1C07-41F8-AADC-A6ED9A152A17}"/>
              </a:ext>
            </a:extLst>
          </p:cNvPr>
          <p:cNvSpPr/>
          <p:nvPr/>
        </p:nvSpPr>
        <p:spPr>
          <a:xfrm>
            <a:off x="8232932" y="5011500"/>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LOCAL STORAGE</a:t>
            </a:r>
            <a:endParaRPr lang="en-US" sz="1100">
              <a:effectLst/>
              <a:ea typeface="Calibri" panose="020F0502020204030204" pitchFamily="34" charset="0"/>
              <a:cs typeface="Times New Roman" panose="02020603050405020304" pitchFamily="18" charset="0"/>
            </a:endParaRPr>
          </a:p>
        </p:txBody>
      </p:sp>
      <p:cxnSp>
        <p:nvCxnSpPr>
          <p:cNvPr id="60" name="Straight Arrow Connector 59">
            <a:extLst>
              <a:ext uri="{FF2B5EF4-FFF2-40B4-BE49-F238E27FC236}">
                <a16:creationId xmlns:a16="http://schemas.microsoft.com/office/drawing/2014/main" id="{408092B5-1F28-47EC-B1F2-CDE8AC1364D7}"/>
              </a:ext>
            </a:extLst>
          </p:cNvPr>
          <p:cNvCxnSpPr/>
          <p:nvPr/>
        </p:nvCxnSpPr>
        <p:spPr>
          <a:xfrm>
            <a:off x="7720487" y="5229305"/>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0290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MODULE DIAGRAM </a:t>
            </a: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400110"/>
          </a:xfrm>
          <a:prstGeom prst="rect">
            <a:avLst/>
          </a:prstGeom>
          <a:noFill/>
        </p:spPr>
        <p:txBody>
          <a:bodyPr wrap="square" rtlCol="0">
            <a:spAutoFit/>
          </a:bodyPr>
          <a:lstStyle/>
          <a:p>
            <a:r>
              <a:rPr lang="en-US" sz="2000" b="1" dirty="0">
                <a:solidFill>
                  <a:schemeClr val="bg1">
                    <a:lumMod val="75000"/>
                    <a:lumOff val="25000"/>
                  </a:schemeClr>
                </a:solidFill>
              </a:rPr>
              <a:t>Team Leader Login:</a:t>
            </a:r>
            <a:endParaRPr lang="en-IN" sz="2000" b="1" dirty="0">
              <a:solidFill>
                <a:schemeClr val="bg1">
                  <a:lumMod val="75000"/>
                  <a:lumOff val="25000"/>
                </a:schemeClr>
              </a:solidFill>
            </a:endParaRPr>
          </a:p>
        </p:txBody>
      </p:sp>
      <p:cxnSp>
        <p:nvCxnSpPr>
          <p:cNvPr id="10" name="Straight Arrow Connector 9">
            <a:extLst>
              <a:ext uri="{FF2B5EF4-FFF2-40B4-BE49-F238E27FC236}">
                <a16:creationId xmlns:a16="http://schemas.microsoft.com/office/drawing/2014/main" id="{A2E0AC00-92A4-4802-A4BE-457B120EF0C7}"/>
              </a:ext>
            </a:extLst>
          </p:cNvPr>
          <p:cNvCxnSpPr/>
          <p:nvPr/>
        </p:nvCxnSpPr>
        <p:spPr>
          <a:xfrm>
            <a:off x="4273054" y="26918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A1FA31-5FBC-41BB-80E0-AA2BAA5A1CCF}"/>
              </a:ext>
            </a:extLst>
          </p:cNvPr>
          <p:cNvSpPr txBox="1"/>
          <p:nvPr/>
        </p:nvSpPr>
        <p:spPr>
          <a:xfrm>
            <a:off x="1111624" y="3096901"/>
            <a:ext cx="9197788" cy="400110"/>
          </a:xfrm>
          <a:prstGeom prst="rect">
            <a:avLst/>
          </a:prstGeom>
          <a:noFill/>
        </p:spPr>
        <p:txBody>
          <a:bodyPr wrap="square" rtlCol="0">
            <a:spAutoFit/>
          </a:bodyPr>
          <a:lstStyle/>
          <a:p>
            <a:r>
              <a:rPr lang="en-US" sz="2000" b="1" dirty="0">
                <a:solidFill>
                  <a:schemeClr val="bg1">
                    <a:lumMod val="75000"/>
                    <a:lumOff val="25000"/>
                  </a:schemeClr>
                </a:solidFill>
              </a:rPr>
              <a:t>Team Leader File Upload:</a:t>
            </a:r>
            <a:endParaRPr lang="en-IN" sz="2000" b="1" dirty="0">
              <a:solidFill>
                <a:schemeClr val="bg1">
                  <a:lumMod val="75000"/>
                  <a:lumOff val="25000"/>
                </a:schemeClr>
              </a:solidFill>
            </a:endParaRPr>
          </a:p>
        </p:txBody>
      </p:sp>
      <p:cxnSp>
        <p:nvCxnSpPr>
          <p:cNvPr id="17" name="Straight Arrow Connector 16">
            <a:extLst>
              <a:ext uri="{FF2B5EF4-FFF2-40B4-BE49-F238E27FC236}">
                <a16:creationId xmlns:a16="http://schemas.microsoft.com/office/drawing/2014/main" id="{29CB00A6-431E-43F4-9187-675A15C383A3}"/>
              </a:ext>
            </a:extLst>
          </p:cNvPr>
          <p:cNvCxnSpPr/>
          <p:nvPr/>
        </p:nvCxnSpPr>
        <p:spPr>
          <a:xfrm>
            <a:off x="3325634" y="44223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A91BDA-DEED-4599-89FA-188748B258C8}"/>
              </a:ext>
            </a:extLst>
          </p:cNvPr>
          <p:cNvCxnSpPr/>
          <p:nvPr/>
        </p:nvCxnSpPr>
        <p:spPr>
          <a:xfrm>
            <a:off x="3325634" y="49100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BD2D15-C057-4230-BE7A-E412E26F3C5F}"/>
              </a:ext>
            </a:extLst>
          </p:cNvPr>
          <p:cNvCxnSpPr/>
          <p:nvPr/>
        </p:nvCxnSpPr>
        <p:spPr>
          <a:xfrm>
            <a:off x="3669893" y="250568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5A92AC1-45B8-47F0-81F4-B1C0D0598608}"/>
              </a:ext>
            </a:extLst>
          </p:cNvPr>
          <p:cNvCxnSpPr/>
          <p:nvPr/>
        </p:nvCxnSpPr>
        <p:spPr>
          <a:xfrm>
            <a:off x="3732646" y="35226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9F015E3-83E5-4E8D-9B42-ED257908405C}"/>
              </a:ext>
            </a:extLst>
          </p:cNvPr>
          <p:cNvSpPr txBox="1"/>
          <p:nvPr/>
        </p:nvSpPr>
        <p:spPr>
          <a:xfrm>
            <a:off x="1111624" y="4366262"/>
            <a:ext cx="6167718" cy="400110"/>
          </a:xfrm>
          <a:prstGeom prst="rect">
            <a:avLst/>
          </a:prstGeom>
          <a:noFill/>
        </p:spPr>
        <p:txBody>
          <a:bodyPr wrap="square">
            <a:spAutoFit/>
          </a:bodyPr>
          <a:lstStyle/>
          <a:p>
            <a:r>
              <a:rPr lang="en-US" sz="2000" b="1" dirty="0">
                <a:solidFill>
                  <a:schemeClr val="bg1">
                    <a:lumMod val="75000"/>
                    <a:lumOff val="25000"/>
                  </a:schemeClr>
                </a:solidFill>
              </a:rPr>
              <a:t>Team Leader File View</a:t>
            </a:r>
            <a:r>
              <a:rPr lang="en-US" b="1" dirty="0">
                <a:solidFill>
                  <a:schemeClr val="bg1">
                    <a:lumMod val="75000"/>
                    <a:lumOff val="25000"/>
                  </a:schemeClr>
                </a:solidFill>
              </a:rPr>
              <a:t>:</a:t>
            </a:r>
            <a:endParaRPr lang="en-IN" b="1" dirty="0">
              <a:solidFill>
                <a:schemeClr val="bg1">
                  <a:lumMod val="75000"/>
                  <a:lumOff val="25000"/>
                </a:schemeClr>
              </a:solidFill>
            </a:endParaRPr>
          </a:p>
        </p:txBody>
      </p:sp>
      <p:cxnSp>
        <p:nvCxnSpPr>
          <p:cNvPr id="56" name="Straight Arrow Connector 55">
            <a:extLst>
              <a:ext uri="{FF2B5EF4-FFF2-40B4-BE49-F238E27FC236}">
                <a16:creationId xmlns:a16="http://schemas.microsoft.com/office/drawing/2014/main" id="{2CE8E14F-93CB-4725-95A6-4A1B40260A57}"/>
              </a:ext>
            </a:extLst>
          </p:cNvPr>
          <p:cNvCxnSpPr/>
          <p:nvPr/>
        </p:nvCxnSpPr>
        <p:spPr>
          <a:xfrm>
            <a:off x="3673632" y="52166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30949E35-4E1A-495E-B496-D8B76D63A8F8}"/>
              </a:ext>
            </a:extLst>
          </p:cNvPr>
          <p:cNvSpPr/>
          <p:nvPr/>
        </p:nvSpPr>
        <p:spPr>
          <a:xfrm>
            <a:off x="2531110" y="2399773"/>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a:t>
            </a:r>
            <a:endParaRPr lang="en-US" sz="1100">
              <a:effectLst/>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AEB9C341-F501-457C-990B-4E918F50CBB9}"/>
              </a:ext>
            </a:extLst>
          </p:cNvPr>
          <p:cNvSpPr/>
          <p:nvPr/>
        </p:nvSpPr>
        <p:spPr>
          <a:xfrm>
            <a:off x="6572885" y="2395328"/>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44" name="Flowchart: Magnetic Disk 43">
            <a:extLst>
              <a:ext uri="{FF2B5EF4-FFF2-40B4-BE49-F238E27FC236}">
                <a16:creationId xmlns:a16="http://schemas.microsoft.com/office/drawing/2014/main" id="{253F7179-FB17-4DC9-9B58-5767F9979B1F}"/>
              </a:ext>
            </a:extLst>
          </p:cNvPr>
          <p:cNvSpPr/>
          <p:nvPr/>
        </p:nvSpPr>
        <p:spPr>
          <a:xfrm>
            <a:off x="4554220" y="2242928"/>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3F7A7E8D-6FB4-48CC-A96E-464774C85657}"/>
              </a:ext>
            </a:extLst>
          </p:cNvPr>
          <p:cNvCxnSpPr/>
          <p:nvPr/>
        </p:nvCxnSpPr>
        <p:spPr>
          <a:xfrm>
            <a:off x="3630295" y="259471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AB95996-6911-4C43-B784-79E70CCE752E}"/>
              </a:ext>
            </a:extLst>
          </p:cNvPr>
          <p:cNvCxnSpPr/>
          <p:nvPr/>
        </p:nvCxnSpPr>
        <p:spPr>
          <a:xfrm flipV="1">
            <a:off x="3640455" y="2594718"/>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3B50EBD-A6D8-46FF-A365-02550FFCFE90}"/>
              </a:ext>
            </a:extLst>
          </p:cNvPr>
          <p:cNvCxnSpPr/>
          <p:nvPr/>
        </p:nvCxnSpPr>
        <p:spPr>
          <a:xfrm>
            <a:off x="5624195" y="2594718"/>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0722739E-8F00-4B1B-BF46-F9D46395E66E}"/>
              </a:ext>
            </a:extLst>
          </p:cNvPr>
          <p:cNvSpPr/>
          <p:nvPr/>
        </p:nvSpPr>
        <p:spPr>
          <a:xfrm>
            <a:off x="8189595" y="2389613"/>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HOME PAGE</a:t>
            </a:r>
            <a:endParaRPr lang="en-US" sz="1100">
              <a:effectLst/>
              <a:ea typeface="Calibri" panose="020F0502020204030204" pitchFamily="34"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AA551CF7-27C8-4E3E-9513-8CCB4786E04C}"/>
              </a:ext>
            </a:extLst>
          </p:cNvPr>
          <p:cNvCxnSpPr/>
          <p:nvPr/>
        </p:nvCxnSpPr>
        <p:spPr>
          <a:xfrm>
            <a:off x="7677150" y="2607418"/>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DA663C6-9D7C-4EA3-A8C7-502743F11372}"/>
              </a:ext>
            </a:extLst>
          </p:cNvPr>
          <p:cNvSpPr/>
          <p:nvPr/>
        </p:nvSpPr>
        <p:spPr>
          <a:xfrm>
            <a:off x="3140875" y="363668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a:t>
            </a:r>
            <a:endParaRPr lang="en-US" sz="1100">
              <a:effectLst/>
              <a:ea typeface="Calibri" panose="020F0502020204030204" pitchFamily="34" charset="0"/>
              <a:cs typeface="Times New Roman" panose="02020603050405020304" pitchFamily="18" charset="0"/>
            </a:endParaRPr>
          </a:p>
        </p:txBody>
      </p:sp>
      <p:sp>
        <p:nvSpPr>
          <p:cNvPr id="61" name="Rectangle 60">
            <a:extLst>
              <a:ext uri="{FF2B5EF4-FFF2-40B4-BE49-F238E27FC236}">
                <a16:creationId xmlns:a16="http://schemas.microsoft.com/office/drawing/2014/main" id="{F97D394F-363D-4276-8D52-37F4A48E0CB4}"/>
              </a:ext>
            </a:extLst>
          </p:cNvPr>
          <p:cNvSpPr/>
          <p:nvPr/>
        </p:nvSpPr>
        <p:spPr>
          <a:xfrm>
            <a:off x="5163350" y="3603661"/>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ADD FILE</a:t>
            </a:r>
            <a:endParaRPr lang="en-US" sz="1100">
              <a:effectLst/>
              <a:ea typeface="Calibri" panose="020F0502020204030204" pitchFamily="34" charset="0"/>
              <a:cs typeface="Times New Roman" panose="02020603050405020304" pitchFamily="18" charset="0"/>
            </a:endParaRPr>
          </a:p>
        </p:txBody>
      </p:sp>
      <p:sp>
        <p:nvSpPr>
          <p:cNvPr id="62" name="Flowchart: Magnetic Disk 61">
            <a:extLst>
              <a:ext uri="{FF2B5EF4-FFF2-40B4-BE49-F238E27FC236}">
                <a16:creationId xmlns:a16="http://schemas.microsoft.com/office/drawing/2014/main" id="{3897F040-44BC-4107-AF14-8925DB2FA2E1}"/>
              </a:ext>
            </a:extLst>
          </p:cNvPr>
          <p:cNvSpPr/>
          <p:nvPr/>
        </p:nvSpPr>
        <p:spPr>
          <a:xfrm>
            <a:off x="7195985" y="3489996"/>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F18B6190-73BC-4E1C-A9F6-7464F7CC70C6}"/>
              </a:ext>
            </a:extLst>
          </p:cNvPr>
          <p:cNvCxnSpPr/>
          <p:nvPr/>
        </p:nvCxnSpPr>
        <p:spPr>
          <a:xfrm>
            <a:off x="4240060" y="383162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C76FF38-A5D3-400A-970D-CDC6DD3958B0}"/>
              </a:ext>
            </a:extLst>
          </p:cNvPr>
          <p:cNvCxnSpPr/>
          <p:nvPr/>
        </p:nvCxnSpPr>
        <p:spPr>
          <a:xfrm flipV="1">
            <a:off x="4250220" y="3831626"/>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05E16E64-8109-4C55-B388-8B3035F5C1A6}"/>
              </a:ext>
            </a:extLst>
          </p:cNvPr>
          <p:cNvCxnSpPr/>
          <p:nvPr/>
        </p:nvCxnSpPr>
        <p:spPr>
          <a:xfrm>
            <a:off x="6233960" y="3831626"/>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4DAB8F50-ED6B-4BB2-945A-4C1ED9D4D752}"/>
              </a:ext>
            </a:extLst>
          </p:cNvPr>
          <p:cNvSpPr/>
          <p:nvPr/>
        </p:nvSpPr>
        <p:spPr>
          <a:xfrm>
            <a:off x="3058795" y="5225762"/>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a:t>
            </a:r>
            <a:endParaRPr lang="en-US" sz="1100">
              <a:effectLst/>
              <a:ea typeface="Calibri" panose="020F0502020204030204" pitchFamily="34" charset="0"/>
              <a:cs typeface="Times New Roman" panose="02020603050405020304" pitchFamily="18" charset="0"/>
            </a:endParaRPr>
          </a:p>
        </p:txBody>
      </p:sp>
      <p:sp>
        <p:nvSpPr>
          <p:cNvPr id="67" name="Rectangle 66">
            <a:extLst>
              <a:ext uri="{FF2B5EF4-FFF2-40B4-BE49-F238E27FC236}">
                <a16:creationId xmlns:a16="http://schemas.microsoft.com/office/drawing/2014/main" id="{91D2A67C-2967-4A02-8177-C5E19FFB41F1}"/>
              </a:ext>
            </a:extLst>
          </p:cNvPr>
          <p:cNvSpPr/>
          <p:nvPr/>
        </p:nvSpPr>
        <p:spPr>
          <a:xfrm>
            <a:off x="7100570" y="522131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VIEW FILE</a:t>
            </a:r>
            <a:endParaRPr lang="en-US" sz="1100">
              <a:effectLst/>
              <a:ea typeface="Calibri" panose="020F0502020204030204" pitchFamily="34" charset="0"/>
              <a:cs typeface="Times New Roman" panose="02020603050405020304" pitchFamily="18" charset="0"/>
            </a:endParaRPr>
          </a:p>
        </p:txBody>
      </p:sp>
      <p:sp>
        <p:nvSpPr>
          <p:cNvPr id="68" name="Flowchart: Magnetic Disk 67">
            <a:extLst>
              <a:ext uri="{FF2B5EF4-FFF2-40B4-BE49-F238E27FC236}">
                <a16:creationId xmlns:a16="http://schemas.microsoft.com/office/drawing/2014/main" id="{57EA16A1-BA8E-4EB6-853E-FED21D4C138C}"/>
              </a:ext>
            </a:extLst>
          </p:cNvPr>
          <p:cNvSpPr/>
          <p:nvPr/>
        </p:nvSpPr>
        <p:spPr>
          <a:xfrm>
            <a:off x="5081905" y="5069552"/>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B01D1A71-CCDA-4B70-8611-3F4B435031A5}"/>
              </a:ext>
            </a:extLst>
          </p:cNvPr>
          <p:cNvCxnSpPr/>
          <p:nvPr/>
        </p:nvCxnSpPr>
        <p:spPr>
          <a:xfrm>
            <a:off x="4157980" y="542070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DDDAEE9-77AE-4ED9-85C2-D707DFB9D640}"/>
              </a:ext>
            </a:extLst>
          </p:cNvPr>
          <p:cNvCxnSpPr/>
          <p:nvPr/>
        </p:nvCxnSpPr>
        <p:spPr>
          <a:xfrm flipV="1">
            <a:off x="4168140" y="5420707"/>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DD7BF770-5A18-4EC7-8928-45CF53111DCB}"/>
              </a:ext>
            </a:extLst>
          </p:cNvPr>
          <p:cNvCxnSpPr/>
          <p:nvPr/>
        </p:nvCxnSpPr>
        <p:spPr>
          <a:xfrm>
            <a:off x="6151880" y="5420707"/>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7222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MODULE DIAGRAM </a:t>
            </a: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400110"/>
          </a:xfrm>
          <a:prstGeom prst="rect">
            <a:avLst/>
          </a:prstGeom>
          <a:noFill/>
        </p:spPr>
        <p:txBody>
          <a:bodyPr wrap="square" rtlCol="0">
            <a:spAutoFit/>
          </a:bodyPr>
          <a:lstStyle/>
          <a:p>
            <a:r>
              <a:rPr lang="en-US" sz="2000" b="1" dirty="0">
                <a:solidFill>
                  <a:schemeClr val="bg1">
                    <a:lumMod val="75000"/>
                    <a:lumOff val="25000"/>
                  </a:schemeClr>
                </a:solidFill>
              </a:rPr>
              <a:t>Management Login:</a:t>
            </a:r>
            <a:endParaRPr lang="en-IN" sz="2000" b="1" dirty="0">
              <a:solidFill>
                <a:schemeClr val="bg1">
                  <a:lumMod val="75000"/>
                  <a:lumOff val="25000"/>
                </a:schemeClr>
              </a:solidFill>
            </a:endParaRPr>
          </a:p>
        </p:txBody>
      </p:sp>
      <p:cxnSp>
        <p:nvCxnSpPr>
          <p:cNvPr id="10" name="Straight Arrow Connector 9">
            <a:extLst>
              <a:ext uri="{FF2B5EF4-FFF2-40B4-BE49-F238E27FC236}">
                <a16:creationId xmlns:a16="http://schemas.microsoft.com/office/drawing/2014/main" id="{A2E0AC00-92A4-4802-A4BE-457B120EF0C7}"/>
              </a:ext>
            </a:extLst>
          </p:cNvPr>
          <p:cNvCxnSpPr/>
          <p:nvPr/>
        </p:nvCxnSpPr>
        <p:spPr>
          <a:xfrm>
            <a:off x="4273054" y="26918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A1FA31-5FBC-41BB-80E0-AA2BAA5A1CCF}"/>
              </a:ext>
            </a:extLst>
          </p:cNvPr>
          <p:cNvSpPr txBox="1"/>
          <p:nvPr/>
        </p:nvSpPr>
        <p:spPr>
          <a:xfrm>
            <a:off x="1039907" y="3804303"/>
            <a:ext cx="9197788" cy="400110"/>
          </a:xfrm>
          <a:prstGeom prst="rect">
            <a:avLst/>
          </a:prstGeom>
          <a:noFill/>
        </p:spPr>
        <p:txBody>
          <a:bodyPr wrap="square" rtlCol="0">
            <a:spAutoFit/>
          </a:bodyPr>
          <a:lstStyle/>
          <a:p>
            <a:r>
              <a:rPr lang="en-US" sz="2000" b="1" dirty="0">
                <a:solidFill>
                  <a:schemeClr val="bg1">
                    <a:lumMod val="75000"/>
                    <a:lumOff val="25000"/>
                  </a:schemeClr>
                </a:solidFill>
              </a:rPr>
              <a:t>Management – Team Leader Registration:</a:t>
            </a:r>
            <a:endParaRPr lang="en-IN" sz="2000" b="1" dirty="0">
              <a:solidFill>
                <a:schemeClr val="bg1">
                  <a:lumMod val="75000"/>
                  <a:lumOff val="25000"/>
                </a:schemeClr>
              </a:solidFill>
            </a:endParaRPr>
          </a:p>
        </p:txBody>
      </p:sp>
      <p:cxnSp>
        <p:nvCxnSpPr>
          <p:cNvPr id="17" name="Straight Arrow Connector 16">
            <a:extLst>
              <a:ext uri="{FF2B5EF4-FFF2-40B4-BE49-F238E27FC236}">
                <a16:creationId xmlns:a16="http://schemas.microsoft.com/office/drawing/2014/main" id="{29CB00A6-431E-43F4-9187-675A15C383A3}"/>
              </a:ext>
            </a:extLst>
          </p:cNvPr>
          <p:cNvCxnSpPr/>
          <p:nvPr/>
        </p:nvCxnSpPr>
        <p:spPr>
          <a:xfrm>
            <a:off x="3325634" y="44223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A91BDA-DEED-4599-89FA-188748B258C8}"/>
              </a:ext>
            </a:extLst>
          </p:cNvPr>
          <p:cNvCxnSpPr/>
          <p:nvPr/>
        </p:nvCxnSpPr>
        <p:spPr>
          <a:xfrm>
            <a:off x="3325634" y="49100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BD2D15-C057-4230-BE7A-E412E26F3C5F}"/>
              </a:ext>
            </a:extLst>
          </p:cNvPr>
          <p:cNvCxnSpPr/>
          <p:nvPr/>
        </p:nvCxnSpPr>
        <p:spPr>
          <a:xfrm>
            <a:off x="3669893" y="250568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5A92AC1-45B8-47F0-81F4-B1C0D0598608}"/>
              </a:ext>
            </a:extLst>
          </p:cNvPr>
          <p:cNvCxnSpPr/>
          <p:nvPr/>
        </p:nvCxnSpPr>
        <p:spPr>
          <a:xfrm>
            <a:off x="3732646" y="35226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CE8E14F-93CB-4725-95A6-4A1B40260A57}"/>
              </a:ext>
            </a:extLst>
          </p:cNvPr>
          <p:cNvCxnSpPr/>
          <p:nvPr/>
        </p:nvCxnSpPr>
        <p:spPr>
          <a:xfrm>
            <a:off x="3673632" y="52166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7A7E8D-6FB4-48CC-A96E-464774C85657}"/>
              </a:ext>
            </a:extLst>
          </p:cNvPr>
          <p:cNvCxnSpPr/>
          <p:nvPr/>
        </p:nvCxnSpPr>
        <p:spPr>
          <a:xfrm>
            <a:off x="3630295" y="259471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18B6190-73BC-4E1C-A9F6-7464F7CC70C6}"/>
              </a:ext>
            </a:extLst>
          </p:cNvPr>
          <p:cNvCxnSpPr/>
          <p:nvPr/>
        </p:nvCxnSpPr>
        <p:spPr>
          <a:xfrm>
            <a:off x="4240060" y="383162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1D1A71-CCDA-4B70-8611-3F4B435031A5}"/>
              </a:ext>
            </a:extLst>
          </p:cNvPr>
          <p:cNvCxnSpPr/>
          <p:nvPr/>
        </p:nvCxnSpPr>
        <p:spPr>
          <a:xfrm>
            <a:off x="4157980" y="542070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C9239D7-48B4-45B7-B212-7CB7608DB80A}"/>
              </a:ext>
            </a:extLst>
          </p:cNvPr>
          <p:cNvSpPr/>
          <p:nvPr/>
        </p:nvSpPr>
        <p:spPr>
          <a:xfrm>
            <a:off x="2377020" y="237340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CA4A44A6-3AA3-4541-A7F4-E0481AEE61DB}"/>
              </a:ext>
            </a:extLst>
          </p:cNvPr>
          <p:cNvSpPr/>
          <p:nvPr/>
        </p:nvSpPr>
        <p:spPr>
          <a:xfrm>
            <a:off x="6418795" y="2368964"/>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LOGIN</a:t>
            </a:r>
            <a:endParaRPr lang="en-US" sz="1100">
              <a:effectLst/>
              <a:ea typeface="Calibri" panose="020F0502020204030204" pitchFamily="34" charset="0"/>
              <a:cs typeface="Times New Roman" panose="02020603050405020304" pitchFamily="18" charset="0"/>
            </a:endParaRPr>
          </a:p>
        </p:txBody>
      </p:sp>
      <p:sp>
        <p:nvSpPr>
          <p:cNvPr id="35" name="Flowchart: Magnetic Disk 34">
            <a:extLst>
              <a:ext uri="{FF2B5EF4-FFF2-40B4-BE49-F238E27FC236}">
                <a16:creationId xmlns:a16="http://schemas.microsoft.com/office/drawing/2014/main" id="{03E19388-E54B-41DB-9D4A-DB729A6202D2}"/>
              </a:ext>
            </a:extLst>
          </p:cNvPr>
          <p:cNvSpPr/>
          <p:nvPr/>
        </p:nvSpPr>
        <p:spPr>
          <a:xfrm>
            <a:off x="4400130" y="2217199"/>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434FBA8F-F639-4966-A31B-E215891D722E}"/>
              </a:ext>
            </a:extLst>
          </p:cNvPr>
          <p:cNvCxnSpPr/>
          <p:nvPr/>
        </p:nvCxnSpPr>
        <p:spPr>
          <a:xfrm>
            <a:off x="3476205" y="256835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40A68C2-5DB9-4767-B789-09EB07B34CE8}"/>
              </a:ext>
            </a:extLst>
          </p:cNvPr>
          <p:cNvCxnSpPr/>
          <p:nvPr/>
        </p:nvCxnSpPr>
        <p:spPr>
          <a:xfrm flipV="1">
            <a:off x="3486365" y="2568354"/>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680E187-EBE2-4D49-B321-0CAD0DAEECE8}"/>
              </a:ext>
            </a:extLst>
          </p:cNvPr>
          <p:cNvCxnSpPr/>
          <p:nvPr/>
        </p:nvCxnSpPr>
        <p:spPr>
          <a:xfrm>
            <a:off x="5470105" y="2568354"/>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7CB56B7C-EF78-4AED-85BB-6642276373F5}"/>
              </a:ext>
            </a:extLst>
          </p:cNvPr>
          <p:cNvSpPr/>
          <p:nvPr/>
        </p:nvSpPr>
        <p:spPr>
          <a:xfrm>
            <a:off x="8035505" y="2363249"/>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HOME PAGE</a:t>
            </a:r>
            <a:endParaRPr lang="en-US" sz="1100">
              <a:effectLst/>
              <a:ea typeface="Calibri" panose="020F0502020204030204" pitchFamily="34"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C59807D2-367D-4B66-AED7-F240FC08F644}"/>
              </a:ext>
            </a:extLst>
          </p:cNvPr>
          <p:cNvCxnSpPr/>
          <p:nvPr/>
        </p:nvCxnSpPr>
        <p:spPr>
          <a:xfrm>
            <a:off x="7523060" y="2581054"/>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0159C695-8ACB-4A0D-AFE5-26CEE36A5567}"/>
              </a:ext>
            </a:extLst>
          </p:cNvPr>
          <p:cNvSpPr/>
          <p:nvPr/>
        </p:nvSpPr>
        <p:spPr>
          <a:xfrm>
            <a:off x="2230560" y="483070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53" name="Rectangle 52">
            <a:extLst>
              <a:ext uri="{FF2B5EF4-FFF2-40B4-BE49-F238E27FC236}">
                <a16:creationId xmlns:a16="http://schemas.microsoft.com/office/drawing/2014/main" id="{4BB32EBE-2F3F-4510-965C-54F9913C0CD4}"/>
              </a:ext>
            </a:extLst>
          </p:cNvPr>
          <p:cNvSpPr/>
          <p:nvPr/>
        </p:nvSpPr>
        <p:spPr>
          <a:xfrm>
            <a:off x="4253035" y="4826262"/>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ADD TEAM LEADER</a:t>
            </a:r>
            <a:endParaRPr lang="en-US" sz="1100">
              <a:effectLst/>
              <a:ea typeface="Calibri" panose="020F0502020204030204" pitchFamily="34" charset="0"/>
              <a:cs typeface="Times New Roman" panose="02020603050405020304" pitchFamily="18" charset="0"/>
            </a:endParaRPr>
          </a:p>
        </p:txBody>
      </p:sp>
      <p:sp>
        <p:nvSpPr>
          <p:cNvPr id="54" name="Flowchart: Magnetic Disk 53">
            <a:extLst>
              <a:ext uri="{FF2B5EF4-FFF2-40B4-BE49-F238E27FC236}">
                <a16:creationId xmlns:a16="http://schemas.microsoft.com/office/drawing/2014/main" id="{BF908A60-5564-4D41-9A9C-21FCFC476B88}"/>
              </a:ext>
            </a:extLst>
          </p:cNvPr>
          <p:cNvSpPr/>
          <p:nvPr/>
        </p:nvSpPr>
        <p:spPr>
          <a:xfrm>
            <a:off x="6273605" y="4673862"/>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D6336E5D-03EE-486E-9292-12624D154890}"/>
              </a:ext>
            </a:extLst>
          </p:cNvPr>
          <p:cNvCxnSpPr/>
          <p:nvPr/>
        </p:nvCxnSpPr>
        <p:spPr>
          <a:xfrm>
            <a:off x="3329745" y="50256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05D6A87-FB2D-4125-AC69-44CE6FD5E64B}"/>
              </a:ext>
            </a:extLst>
          </p:cNvPr>
          <p:cNvCxnSpPr/>
          <p:nvPr/>
        </p:nvCxnSpPr>
        <p:spPr>
          <a:xfrm flipV="1">
            <a:off x="3339905" y="5025652"/>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8ADC735E-2043-4424-9840-D75CE1212FEB}"/>
              </a:ext>
            </a:extLst>
          </p:cNvPr>
          <p:cNvCxnSpPr/>
          <p:nvPr/>
        </p:nvCxnSpPr>
        <p:spPr>
          <a:xfrm>
            <a:off x="5323645" y="5025652"/>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4881DD05-6441-46B7-BAAF-9A7C964DF2D8}"/>
              </a:ext>
            </a:extLst>
          </p:cNvPr>
          <p:cNvSpPr/>
          <p:nvPr/>
        </p:nvSpPr>
        <p:spPr>
          <a:xfrm>
            <a:off x="7889045" y="482054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TEAM LEADER LOGIN</a:t>
            </a:r>
            <a:endParaRPr lang="en-US" sz="1100">
              <a:effectLst/>
              <a:ea typeface="Calibri" panose="020F0502020204030204" pitchFamily="34" charset="0"/>
              <a:cs typeface="Times New Roman" panose="02020603050405020304" pitchFamily="18" charset="0"/>
            </a:endParaRPr>
          </a:p>
        </p:txBody>
      </p:sp>
      <p:cxnSp>
        <p:nvCxnSpPr>
          <p:cNvPr id="60" name="Straight Arrow Connector 59">
            <a:extLst>
              <a:ext uri="{FF2B5EF4-FFF2-40B4-BE49-F238E27FC236}">
                <a16:creationId xmlns:a16="http://schemas.microsoft.com/office/drawing/2014/main" id="{230D4A31-B8EB-4B54-91DF-FCB20DFC4506}"/>
              </a:ext>
            </a:extLst>
          </p:cNvPr>
          <p:cNvCxnSpPr/>
          <p:nvPr/>
        </p:nvCxnSpPr>
        <p:spPr>
          <a:xfrm>
            <a:off x="7376600" y="5038352"/>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8868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685799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MODULE DIAGRAM </a:t>
            </a:r>
          </a:p>
        </p:txBody>
      </p:sp>
      <p:sp>
        <p:nvSpPr>
          <p:cNvPr id="5" name="TextBox 4">
            <a:extLst>
              <a:ext uri="{FF2B5EF4-FFF2-40B4-BE49-F238E27FC236}">
                <a16:creationId xmlns:a16="http://schemas.microsoft.com/office/drawing/2014/main" id="{D9F11561-E59F-4F27-A68C-7D5B17644F39}"/>
              </a:ext>
            </a:extLst>
          </p:cNvPr>
          <p:cNvSpPr txBox="1"/>
          <p:nvPr/>
        </p:nvSpPr>
        <p:spPr>
          <a:xfrm>
            <a:off x="1111624" y="1794720"/>
            <a:ext cx="9197788" cy="400110"/>
          </a:xfrm>
          <a:prstGeom prst="rect">
            <a:avLst/>
          </a:prstGeom>
          <a:noFill/>
        </p:spPr>
        <p:txBody>
          <a:bodyPr wrap="square" rtlCol="0">
            <a:spAutoFit/>
          </a:bodyPr>
          <a:lstStyle/>
          <a:p>
            <a:r>
              <a:rPr lang="en-US" sz="2000" b="1" dirty="0">
                <a:solidFill>
                  <a:schemeClr val="bg1">
                    <a:lumMod val="75000"/>
                    <a:lumOff val="25000"/>
                  </a:schemeClr>
                </a:solidFill>
              </a:rPr>
              <a:t>Management – Generate Key:</a:t>
            </a:r>
            <a:endParaRPr lang="en-IN" sz="2000" b="1" dirty="0">
              <a:solidFill>
                <a:schemeClr val="bg1">
                  <a:lumMod val="75000"/>
                  <a:lumOff val="25000"/>
                </a:schemeClr>
              </a:solidFill>
            </a:endParaRPr>
          </a:p>
        </p:txBody>
      </p:sp>
      <p:cxnSp>
        <p:nvCxnSpPr>
          <p:cNvPr id="10" name="Straight Arrow Connector 9">
            <a:extLst>
              <a:ext uri="{FF2B5EF4-FFF2-40B4-BE49-F238E27FC236}">
                <a16:creationId xmlns:a16="http://schemas.microsoft.com/office/drawing/2014/main" id="{A2E0AC00-92A4-4802-A4BE-457B120EF0C7}"/>
              </a:ext>
            </a:extLst>
          </p:cNvPr>
          <p:cNvCxnSpPr/>
          <p:nvPr/>
        </p:nvCxnSpPr>
        <p:spPr>
          <a:xfrm>
            <a:off x="4273054" y="26918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A1FA31-5FBC-41BB-80E0-AA2BAA5A1CCF}"/>
              </a:ext>
            </a:extLst>
          </p:cNvPr>
          <p:cNvSpPr txBox="1"/>
          <p:nvPr/>
        </p:nvSpPr>
        <p:spPr>
          <a:xfrm>
            <a:off x="1055334" y="4045480"/>
            <a:ext cx="9197788" cy="400110"/>
          </a:xfrm>
          <a:prstGeom prst="rect">
            <a:avLst/>
          </a:prstGeom>
          <a:noFill/>
        </p:spPr>
        <p:txBody>
          <a:bodyPr wrap="square" rtlCol="0">
            <a:spAutoFit/>
          </a:bodyPr>
          <a:lstStyle/>
          <a:p>
            <a:r>
              <a:rPr lang="en-US" sz="2000" b="1" dirty="0">
                <a:solidFill>
                  <a:schemeClr val="bg1">
                    <a:lumMod val="75000"/>
                    <a:lumOff val="25000"/>
                  </a:schemeClr>
                </a:solidFill>
              </a:rPr>
              <a:t>Management Response:</a:t>
            </a:r>
            <a:endParaRPr lang="en-IN" sz="2000" b="1" dirty="0">
              <a:solidFill>
                <a:schemeClr val="bg1">
                  <a:lumMod val="75000"/>
                  <a:lumOff val="25000"/>
                </a:schemeClr>
              </a:solidFill>
            </a:endParaRPr>
          </a:p>
        </p:txBody>
      </p:sp>
      <p:cxnSp>
        <p:nvCxnSpPr>
          <p:cNvPr id="17" name="Straight Arrow Connector 16">
            <a:extLst>
              <a:ext uri="{FF2B5EF4-FFF2-40B4-BE49-F238E27FC236}">
                <a16:creationId xmlns:a16="http://schemas.microsoft.com/office/drawing/2014/main" id="{29CB00A6-431E-43F4-9187-675A15C383A3}"/>
              </a:ext>
            </a:extLst>
          </p:cNvPr>
          <p:cNvCxnSpPr/>
          <p:nvPr/>
        </p:nvCxnSpPr>
        <p:spPr>
          <a:xfrm>
            <a:off x="3325634" y="442235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A91BDA-DEED-4599-89FA-188748B258C8}"/>
              </a:ext>
            </a:extLst>
          </p:cNvPr>
          <p:cNvCxnSpPr/>
          <p:nvPr/>
        </p:nvCxnSpPr>
        <p:spPr>
          <a:xfrm>
            <a:off x="3325634" y="49100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BD2D15-C057-4230-BE7A-E412E26F3C5F}"/>
              </a:ext>
            </a:extLst>
          </p:cNvPr>
          <p:cNvCxnSpPr/>
          <p:nvPr/>
        </p:nvCxnSpPr>
        <p:spPr>
          <a:xfrm>
            <a:off x="3669893" y="250568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5A92AC1-45B8-47F0-81F4-B1C0D0598608}"/>
              </a:ext>
            </a:extLst>
          </p:cNvPr>
          <p:cNvCxnSpPr/>
          <p:nvPr/>
        </p:nvCxnSpPr>
        <p:spPr>
          <a:xfrm>
            <a:off x="3732646" y="35226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CE8E14F-93CB-4725-95A6-4A1B40260A57}"/>
              </a:ext>
            </a:extLst>
          </p:cNvPr>
          <p:cNvCxnSpPr/>
          <p:nvPr/>
        </p:nvCxnSpPr>
        <p:spPr>
          <a:xfrm>
            <a:off x="3673632" y="52166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7A7E8D-6FB4-48CC-A96E-464774C85657}"/>
              </a:ext>
            </a:extLst>
          </p:cNvPr>
          <p:cNvCxnSpPr/>
          <p:nvPr/>
        </p:nvCxnSpPr>
        <p:spPr>
          <a:xfrm>
            <a:off x="3630295" y="259471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18B6190-73BC-4E1C-A9F6-7464F7CC70C6}"/>
              </a:ext>
            </a:extLst>
          </p:cNvPr>
          <p:cNvCxnSpPr/>
          <p:nvPr/>
        </p:nvCxnSpPr>
        <p:spPr>
          <a:xfrm>
            <a:off x="4240060" y="383162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1D1A71-CCDA-4B70-8611-3F4B435031A5}"/>
              </a:ext>
            </a:extLst>
          </p:cNvPr>
          <p:cNvCxnSpPr/>
          <p:nvPr/>
        </p:nvCxnSpPr>
        <p:spPr>
          <a:xfrm>
            <a:off x="4157980" y="542070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4FBA8F-F639-4966-A31B-E215891D722E}"/>
              </a:ext>
            </a:extLst>
          </p:cNvPr>
          <p:cNvCxnSpPr/>
          <p:nvPr/>
        </p:nvCxnSpPr>
        <p:spPr>
          <a:xfrm>
            <a:off x="3476205" y="256835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336E5D-03EE-486E-9292-12624D154890}"/>
              </a:ext>
            </a:extLst>
          </p:cNvPr>
          <p:cNvCxnSpPr/>
          <p:nvPr/>
        </p:nvCxnSpPr>
        <p:spPr>
          <a:xfrm>
            <a:off x="3329745" y="50256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372F05A-CF21-4C71-B484-4F1A7C47227F}"/>
              </a:ext>
            </a:extLst>
          </p:cNvPr>
          <p:cNvSpPr/>
          <p:nvPr/>
        </p:nvSpPr>
        <p:spPr>
          <a:xfrm>
            <a:off x="2857239" y="264180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89D05792-6478-4CE5-AB86-5CAAB2CA0AFB}"/>
              </a:ext>
            </a:extLst>
          </p:cNvPr>
          <p:cNvSpPr/>
          <p:nvPr/>
        </p:nvSpPr>
        <p:spPr>
          <a:xfrm>
            <a:off x="4899399" y="262783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GENERATE KEY</a:t>
            </a:r>
            <a:endParaRPr lang="en-US" sz="1100">
              <a:effectLst/>
              <a:ea typeface="Calibri" panose="020F0502020204030204" pitchFamily="34"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00162448-1FC8-488D-8A52-56FA2949BF06}"/>
              </a:ext>
            </a:extLst>
          </p:cNvPr>
          <p:cNvCxnSpPr/>
          <p:nvPr/>
        </p:nvCxnSpPr>
        <p:spPr>
          <a:xfrm>
            <a:off x="3956424" y="283675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503BEA8-7F0C-4016-9F5E-4038B234B025}"/>
              </a:ext>
            </a:extLst>
          </p:cNvPr>
          <p:cNvCxnSpPr/>
          <p:nvPr/>
        </p:nvCxnSpPr>
        <p:spPr>
          <a:xfrm flipV="1">
            <a:off x="3966584" y="2836752"/>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53FFF62-EAE0-404F-8224-DD419042DB48}"/>
              </a:ext>
            </a:extLst>
          </p:cNvPr>
          <p:cNvCxnSpPr/>
          <p:nvPr/>
        </p:nvCxnSpPr>
        <p:spPr>
          <a:xfrm>
            <a:off x="5950324" y="2836752"/>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B1D692B2-BB98-4459-AA56-C8A8B9624756}"/>
              </a:ext>
            </a:extLst>
          </p:cNvPr>
          <p:cNvSpPr/>
          <p:nvPr/>
        </p:nvSpPr>
        <p:spPr>
          <a:xfrm>
            <a:off x="6916159" y="2612597"/>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
        <p:nvSpPr>
          <p:cNvPr id="48" name="Rectangle 47">
            <a:extLst>
              <a:ext uri="{FF2B5EF4-FFF2-40B4-BE49-F238E27FC236}">
                <a16:creationId xmlns:a16="http://schemas.microsoft.com/office/drawing/2014/main" id="{E19FD267-9B9C-4366-9573-2D70622537CC}"/>
              </a:ext>
            </a:extLst>
          </p:cNvPr>
          <p:cNvSpPr/>
          <p:nvPr/>
        </p:nvSpPr>
        <p:spPr>
          <a:xfrm>
            <a:off x="2695178" y="5060370"/>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MANAGEMENT</a:t>
            </a:r>
            <a:endParaRPr lang="en-US" sz="1100">
              <a:effectLst/>
              <a:ea typeface="Calibri" panose="020F0502020204030204" pitchFamily="34" charset="0"/>
              <a:cs typeface="Times New Roman" panose="02020603050405020304" pitchFamily="18" charset="0"/>
            </a:endParaRPr>
          </a:p>
        </p:txBody>
      </p:sp>
      <p:sp>
        <p:nvSpPr>
          <p:cNvPr id="50" name="Rectangle 49">
            <a:extLst>
              <a:ext uri="{FF2B5EF4-FFF2-40B4-BE49-F238E27FC236}">
                <a16:creationId xmlns:a16="http://schemas.microsoft.com/office/drawing/2014/main" id="{B23D2A94-D763-4779-95AA-AE14B8A6C9CD}"/>
              </a:ext>
            </a:extLst>
          </p:cNvPr>
          <p:cNvSpPr/>
          <p:nvPr/>
        </p:nvSpPr>
        <p:spPr>
          <a:xfrm>
            <a:off x="4717653" y="5055925"/>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RESPONSE</a:t>
            </a:r>
            <a:endParaRPr lang="en-US" sz="1100">
              <a:effectLst/>
              <a:ea typeface="Calibri" panose="020F0502020204030204" pitchFamily="34" charset="0"/>
              <a:cs typeface="Times New Roman" panose="02020603050405020304" pitchFamily="18" charset="0"/>
            </a:endParaRPr>
          </a:p>
        </p:txBody>
      </p:sp>
      <p:sp>
        <p:nvSpPr>
          <p:cNvPr id="51" name="Flowchart: Magnetic Disk 50">
            <a:extLst>
              <a:ext uri="{FF2B5EF4-FFF2-40B4-BE49-F238E27FC236}">
                <a16:creationId xmlns:a16="http://schemas.microsoft.com/office/drawing/2014/main" id="{3186BE23-0CCE-4F1C-90EC-CF21177620D9}"/>
              </a:ext>
            </a:extLst>
          </p:cNvPr>
          <p:cNvSpPr/>
          <p:nvPr/>
        </p:nvSpPr>
        <p:spPr>
          <a:xfrm>
            <a:off x="6718538" y="4927655"/>
            <a:ext cx="1108710" cy="680720"/>
          </a:xfrm>
          <a:prstGeom prst="flowChartMagneticDisk">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4214FD2E-8CD4-43FC-8B8D-5E98DB4FBF22}"/>
              </a:ext>
            </a:extLst>
          </p:cNvPr>
          <p:cNvCxnSpPr/>
          <p:nvPr/>
        </p:nvCxnSpPr>
        <p:spPr>
          <a:xfrm>
            <a:off x="3794363" y="525531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FF532BD-8074-430C-8941-DB1049777CA1}"/>
              </a:ext>
            </a:extLst>
          </p:cNvPr>
          <p:cNvCxnSpPr/>
          <p:nvPr/>
        </p:nvCxnSpPr>
        <p:spPr>
          <a:xfrm flipV="1">
            <a:off x="3804523" y="5255315"/>
            <a:ext cx="894715"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7EEC543D-13F0-410B-985F-AFDC7AA425EF}"/>
              </a:ext>
            </a:extLst>
          </p:cNvPr>
          <p:cNvCxnSpPr/>
          <p:nvPr/>
        </p:nvCxnSpPr>
        <p:spPr>
          <a:xfrm>
            <a:off x="5788263" y="5255315"/>
            <a:ext cx="943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0A4B6ECB-F1E2-4961-96E3-13662B76D31C}"/>
              </a:ext>
            </a:extLst>
          </p:cNvPr>
          <p:cNvSpPr/>
          <p:nvPr/>
        </p:nvSpPr>
        <p:spPr>
          <a:xfrm>
            <a:off x="8353663" y="5050210"/>
            <a:ext cx="1089025" cy="42799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cxnSp>
        <p:nvCxnSpPr>
          <p:cNvPr id="65" name="Straight Arrow Connector 64">
            <a:extLst>
              <a:ext uri="{FF2B5EF4-FFF2-40B4-BE49-F238E27FC236}">
                <a16:creationId xmlns:a16="http://schemas.microsoft.com/office/drawing/2014/main" id="{3E787A4D-9B29-4CE4-ACDB-3673D42BE867}"/>
              </a:ext>
            </a:extLst>
          </p:cNvPr>
          <p:cNvCxnSpPr/>
          <p:nvPr/>
        </p:nvCxnSpPr>
        <p:spPr>
          <a:xfrm>
            <a:off x="7841218" y="5268015"/>
            <a:ext cx="53467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539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788986" y="322249"/>
            <a:ext cx="10353762" cy="970450"/>
          </a:xfrm>
        </p:spPr>
        <p:txBody>
          <a:bodyPr/>
          <a:lstStyle/>
          <a:p>
            <a:r>
              <a:rPr lang="en-IN" dirty="0">
                <a:solidFill>
                  <a:schemeClr val="bg1"/>
                </a:solidFill>
              </a:rPr>
              <a:t>ADVANCEMENTS</a:t>
            </a:r>
          </a:p>
        </p:txBody>
      </p:sp>
      <p:sp>
        <p:nvSpPr>
          <p:cNvPr id="4" name="Text Placeholder 3">
            <a:extLst>
              <a:ext uri="{FF2B5EF4-FFF2-40B4-BE49-F238E27FC236}">
                <a16:creationId xmlns:a16="http://schemas.microsoft.com/office/drawing/2014/main" id="{6EEB6631-55D3-4CB9-AC60-5DE6072FBDCC}"/>
              </a:ext>
            </a:extLst>
          </p:cNvPr>
          <p:cNvSpPr>
            <a:spLocks noGrp="1"/>
          </p:cNvSpPr>
          <p:nvPr>
            <p:ph type="body" idx="1"/>
          </p:nvPr>
        </p:nvSpPr>
        <p:spPr/>
        <p:txBody>
          <a:bodyPr/>
          <a:lstStyle/>
          <a:p>
            <a:r>
              <a:rPr lang="en-IN" b="1" dirty="0">
                <a:solidFill>
                  <a:schemeClr val="accent5">
                    <a:lumMod val="40000"/>
                    <a:lumOff val="60000"/>
                  </a:schemeClr>
                </a:solidFill>
              </a:rPr>
              <a:t>Existing System</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sz="half" idx="2"/>
          </p:nvPr>
        </p:nvSpPr>
        <p:spPr/>
        <p:txBody>
          <a:bodyPr>
            <a:normAutofit/>
          </a:bodyPr>
          <a:lstStyle/>
          <a:p>
            <a:r>
              <a:rPr lang="en-US" sz="1800" dirty="0">
                <a:solidFill>
                  <a:schemeClr val="tx1"/>
                </a:solidFill>
                <a:effectLst/>
                <a:latin typeface="Times New Roman" panose="02020603050405020304" pitchFamily="18" charset="0"/>
                <a:ea typeface="Calibri" panose="020F0502020204030204" pitchFamily="34" charset="0"/>
              </a:rPr>
              <a:t>Most of the existing homomorphic secret sharing and secure multi-party computing technologies have the problems of massive communication rounds and too much traffic load.</a:t>
            </a:r>
          </a:p>
          <a:p>
            <a:r>
              <a:rPr lang="en-US" sz="1800" b="1" u="sng" kern="1800" dirty="0">
                <a:solidFill>
                  <a:schemeClr val="tx1"/>
                </a:solidFill>
                <a:effectLst/>
                <a:latin typeface="Times New Roman" panose="02020603050405020304" pitchFamily="18" charset="0"/>
                <a:ea typeface="Times New Roman" panose="02020603050405020304" pitchFamily="18" charset="0"/>
              </a:rPr>
              <a:t>Methodology: </a:t>
            </a:r>
            <a:r>
              <a:rPr lang="en-US" sz="1800" kern="1800" dirty="0">
                <a:solidFill>
                  <a:schemeClr val="tx1"/>
                </a:solidFill>
                <a:effectLst/>
                <a:latin typeface="Times New Roman" panose="02020603050405020304" pitchFamily="18" charset="0"/>
                <a:ea typeface="Times New Roman" panose="02020603050405020304" pitchFamily="18" charset="0"/>
              </a:rPr>
              <a:t>Different Hash Function Model, DSA Encryption.</a:t>
            </a:r>
            <a:endParaRPr lang="en-US" kern="1800" dirty="0">
              <a:solidFill>
                <a:schemeClr val="tx1"/>
              </a:solidFill>
              <a:effectLst/>
              <a:latin typeface="Times New Roman" panose="02020603050405020304" pitchFamily="18" charset="0"/>
              <a:ea typeface="Times New Roman" panose="02020603050405020304" pitchFamily="18" charset="0"/>
            </a:endParaRPr>
          </a:p>
          <a:p>
            <a:pPr marL="36900" indent="0">
              <a:buNone/>
            </a:pPr>
            <a:endParaRPr lang="en-US" b="1" dirty="0">
              <a:solidFill>
                <a:schemeClr val="tx2">
                  <a:lumMod val="25000"/>
                </a:schemeClr>
              </a:solidFill>
            </a:endParaRPr>
          </a:p>
        </p:txBody>
      </p:sp>
      <p:sp>
        <p:nvSpPr>
          <p:cNvPr id="5" name="Text Placeholder 4">
            <a:extLst>
              <a:ext uri="{FF2B5EF4-FFF2-40B4-BE49-F238E27FC236}">
                <a16:creationId xmlns:a16="http://schemas.microsoft.com/office/drawing/2014/main" id="{231F5FED-2677-488A-BC12-53619AD3578E}"/>
              </a:ext>
            </a:extLst>
          </p:cNvPr>
          <p:cNvSpPr>
            <a:spLocks noGrp="1"/>
          </p:cNvSpPr>
          <p:nvPr>
            <p:ph type="body" sz="quarter" idx="3"/>
          </p:nvPr>
        </p:nvSpPr>
        <p:spPr/>
        <p:txBody>
          <a:bodyPr/>
          <a:lstStyle/>
          <a:p>
            <a:r>
              <a:rPr lang="en-IN" b="1" dirty="0">
                <a:solidFill>
                  <a:schemeClr val="accent5">
                    <a:lumMod val="40000"/>
                    <a:lumOff val="60000"/>
                  </a:schemeClr>
                </a:solidFill>
              </a:rPr>
              <a:t>Cons</a:t>
            </a:r>
          </a:p>
        </p:txBody>
      </p:sp>
      <p:sp>
        <p:nvSpPr>
          <p:cNvPr id="6" name="Content Placeholder 5">
            <a:extLst>
              <a:ext uri="{FF2B5EF4-FFF2-40B4-BE49-F238E27FC236}">
                <a16:creationId xmlns:a16="http://schemas.microsoft.com/office/drawing/2014/main" id="{D82DD9A5-10A7-4430-8AE5-8BE607F4A720}"/>
              </a:ext>
            </a:extLst>
          </p:cNvPr>
          <p:cNvSpPr>
            <a:spLocks noGrp="1"/>
          </p:cNvSpPr>
          <p:nvPr>
            <p:ph sz="quarter" idx="4"/>
          </p:nvPr>
        </p:nvSpPr>
        <p:spPr/>
        <p:txBody>
          <a:bodyPr>
            <a:normAutofit/>
          </a:bodyPr>
          <a:lstStyle/>
          <a:p>
            <a:r>
              <a:rPr lang="en-US" sz="1800" kern="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takes long time to process various hash function methods.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solidFill>
              </a:rPr>
              <a:t>DSA algorithm requires lot of time to authenticate.</a:t>
            </a:r>
          </a:p>
          <a:p>
            <a:r>
              <a:rPr lang="en-IN" dirty="0">
                <a:solidFill>
                  <a:schemeClr val="tx1"/>
                </a:solidFill>
              </a:rPr>
              <a:t>Data is not encrypted in DSA.</a:t>
            </a:r>
          </a:p>
        </p:txBody>
      </p:sp>
    </p:spTree>
    <p:extLst>
      <p:ext uri="{BB962C8B-B14F-4D97-AF65-F5344CB8AC3E}">
        <p14:creationId xmlns:p14="http://schemas.microsoft.com/office/powerpoint/2010/main" val="841357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p:txBody>
          <a:bodyPr/>
          <a:lstStyle/>
          <a:p>
            <a:r>
              <a:rPr lang="en-US" dirty="0">
                <a:solidFill>
                  <a:schemeClr val="bg1"/>
                </a:solidFill>
              </a:rPr>
              <a:t>ALGORITHM EXPLANATION</a:t>
            </a:r>
            <a:endParaRPr lang="en-IN" dirty="0">
              <a:solidFill>
                <a:schemeClr val="bg1"/>
              </a:solidFill>
            </a:endParaRPr>
          </a:p>
        </p:txBody>
      </p:sp>
      <p:sp>
        <p:nvSpPr>
          <p:cNvPr id="6" name="Text Placeholder 5">
            <a:extLst>
              <a:ext uri="{FF2B5EF4-FFF2-40B4-BE49-F238E27FC236}">
                <a16:creationId xmlns:a16="http://schemas.microsoft.com/office/drawing/2014/main" id="{D7C4E8F0-7EE4-4996-9E03-CF52B1A1D762}"/>
              </a:ext>
            </a:extLst>
          </p:cNvPr>
          <p:cNvSpPr>
            <a:spLocks noGrp="1"/>
          </p:cNvSpPr>
          <p:nvPr>
            <p:ph type="body" idx="1"/>
          </p:nvPr>
        </p:nvSpPr>
        <p:spPr/>
        <p:txBody>
          <a:bodyPr/>
          <a:lstStyle/>
          <a:p>
            <a:r>
              <a:rPr lang="en-US" b="1" dirty="0"/>
              <a:t>SHA Algorithm</a:t>
            </a:r>
            <a:endParaRPr lang="en-IN" b="1"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sz="half" idx="2"/>
          </p:nvPr>
        </p:nvSpPr>
        <p:spPr/>
        <p:txBody>
          <a:bodyPr>
            <a:normAutofit/>
          </a:bodyPr>
          <a:lstStyle/>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
        <p:nvSpPr>
          <p:cNvPr id="7" name="Text Placeholder 6">
            <a:extLst>
              <a:ext uri="{FF2B5EF4-FFF2-40B4-BE49-F238E27FC236}">
                <a16:creationId xmlns:a16="http://schemas.microsoft.com/office/drawing/2014/main" id="{DBCAB3DD-D9A7-468F-96CD-DFD8152885B9}"/>
              </a:ext>
            </a:extLst>
          </p:cNvPr>
          <p:cNvSpPr>
            <a:spLocks noGrp="1"/>
          </p:cNvSpPr>
          <p:nvPr>
            <p:ph type="body" sz="quarter" idx="3"/>
          </p:nvPr>
        </p:nvSpPr>
        <p:spPr/>
        <p:txBody>
          <a:bodyPr/>
          <a:lstStyle/>
          <a:p>
            <a:r>
              <a:rPr lang="en-US" b="1" dirty="0"/>
              <a:t>AES Algorithm</a:t>
            </a:r>
            <a:endParaRPr lang="en-IN" b="1" dirty="0"/>
          </a:p>
        </p:txBody>
      </p:sp>
      <p:sp>
        <p:nvSpPr>
          <p:cNvPr id="8" name="Content Placeholder 7">
            <a:extLst>
              <a:ext uri="{FF2B5EF4-FFF2-40B4-BE49-F238E27FC236}">
                <a16:creationId xmlns:a16="http://schemas.microsoft.com/office/drawing/2014/main" id="{B852CEA0-0C92-45B6-8801-D4AF96BA10CC}"/>
              </a:ext>
            </a:extLst>
          </p:cNvPr>
          <p:cNvSpPr>
            <a:spLocks noGrp="1"/>
          </p:cNvSpPr>
          <p:nvPr>
            <p:ph sz="quarter" idx="4"/>
          </p:nvPr>
        </p:nvSpPr>
        <p:spPr>
          <a:xfrm>
            <a:off x="6381225" y="2853370"/>
            <a:ext cx="4779581" cy="3043533"/>
          </a:xfrm>
        </p:spPr>
        <p:txBody>
          <a:bodyPr/>
          <a:lstStyle/>
          <a:p>
            <a:pPr marL="36900" indent="0" algn="just">
              <a:buNone/>
            </a:pPr>
            <a:r>
              <a:rPr lang="en-US" dirty="0">
                <a:solidFill>
                  <a:schemeClr val="tx2">
                    <a:lumMod val="75000"/>
                  </a:schemeClr>
                </a:solidFill>
                <a:effectLst/>
              </a:rPr>
              <a:t>The AES Encryption algorithm (also known as the Rijndael algorithm) is a symmetric block cipher algorithm with a block/chunk size of 128 bits. It converts these individual blocks using keys of 128, 192, and 256 bits. Once it encrypts these blocks, it joins them together to form the ciphertext.</a:t>
            </a:r>
            <a:endParaRPr lang="en-IN" dirty="0">
              <a:solidFill>
                <a:schemeClr val="tx2">
                  <a:lumMod val="75000"/>
                </a:schemeClr>
              </a:solidFill>
              <a:effectLst/>
            </a:endParaRPr>
          </a:p>
        </p:txBody>
      </p:sp>
      <p:sp>
        <p:nvSpPr>
          <p:cNvPr id="9" name="TextBox 8">
            <a:extLst>
              <a:ext uri="{FF2B5EF4-FFF2-40B4-BE49-F238E27FC236}">
                <a16:creationId xmlns:a16="http://schemas.microsoft.com/office/drawing/2014/main" id="{D2C24C30-5EC9-4061-A9C5-CBBFEFBD0AF0}"/>
              </a:ext>
            </a:extLst>
          </p:cNvPr>
          <p:cNvSpPr txBox="1"/>
          <p:nvPr/>
        </p:nvSpPr>
        <p:spPr>
          <a:xfrm>
            <a:off x="1046013" y="2814918"/>
            <a:ext cx="4861728" cy="3538148"/>
          </a:xfrm>
          <a:prstGeom prst="rect">
            <a:avLst/>
          </a:prstGeom>
          <a:noFill/>
        </p:spPr>
        <p:txBody>
          <a:bodyPr wrap="square" rtlCol="0">
            <a:spAutoFit/>
          </a:bodyPr>
          <a:lstStyle/>
          <a:p>
            <a:pPr indent="457200" algn="just">
              <a:lnSpc>
                <a:spcPct val="107000"/>
              </a:lnSpc>
              <a:spcAft>
                <a:spcPts val="800"/>
              </a:spcAft>
            </a:pPr>
            <a:r>
              <a:rPr lang="en-US" sz="18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18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field of cryptography</a:t>
            </a:r>
            <a:r>
              <a:rPr lang="en-US" sz="18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and crypt analytics, the SHA-1 algorithm is a crypt-formatted hash function that is used to take a smaller input and produces a string that is 160 bits, also known as 20-byte hash value long. The hash value therefore generated, is known as a message digest which is typically rendered and produced as a hexadecimal number which is specifically 40 digits long.</a:t>
            </a:r>
            <a:endParaRPr lang="en-IN"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4D5968"/>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0247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p:txBody>
          <a:bodyPr/>
          <a:lstStyle/>
          <a:p>
            <a:r>
              <a:rPr lang="en-US" dirty="0">
                <a:solidFill>
                  <a:schemeClr val="bg1"/>
                </a:solidFill>
              </a:rPr>
              <a:t>DATA DICTIONARY</a:t>
            </a:r>
            <a:endParaRPr lang="en-IN" dirty="0">
              <a:solidFill>
                <a:schemeClr val="bg1"/>
              </a:solidFill>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sz="half" idx="2"/>
          </p:nvPr>
        </p:nvSpPr>
        <p:spPr>
          <a:xfrm>
            <a:off x="1046013" y="1828801"/>
            <a:ext cx="4764764" cy="3916836"/>
          </a:xfrm>
        </p:spPr>
        <p:txBody>
          <a:bodyPr>
            <a:normAutofit lnSpcReduction="10000"/>
          </a:bodyPr>
          <a:lstStyle/>
          <a:p>
            <a:pPr marL="285750" indent="-285750">
              <a:buFont typeface="Wingdings" panose="05000000000000000000" pitchFamily="2" charset="2"/>
              <a:buChar char="ü"/>
            </a:pPr>
            <a:r>
              <a:rPr lang="en-US" dirty="0"/>
              <a:t>AWS – Amazon Web Server </a:t>
            </a:r>
          </a:p>
          <a:p>
            <a:pPr indent="-342900">
              <a:buFont typeface="Wingdings" panose="05000000000000000000" pitchFamily="2" charset="2"/>
              <a:buChar char="ü"/>
            </a:pPr>
            <a:r>
              <a:rPr lang="en-US" dirty="0"/>
              <a:t>RDS – Relational Database Service</a:t>
            </a:r>
          </a:p>
          <a:p>
            <a:pPr indent="-342900">
              <a:buFont typeface="Wingdings" panose="05000000000000000000" pitchFamily="2" charset="2"/>
              <a:buChar char="ü"/>
            </a:pPr>
            <a:r>
              <a:rPr lang="en-US" dirty="0"/>
              <a:t>RSA – Rivest Shamir Adleman </a:t>
            </a:r>
          </a:p>
          <a:p>
            <a:pPr indent="-342900">
              <a:buFont typeface="Wingdings" panose="05000000000000000000" pitchFamily="2" charset="2"/>
              <a:buChar char="ü"/>
            </a:pPr>
            <a:r>
              <a:rPr lang="en-US" dirty="0"/>
              <a:t>DSA – Digital Signature Algorithm </a:t>
            </a:r>
          </a:p>
          <a:p>
            <a:pPr indent="-342900">
              <a:buFont typeface="Wingdings" panose="05000000000000000000" pitchFamily="2" charset="2"/>
              <a:buChar char="ü"/>
            </a:pPr>
            <a:r>
              <a:rPr lang="en-US" dirty="0"/>
              <a:t>AES – Advanced Encryption Standard</a:t>
            </a:r>
          </a:p>
          <a:p>
            <a:pPr indent="-342900">
              <a:buFont typeface="Wingdings" panose="05000000000000000000" pitchFamily="2" charset="2"/>
              <a:buChar char="ü"/>
            </a:pPr>
            <a:r>
              <a:rPr lang="en-US" dirty="0"/>
              <a:t>SHA – Secure Hash Algorithm</a:t>
            </a:r>
          </a:p>
          <a:p>
            <a:pPr indent="-342900">
              <a:buFont typeface="Wingdings" panose="05000000000000000000" pitchFamily="2" charset="2"/>
              <a:buChar char="ü"/>
            </a:pPr>
            <a:r>
              <a:rPr lang="en-US" dirty="0"/>
              <a:t>QR code – Quick Response Code</a:t>
            </a:r>
          </a:p>
          <a:p>
            <a:pPr indent="-342900">
              <a:buFont typeface="Wingdings" panose="05000000000000000000" pitchFamily="2" charset="2"/>
              <a:buChar char="ü"/>
            </a:pPr>
            <a:r>
              <a:rPr lang="en-US" dirty="0"/>
              <a:t>DFD – Data Flow Diagram</a:t>
            </a:r>
          </a:p>
          <a:p>
            <a:pPr indent="-342900">
              <a:buFont typeface="Wingdings" panose="05000000000000000000" pitchFamily="2" charset="2"/>
              <a:buChar char="ü"/>
            </a:pPr>
            <a:r>
              <a:rPr lang="en-US" dirty="0"/>
              <a:t>ER Diagram– Entity Relationship Diagram</a:t>
            </a: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
        <p:nvSpPr>
          <p:cNvPr id="9" name="Content Placeholder 8">
            <a:extLst>
              <a:ext uri="{FF2B5EF4-FFF2-40B4-BE49-F238E27FC236}">
                <a16:creationId xmlns:a16="http://schemas.microsoft.com/office/drawing/2014/main" id="{CC0E0970-F417-40DE-BED3-14D67265619C}"/>
              </a:ext>
            </a:extLst>
          </p:cNvPr>
          <p:cNvSpPr>
            <a:spLocks noGrp="1"/>
          </p:cNvSpPr>
          <p:nvPr>
            <p:ph sz="quarter" idx="4"/>
          </p:nvPr>
        </p:nvSpPr>
        <p:spPr>
          <a:xfrm>
            <a:off x="6363167" y="1828801"/>
            <a:ext cx="4779581" cy="3916836"/>
          </a:xfrm>
        </p:spPr>
        <p:txBody>
          <a:bodyPr>
            <a:normAutofit lnSpcReduction="10000"/>
          </a:bodyPr>
          <a:lstStyle/>
          <a:p>
            <a:pPr indent="-342900">
              <a:buFont typeface="Wingdings" panose="05000000000000000000" pitchFamily="2" charset="2"/>
              <a:buChar char="ü"/>
            </a:pPr>
            <a:r>
              <a:rPr lang="en-US" dirty="0"/>
              <a:t>UML Diagrams – Unified Modelling Language </a:t>
            </a:r>
          </a:p>
          <a:p>
            <a:pPr indent="-342900">
              <a:buFont typeface="Wingdings" panose="05000000000000000000" pitchFamily="2" charset="2"/>
              <a:buChar char="ü"/>
            </a:pPr>
            <a:r>
              <a:rPr lang="en-US" dirty="0"/>
              <a:t>UI Design – User Interface Design</a:t>
            </a:r>
          </a:p>
          <a:p>
            <a:pPr indent="-342900">
              <a:buFont typeface="Wingdings" panose="05000000000000000000" pitchFamily="2" charset="2"/>
              <a:buChar char="ü"/>
            </a:pPr>
            <a:r>
              <a:rPr lang="en-US" dirty="0"/>
              <a:t>OS – Operating System</a:t>
            </a:r>
          </a:p>
          <a:p>
            <a:pPr indent="-342900">
              <a:buFont typeface="Wingdings" panose="05000000000000000000" pitchFamily="2" charset="2"/>
              <a:buChar char="ü"/>
            </a:pPr>
            <a:r>
              <a:rPr lang="en-US" dirty="0"/>
              <a:t>RAM – Random Access Memory </a:t>
            </a:r>
          </a:p>
          <a:p>
            <a:pPr indent="-342900">
              <a:buFont typeface="Wingdings" panose="05000000000000000000" pitchFamily="2" charset="2"/>
              <a:buChar char="ü"/>
            </a:pPr>
            <a:r>
              <a:rPr lang="en-US" dirty="0"/>
              <a:t>IDE – Integrated Development Environment </a:t>
            </a:r>
          </a:p>
          <a:p>
            <a:pPr indent="-342900">
              <a:buFont typeface="Wingdings" panose="05000000000000000000" pitchFamily="2" charset="2"/>
              <a:buChar char="ü"/>
            </a:pPr>
            <a:r>
              <a:rPr lang="en-US" dirty="0"/>
              <a:t>HTML – Hyper Text Markup Language </a:t>
            </a:r>
          </a:p>
          <a:p>
            <a:pPr indent="-342900">
              <a:buFont typeface="Wingdings" panose="05000000000000000000" pitchFamily="2" charset="2"/>
              <a:buChar char="ü"/>
            </a:pPr>
            <a:r>
              <a:rPr lang="en-US" dirty="0"/>
              <a:t>CSS – Cascading Style Sheets </a:t>
            </a:r>
          </a:p>
          <a:p>
            <a:pPr indent="-342900">
              <a:buFont typeface="Wingdings" panose="05000000000000000000" pitchFamily="2" charset="2"/>
              <a:buChar char="ü"/>
            </a:pPr>
            <a:r>
              <a:rPr lang="en-US" dirty="0" err="1"/>
              <a:t>Js</a:t>
            </a:r>
            <a:r>
              <a:rPr lang="en-US" dirty="0"/>
              <a:t> – JavaScript </a:t>
            </a:r>
          </a:p>
          <a:p>
            <a:pPr indent="-342900">
              <a:buFont typeface="Wingdings" panose="05000000000000000000" pitchFamily="2" charset="2"/>
              <a:buChar char="ü"/>
            </a:pPr>
            <a:r>
              <a:rPr lang="en-US" dirty="0"/>
              <a:t>GB – Giga Bytes</a:t>
            </a:r>
          </a:p>
          <a:p>
            <a:endParaRPr lang="en-US" dirty="0"/>
          </a:p>
          <a:p>
            <a:pPr marL="36900" indent="0">
              <a:buNone/>
            </a:pPr>
            <a:endParaRPr lang="en-IN" dirty="0"/>
          </a:p>
        </p:txBody>
      </p:sp>
    </p:spTree>
    <p:extLst>
      <p:ext uri="{BB962C8B-B14F-4D97-AF65-F5344CB8AC3E}">
        <p14:creationId xmlns:p14="http://schemas.microsoft.com/office/powerpoint/2010/main" val="261010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788986" y="322249"/>
            <a:ext cx="10353762" cy="970450"/>
          </a:xfrm>
        </p:spPr>
        <p:txBody>
          <a:bodyPr/>
          <a:lstStyle/>
          <a:p>
            <a:r>
              <a:rPr lang="en-IN" dirty="0">
                <a:solidFill>
                  <a:schemeClr val="bg1"/>
                </a:solidFill>
              </a:rPr>
              <a:t>ADVANCEMENTS</a:t>
            </a:r>
          </a:p>
        </p:txBody>
      </p:sp>
      <p:sp>
        <p:nvSpPr>
          <p:cNvPr id="4" name="Text Placeholder 3">
            <a:extLst>
              <a:ext uri="{FF2B5EF4-FFF2-40B4-BE49-F238E27FC236}">
                <a16:creationId xmlns:a16="http://schemas.microsoft.com/office/drawing/2014/main" id="{6EEB6631-55D3-4CB9-AC60-5DE6072FBDCC}"/>
              </a:ext>
            </a:extLst>
          </p:cNvPr>
          <p:cNvSpPr>
            <a:spLocks noGrp="1"/>
          </p:cNvSpPr>
          <p:nvPr>
            <p:ph type="body" idx="1"/>
          </p:nvPr>
        </p:nvSpPr>
        <p:spPr/>
        <p:txBody>
          <a:bodyPr/>
          <a:lstStyle/>
          <a:p>
            <a:r>
              <a:rPr lang="en-IN" b="1" dirty="0">
                <a:solidFill>
                  <a:schemeClr val="accent5">
                    <a:lumMod val="40000"/>
                    <a:lumOff val="60000"/>
                  </a:schemeClr>
                </a:solidFill>
              </a:rPr>
              <a:t>Proposed System</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sz="half" idx="2"/>
          </p:nvPr>
        </p:nvSpPr>
        <p:spPr/>
        <p:txBody>
          <a:bodyPr>
            <a:normAutofit/>
          </a:bodyPr>
          <a:lstStyle/>
          <a:p>
            <a:r>
              <a:rPr lang="en-US" sz="1800" dirty="0">
                <a:solidFill>
                  <a:schemeClr val="tx1"/>
                </a:solidFill>
                <a:effectLst/>
                <a:latin typeface="Times New Roman" panose="02020603050405020304" pitchFamily="18" charset="0"/>
                <a:ea typeface="Calibri" panose="020F0502020204030204" pitchFamily="34" charset="0"/>
              </a:rPr>
              <a:t>The proposed smart system is used by admin or authority getting involved in the transfer of sensitive data. The final sensitive data </a:t>
            </a:r>
            <a:r>
              <a:rPr lang="en-US" dirty="0">
                <a:solidFill>
                  <a:schemeClr val="tx1"/>
                </a:solidFill>
                <a:effectLst/>
                <a:latin typeface="Times New Roman" panose="02020603050405020304" pitchFamily="18" charset="0"/>
                <a:ea typeface="Calibri" panose="020F0502020204030204" pitchFamily="34" charset="0"/>
              </a:rPr>
              <a:t>is only accessed</a:t>
            </a:r>
            <a:r>
              <a:rPr lang="en-US" sz="1800" dirty="0">
                <a:solidFill>
                  <a:schemeClr val="tx1"/>
                </a:solidFill>
                <a:effectLst/>
                <a:latin typeface="Times New Roman" panose="02020603050405020304" pitchFamily="18" charset="0"/>
                <a:ea typeface="Calibri" panose="020F0502020204030204" pitchFamily="34" charset="0"/>
              </a:rPr>
              <a:t> by the final data administrator or authority person.</a:t>
            </a:r>
          </a:p>
          <a:p>
            <a:r>
              <a:rPr lang="en-US" sz="1800" b="1" u="sng" kern="1800" dirty="0">
                <a:solidFill>
                  <a:schemeClr val="tx1"/>
                </a:solidFill>
                <a:effectLst/>
                <a:latin typeface="Times New Roman" panose="02020603050405020304" pitchFamily="18" charset="0"/>
                <a:ea typeface="Times New Roman" panose="02020603050405020304" pitchFamily="18" charset="0"/>
              </a:rPr>
              <a:t>Methodology: </a:t>
            </a:r>
            <a:r>
              <a:rPr lang="en-US" sz="1800" kern="1800" dirty="0">
                <a:solidFill>
                  <a:schemeClr val="tx1"/>
                </a:solidFill>
                <a:effectLst/>
                <a:latin typeface="Times New Roman" panose="02020603050405020304" pitchFamily="18" charset="0"/>
                <a:ea typeface="Times New Roman" panose="02020603050405020304" pitchFamily="18" charset="0"/>
              </a:rPr>
              <a:t>SHA algorithm, AES Algorithm.</a:t>
            </a:r>
            <a:endParaRPr lang="en-US" kern="1800" dirty="0">
              <a:solidFill>
                <a:schemeClr val="tx1"/>
              </a:solidFill>
              <a:effectLst/>
              <a:latin typeface="Times New Roman" panose="02020603050405020304" pitchFamily="18" charset="0"/>
              <a:ea typeface="Times New Roman" panose="02020603050405020304" pitchFamily="18" charset="0"/>
            </a:endParaRPr>
          </a:p>
          <a:p>
            <a:pPr marL="36900" indent="0">
              <a:buNone/>
            </a:pPr>
            <a:endParaRPr lang="en-US" b="1" dirty="0">
              <a:solidFill>
                <a:schemeClr val="tx2">
                  <a:lumMod val="25000"/>
                </a:schemeClr>
              </a:solidFill>
            </a:endParaRPr>
          </a:p>
        </p:txBody>
      </p:sp>
      <p:sp>
        <p:nvSpPr>
          <p:cNvPr id="5" name="Text Placeholder 4">
            <a:extLst>
              <a:ext uri="{FF2B5EF4-FFF2-40B4-BE49-F238E27FC236}">
                <a16:creationId xmlns:a16="http://schemas.microsoft.com/office/drawing/2014/main" id="{231F5FED-2677-488A-BC12-53619AD3578E}"/>
              </a:ext>
            </a:extLst>
          </p:cNvPr>
          <p:cNvSpPr>
            <a:spLocks noGrp="1"/>
          </p:cNvSpPr>
          <p:nvPr>
            <p:ph type="body" sz="quarter" idx="3"/>
          </p:nvPr>
        </p:nvSpPr>
        <p:spPr/>
        <p:txBody>
          <a:bodyPr/>
          <a:lstStyle/>
          <a:p>
            <a:r>
              <a:rPr lang="en-IN" b="1" dirty="0">
                <a:solidFill>
                  <a:schemeClr val="accent5">
                    <a:lumMod val="40000"/>
                    <a:lumOff val="60000"/>
                  </a:schemeClr>
                </a:solidFill>
              </a:rPr>
              <a:t>Pros</a:t>
            </a:r>
          </a:p>
        </p:txBody>
      </p:sp>
      <p:sp>
        <p:nvSpPr>
          <p:cNvPr id="6" name="Content Placeholder 5">
            <a:extLst>
              <a:ext uri="{FF2B5EF4-FFF2-40B4-BE49-F238E27FC236}">
                <a16:creationId xmlns:a16="http://schemas.microsoft.com/office/drawing/2014/main" id="{D82DD9A5-10A7-4430-8AE5-8BE607F4A720}"/>
              </a:ext>
            </a:extLst>
          </p:cNvPr>
          <p:cNvSpPr>
            <a:spLocks noGrp="1"/>
          </p:cNvSpPr>
          <p:nvPr>
            <p:ph sz="quarter" idx="4"/>
          </p:nvPr>
        </p:nvSpPr>
        <p:spPr/>
        <p:txBody>
          <a:bodyPr>
            <a:normAutofit/>
          </a:bodyPr>
          <a:lstStyle/>
          <a:p>
            <a:r>
              <a:rPr lang="en-US" sz="1800" kern="1800" dirty="0">
                <a:solidFill>
                  <a:schemeClr val="tx1"/>
                </a:solidFill>
                <a:effectLst/>
                <a:latin typeface="Times New Roman" panose="02020603050405020304" pitchFamily="18" charset="0"/>
                <a:ea typeface="Times New Roman" panose="02020603050405020304" pitchFamily="18" charset="0"/>
              </a:rPr>
              <a:t>It gives standard and valid solution to process the data with hash function.</a:t>
            </a:r>
          </a:p>
          <a:p>
            <a:r>
              <a:rPr lang="en-US" kern="1800" dirty="0">
                <a:solidFill>
                  <a:schemeClr val="tx1"/>
                </a:solidFill>
                <a:effectLst/>
                <a:latin typeface="Times New Roman" panose="02020603050405020304" pitchFamily="18" charset="0"/>
                <a:ea typeface="Times New Roman" panose="02020603050405020304" pitchFamily="18" charset="0"/>
              </a:rPr>
              <a:t>Data is  encrypted using AES and stored in the cloud.</a:t>
            </a:r>
          </a:p>
          <a:p>
            <a:r>
              <a:rPr lang="en-US" sz="1800" kern="1800" dirty="0">
                <a:solidFill>
                  <a:schemeClr val="tx1"/>
                </a:solidFill>
                <a:effectLst/>
                <a:latin typeface="Times New Roman" panose="02020603050405020304" pitchFamily="18" charset="0"/>
                <a:ea typeface="Times New Roman" panose="02020603050405020304" pitchFamily="18" charset="0"/>
              </a:rPr>
              <a:t>Block chain is used to co</a:t>
            </a:r>
            <a:r>
              <a:rPr lang="en-US" kern="1800" dirty="0">
                <a:solidFill>
                  <a:schemeClr val="tx1"/>
                </a:solidFill>
                <a:effectLst/>
                <a:latin typeface="Times New Roman" panose="02020603050405020304" pitchFamily="18" charset="0"/>
                <a:ea typeface="Times New Roman" panose="02020603050405020304" pitchFamily="18" charset="0"/>
              </a:rPr>
              <a:t>nnect the hash values.</a:t>
            </a:r>
          </a:p>
          <a:p>
            <a:r>
              <a:rPr lang="en-US" sz="1800" kern="1800" dirty="0">
                <a:solidFill>
                  <a:schemeClr val="tx1"/>
                </a:solidFill>
                <a:effectLst/>
                <a:latin typeface="Times New Roman" panose="02020603050405020304" pitchFamily="18" charset="0"/>
                <a:ea typeface="Times New Roman" panose="02020603050405020304" pitchFamily="18" charset="0"/>
              </a:rPr>
              <a:t>QR Code </a:t>
            </a:r>
            <a:r>
              <a:rPr lang="en-US" kern="1800" dirty="0">
                <a:solidFill>
                  <a:schemeClr val="tx1"/>
                </a:solidFill>
                <a:effectLst/>
                <a:latin typeface="Times New Roman" panose="02020603050405020304" pitchFamily="18" charset="0"/>
                <a:ea typeface="Times New Roman" panose="02020603050405020304" pitchFamily="18" charset="0"/>
              </a:rPr>
              <a:t>generation.</a:t>
            </a:r>
            <a:endParaRPr lang="en-US" sz="1800" kern="1800" dirty="0">
              <a:solidFill>
                <a:schemeClr val="tx1"/>
              </a:solidFill>
              <a:effectLst/>
              <a:latin typeface="Times New Roman" panose="02020603050405020304" pitchFamily="18" charset="0"/>
              <a:ea typeface="Times New Roman" panose="02020603050405020304" pitchFamily="18" charset="0"/>
            </a:endParaRPr>
          </a:p>
          <a:p>
            <a:pPr marL="36900" indent="0">
              <a:buNone/>
            </a:pPr>
            <a:endParaRPr lang="en-IN" dirty="0">
              <a:solidFill>
                <a:schemeClr val="tx1">
                  <a:lumMod val="50000"/>
                </a:schemeClr>
              </a:solidFill>
            </a:endParaRPr>
          </a:p>
        </p:txBody>
      </p:sp>
    </p:spTree>
    <p:extLst>
      <p:ext uri="{BB962C8B-B14F-4D97-AF65-F5344CB8AC3E}">
        <p14:creationId xmlns:p14="http://schemas.microsoft.com/office/powerpoint/2010/main" val="2773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HARDWARE REQUIREMENTS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DUAL CORE 2 DUOS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2 GB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	250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307939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SOFTWARE REQUIREMENTS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HTML, CSS,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JQuery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 	MYSQL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 (S/W Used)	        :	 ECLIPSE</a:t>
            </a:r>
          </a:p>
          <a:p>
            <a:pPr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OS	                                :  	 WINDOWS 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215397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1999" cy="1580040"/>
          </a:xfrm>
          <a:prstGeom prst="rect">
            <a:avLst/>
          </a:prstGeom>
        </p:spPr>
      </p:pic>
      <p:sp>
        <p:nvSpPr>
          <p:cNvPr id="2" name="Title 1">
            <a:extLst>
              <a:ext uri="{FF2B5EF4-FFF2-40B4-BE49-F238E27FC236}">
                <a16:creationId xmlns:a16="http://schemas.microsoft.com/office/drawing/2014/main" id="{BFBB9A78-1AE1-473F-8980-007FDD14AE2E}"/>
              </a:ext>
            </a:extLst>
          </p:cNvPr>
          <p:cNvSpPr>
            <a:spLocks noGrp="1"/>
          </p:cNvSpPr>
          <p:nvPr>
            <p:ph type="title"/>
          </p:nvPr>
        </p:nvSpPr>
        <p:spPr>
          <a:xfrm>
            <a:off x="842077" y="322750"/>
            <a:ext cx="10353762" cy="1257300"/>
          </a:xfrm>
        </p:spPr>
        <p:txBody>
          <a:bodyPr/>
          <a:lstStyle/>
          <a:p>
            <a:r>
              <a:rPr lang="en-IN" dirty="0">
                <a:solidFill>
                  <a:schemeClr val="bg1"/>
                </a:solidFill>
              </a:rPr>
              <a:t>TECHNOLOGIES USED</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AES Encryption </a:t>
            </a:r>
          </a:p>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SHA Algorithm </a:t>
            </a:r>
          </a:p>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Block Chain technology (Hashing technique) </a:t>
            </a:r>
          </a:p>
          <a:p>
            <a:pPr marL="285750" indent="-285750" algn="just">
              <a:lnSpc>
                <a:spcPct val="150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AWS Cloud Platform – RDS </a:t>
            </a: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b="1" dirty="0">
              <a:solidFill>
                <a:schemeClr val="tx2">
                  <a:lumMod val="25000"/>
                </a:schemeClr>
              </a:solidFill>
            </a:endParaRPr>
          </a:p>
        </p:txBody>
      </p:sp>
    </p:spTree>
    <p:extLst>
      <p:ext uri="{BB962C8B-B14F-4D97-AF65-F5344CB8AC3E}">
        <p14:creationId xmlns:p14="http://schemas.microsoft.com/office/powerpoint/2010/main" val="1438354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mYWxz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wNVQwMDowMDowMFoiLCJFbmREYXRlIjoiMjAyMS0xMi0yMFQyMzo1OTowMCIsIkZvcm1hdCI6Ik1NTSIsIlR5cGUiOjIsIkF1dG9EYXRlUmFuZ2UiOnRydWUsIldvcmtpbmdEYXlzIjoxMjcsIkZpc2NhbFllYXIiOnsiJGlkIjoiMTY2IiwiU3RhcnRNb250aCI6MSwiVXNlU3RhcnRpbmdZZWFyRm9yTnVtYmVyaW5nIjp0cnVlLCJTaG93RmlzY2FsWWVhckxhYmVsIjp0cnVlfSwiVG9kYXlNYXJrZXJUZXh0IjoiVG9kYXkiLCJBdXRvU2NhbGVUeXBlIjp0cnVlfSwiTWlsZXN0b25lcyI6W3siJGlkIjoiMTY3IiwiRGF0ZSI6IjIwMjEtMDEtMTBUMjM6NTk6MDAiLCJTdHlsZSI6eyIkaWQiOiIxNjgiLCJTaGFwZSI6MiwiQ29ubmVjdG9yTWFyZ2luIjp7IiRyZWYiOiI1NCJ9LCJDb25uZWN0b3JTdHlsZSI6eyIkaWQiOiIxNjkiLCJMaW5lQ29sb3IiOnsiJGlkIjoiMTcwIiwiJHR5cGUiOiJOTFJFLkNvbW1vbi5Eb20uU29saWRDb2xvckJydXNoLCBOTFJFLkNvbW1vbiIsIkNvbG9yIjp7IiRpZCI6IjE3MSIsIkEiOjI1NSwiUiI6MTU1LCJHIjoxODcsIkIiOjg5fX0sIkxpbmVXZWlnaHQiOjEuMCwiTGluZVR5cGUiOjAsIlBhcmVudFN0eWxlIjp7IiRyZWYiOiI1NSJ9fSwiSXNCZWxvd1RpbWViYW5kIjpmYWxzZSwiUG9zaXRpb25PblRhc2siOjAsIkhpZGVEYXRlIjpmYWxzZSwiU2hhcGVTaXplIjoxLCJTcGFjaW5nIjowLjAsIlBhZGRpbmciOnsiJGlkIjoiMTcyIiwiVG9wIjowLCJMZWZ0IjowLCJSaWdodCI6MCwiQm90dG9tIjowfSwiU2hhcGVTdHlsZSI6eyIkaWQiOiIxNzMiLCJNYXJnaW4iOnsiJHJlZiI6IjYwIn0sIlBhZGRpbmciOnsiJHJlZiI6IjYxIn0sIkJhY2tncm91bmQiOnsiJGlkIjoiMTc0IiwiQ29sb3IiOnsiJGlkIjoiMTc1IiwiQSI6MjU1LCJSIjoxNTUsIkciOjE4NywiQiI6ODl9fSwiSXNWaXNpYmxlIjp0cnVlLCJXaWR0aCI6MTMuMCwiSGVpZ2h0IjoxMy4wLCJCb3JkZXJTdHlsZSI6eyIkaWQiOiIxNzYiLCJMaW5lQ29sb3IiOnsiJHJlZiI6IjY1In0sIkxpbmVXZWlnaHQiOjAuMCwiTGluZVR5cGUiOjAsIlBhcmVudFN0eWxlIjp7IiRyZWYiOiI2NCJ9fSwiUGFyZW50U3R5bGUiOnsiJHJlZiI6IjU5In19LCJUaXRsZVN0eWxlIjp7IiRpZCI6IjE3NyIsIkZvbnRTZXR0aW5ncyI6eyIkaWQiOiIxNzg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kiLCJMaW5lQ29sb3IiOm51bGwsIkxpbmVXZWlnaHQiOjAuMCwiTGluZVR5cGUiOjAsIlBhcmVudFN0eWxlIjpudWxsfSwiUGFyZW50U3R5bGUiOnsiJHJlZiI6IjY3In19LCJEYXRlU3R5bGUiOnsiJGlkIjoiMTgwIiwiRm9udFNldHRpbmdzIjp7IiRpZCI6IjE4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gyIiwiTGluZUNvbG9yIjpudWxsLCJMaW5lV2VpZ2h0IjowLjAsIkxpbmVUeXBlIjowLCJQYXJlbnRTdHlsZSI6bnVsbH0sIlBhcmVudFN0eWxlIjp7IiRyZWYiOiI3NCJ9fSwiRGF0ZUZvcm1hdCI6eyIkcmVmIjoiODEifSwiV2Vla051bWJlcmluZyI6eyIkaWQiOiIxODM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QiLCJGb3JtYXQiOjAsIklzVmlzaWJsZSI6ZmFsc2UsIkxhc3RLbm93blZpc2liaWxpdHlTdGF0ZSI6ZmFsc2V9LCJSZWxhdGVkVGFza0lkIjoiMDAwMDAwMDAtMDAwMC0wMDAwLTAwMDAtMDAwMDAwMDAwMDAwIiwiSWQiOiI2YWUzMWM5OS1mNjg2LTRhYWUtODQwZC1lMTEwNTY2ZWE2M2QiLCJJbXBvcnRJZCI6bnVsbCwiVGl0bGUiOiJNaWxlc3RvbmUgMSIsIk5vdGUiOm51bGwsIkh5cGVybGluayI6eyIkaWQiOiIxODUiLCJBZGRyZXNzIjpudWxsLCJTdWJBZGRyZXNzIjpudWxsfSwiSXNDaGFuZ2VkIjpmYWxzZSwiSXNOZXciOnRydWV9LHsiJGlkIjoiMTg2IiwiRGF0ZSI6IjIwMjEtMDMtMDdUMjM6NTk6MDAiLCJTdHlsZSI6eyIkaWQiOiIxODciLCJTaGFwZSI6MiwiQ29ubmVjdG9yTWFyZ2luIjp7IiRyZWYiOiI1NCJ9LCJDb25uZWN0b3JTdHlsZSI6eyIkaWQiOiIxODgiLCJMaW5lQ29sb3IiOnsiJGlkIjoiMTg5IiwiJHR5cGUiOiJOTFJFLkNvbW1vbi5Eb20uU29saWRDb2xvckJydXNoLCBOTFJFLkNvbW1vbiIsIkNvbG9yIjp7IiRpZCI6IjE5MCIsIkEiOjI1NSwiUiI6MjAwLCJHIjo4MCwiQiI6ODB9fSwiTGluZVdlaWdodCI6MS4wLCJMaW5lVHlwZSI6MCwiUGFyZW50U3R5bGUiOnsiJHJlZiI6IjU1In19LCJJc0JlbG93VGltZWJhbmQiOmZhbHNlLCJQb3NpdGlvbk9uVGFzayI6MCwiSGlkZURhdGUiOmZhbHNlLCJTaGFwZVNpemUiOjEsIlNwYWNpbmciOjAuMCwiUGFkZGluZyI6eyIkaWQiOiIxOTEiLCJUb3AiOjAsIkxlZnQiOjAsIlJpZ2h0IjowLCJCb3R0b20iOjB9LCJTaGFwZVN0eWxlIjp7IiRpZCI6IjE5MiIsIk1hcmdpbiI6eyIkcmVmIjoiNjAifSwiUGFkZGluZyI6eyIkcmVmIjoiNjEifSwiQmFja2dyb3VuZCI6eyIkaWQiOiIxOTMiLCJDb2xvciI6eyIkaWQiOiIxOTQiLCJBIjoyNTUsIlIiOjE5MiwiRyI6ODAsIkIiOjc3fX0sIklzVmlzaWJsZSI6dHJ1ZSwiV2lkdGgiOjEzLjAsIkhlaWdodCI6MTMuMCwiQm9yZGVyU3R5bGUiOnsiJGlkIjoiMTk1IiwiTGluZUNvbG9yIjp7IiRyZWYiOiI2NSJ9LCJMaW5lV2VpZ2h0IjowLjAsIkxpbmVUeXBlIjowLCJQYXJlbnRTdHlsZSI6eyIkcmVmIjoiNjQifX0sIlBhcmVudFN0eWxlIjp7IiRyZWYiOiI1OSJ9fSwiVGl0bGVTdHlsZSI6eyIkaWQiOiIxOTYiLCJGb250U2V0dGluZ3MiOnsiJGlkIjoiMTk3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4IiwiTGluZUNvbG9yIjpudWxsLCJMaW5lV2VpZ2h0IjowLjAsIkxpbmVUeXBlIjowLCJQYXJlbnRTdHlsZSI6bnVsbH0sIlBhcmVudFN0eWxlIjp7IiRyZWYiOiI2NyJ9fSwiRGF0ZVN0eWxlIjp7IiRpZCI6IjE5OSIsIkZvbnRTZXR0aW5ncyI6eyIkaWQiOiIyMDA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MSIsIkxpbmVDb2xvciI6bnVsbCwiTGluZVdlaWdodCI6MC4wLCJMaW5lVHlwZSI6MCwiUGFyZW50U3R5bGUiOm51bGx9LCJQYXJlbnRTdHlsZSI6eyIkcmVmIjoiNzQifX0sIkRhdGVGb3JtYXQiOnsiJHJlZiI6IjgxIn0sIldlZWtOdW1iZXJpbmciOnsiJGlkIjoiMjAyIiwiRm9ybWF0IjowLCJJc1Zpc2libGUiOmZhbHNlLCJMYXN0S25vd25WaXNpYmlsaXR5U3RhdGUiOmZhbHNlfSwiSXNWaXNpYmxlIjp0cnVlLCJQYXJlbnRTdHlsZSI6eyIkcmVmIjoiNTMifX0sIkluZGV4IjoxLCJQZXJjZW50YWdlQ29tcGxldGUiOm51bGwsIlBvc2l0aW9uIjp7IlJhdGlvIjowLjE3ODcyMjUyMjg3Njg4MDc4LCJJc0N1c3RvbSI6dHJ1ZX0sIkRhdGVGb3JtYXQiOnsiJHJlZiI6IjgxIn0sIldlZWtOdW1iZXJpbmciOnsiJGlkIjoiMjAzIiwiRm9ybWF0IjowLCJJc1Zpc2libGUiOmZhbHNlLCJMYXN0S25vd25WaXNpYmlsaXR5U3RhdGUiOmZhbHNlfSwiUmVsYXRlZFRhc2tJZCI6IjAwMDAwMDAwLTAwMDAtMDAwMC0wMDAwLTAwMDAwMDAwMDAwMCIsIklkIjoiOWIzOWZlZmEtZDgyMi00NDFmLWFhZWMtMjQ5ODAzM2Q4YmQxIiwiSW1wb3J0SWQiOm51bGwsIlRpdGxlIjoiTWlsZXN0b25lIDIiLCJOb3RlIjpudWxsLCJIeXBlcmxpbmsiOnsiJGlkIjoiMjA0IiwiQWRkcmVzcyI6bnVsbCwiU3ViQWRkcmVzcyI6bnVsbH0sIklzQ2hhbmdlZCI6ZmFsc2UsIklzTmV3Ijp0cnVlfSx7IiRpZCI6IjIwNSIsIkRhdGUiOiIyMDIxLTAzLTE0VDIzOjU5OjAwIiwiU3R5bGUiOnsiJGlkIjoiMjA2IiwiU2hhcGUiOjIsIkNvbm5lY3Rvck1hcmdpbiI6eyIkcmVmIjoiNTQifSwiQ29ubmVjdG9yU3R5bGUiOnsiJGlkIjoiMjA3IiwiTGluZUNvbG9yIjp7IiRpZCI6IjIwOCIsIiR0eXBlIjoiTkxSRS5Db21tb24uRG9tLlNvbGlkQ29sb3JCcnVzaCwgTkxSRS5Db21tb24iLCJDb2xvciI6eyIkaWQiOiIyMDkiLCJBIjoyNTUsIlIiOjIwMCwiRyI6ODAsIkIiOjgwfX0sIkxpbmVXZWlnaHQiOjEuMCwiTGluZVR5cGUiOjAsIlBhcmVudFN0eWxlIjp7IiRyZWYiOiI1NSJ9fSwiSXNCZWxvd1RpbWViYW5kIjpmYWxzZSwiUG9zaXRpb25PblRhc2siOjAsIkhpZGVEYXRlIjpmYWxzZSwiU2hhcGVTaXplIjoxLCJTcGFjaW5nIjowLjAsIlBhZGRpbmciOnsiJGlkIjoiMjEwIiwiVG9wIjowLCJMZWZ0IjowLCJSaWdodCI6MCwiQm90dG9tIjowfSwiU2hhcGVTdHlsZSI6eyIkaWQiOiIyMTEiLCJNYXJnaW4iOnsiJHJlZiI6IjYwIn0sIlBhZGRpbmciOnsiJHJlZiI6IjYxIn0sIkJhY2tncm91bmQiOnsiJGlkIjoiMjEyIiwiQ29sb3IiOnsiJGlkIjoiMjEzIiwiQSI6MjU1LCJSIjoxOTIsIkciOjgwLCJCIjo3N319LCJJc1Zpc2libGUiOnRydWUsIldpZHRoIjoxMy4wLCJIZWlnaHQiOjEzLjAsIkJvcmRlclN0eWxlIjp7IiRpZCI6IjIxNCIsIkxpbmVDb2xvciI6eyIkcmVmIjoiNjUifSwiTGluZVdlaWdodCI6MC4wLCJMaW5lVHlwZSI6MCwiUGFyZW50U3R5bGUiOnsiJHJlZiI6IjY0In19LCJQYXJlbnRTdHlsZSI6eyIkcmVmIjoiNTkifX0sIlRpdGxlU3R5bGUiOnsiJGlkIjoiMjE1IiwiRm9udFNldHRpbmdzIjp7IiRpZCI6IjIxN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NyIsIkxpbmVDb2xvciI6bnVsbCwiTGluZVdlaWdodCI6MC4wLCJMaW5lVHlwZSI6MCwiUGFyZW50U3R5bGUiOm51bGx9LCJQYXJlbnRTdHlsZSI6eyIkcmVmIjoiNjcifX0sIkRhdGVTdHlsZSI6eyIkaWQiOiIyMTgiLCJGb250U2V0dGluZ3MiOnsiJGlkIjoiMjE5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AiLCJMaW5lQ29sb3IiOm51bGwsIkxpbmVXZWlnaHQiOjAuMCwiTGluZVR5cGUiOjAsIlBhcmVudFN0eWxlIjpudWxsfSwiUGFyZW50U3R5bGUiOnsiJHJlZiI6Ijc0In19LCJEYXRlRm9ybWF0Ijp7IiRyZWYiOiI4MSJ9LCJXZWVrTnVtYmVyaW5nIjp7IiRpZCI6IjIyMSIsIkZvcm1hdCI6MCwiSXNWaXNpYmxlIjpmYWxzZSwiTGFzdEtub3duVmlzaWJpbGl0eVN0YXRlIjpmYWxzZX0sIklzVmlzaWJsZSI6dHJ1ZSwiUGFyZW50U3R5bGUiOnsiJHJlZiI6IjUzIn19LCJJbmRleCI6MiwiUGVyY2VudGFnZUNvbXBsZXRlIjpudWxsLCJQb3NpdGlvbiI6eyJSYXRpbyI6MC4xMDkxNjcxMTMxMjc1MzE4MywiSXNDdXN0b20iOnRydWV9LCJEYXRlRm9ybWF0Ijp7IiRyZWYiOiI4MSJ9LCJXZWVrTnVtYmVyaW5nIjp7IiRpZCI6IjIyMiIsIkZvcm1hdCI6MCwiSXNWaXNpYmxlIjpmYWxzZSwiTGFzdEtub3duVmlzaWJpbGl0eVN0YXRlIjpmYWxzZX0sIlJlbGF0ZWRUYXNrSWQiOiIwMDAwMDAwMC0wMDAwLTAwMDAtMDAwMC0wMDAwMDAwMDAwMDAiLCJJZCI6IjA0MDcyYjQzLTZiNDAtNDhjMC05ZDQ5LTI2NjU0OTVjNWRiNCIsIkltcG9ydElkIjpudWxsLCJUaXRsZSI6Ik1pbGVzdG9uZSAzIiwiTm90ZSI6bnVsbCwiSHlwZXJsaW5rIjp7IiRpZCI6IjIyMyIsIkFkZHJlc3MiOm51bGwsIlN1YkFkZHJlc3MiOm51bGx9LCJJc0NoYW5nZWQiOmZhbHNlLCJJc05ldyI6dHJ1ZX0seyIkaWQiOiIyMjQiLCJEYXRlIjoiMjAyMS0wNi0yOVQyMzo1OTowMCIsIlN0eWxlIjp7IiRpZCI6IjIyNSIsIlNoYXBlIjoxLCJDb25uZWN0b3JNYXJnaW4iOnsiJHJlZiI6IjU0In0sIkNvbm5lY3RvclN0eWxlIjp7IiRpZCI6IjIyNiIsIkxpbmVDb2xvciI6eyIkcmVmIjoiNTYifSwiTGluZVdlaWdodCI6MS4wLCJMaW5lVHlwZSI6MCwiUGFyZW50U3R5bGUiOnsiJHJlZiI6IjU1In19LCJJc0JlbG93VGltZWJhbmQiOmZhbHNlLCJQb3NpdGlvbk9uVGFzayI6MCwiSGlkZURhdGUiOmZhbHNlLCJTaGFwZVNpemUiOjEsIlNwYWNpbmciOjAuMCwiUGFkZGluZyI6eyIkaWQiOiIyMjciLCJUb3AiOjAsIkxlZnQiOjAsIlJpZ2h0IjowLCJCb3R0b20iOjB9LCJTaGFwZVN0eWxlIjp7IiRpZCI6IjIyOCIsIk1hcmdpbiI6eyIkcmVmIjoiNjAifSwiUGFkZGluZyI6eyIkcmVmIjoiNjEifSwiQmFja2dyb3VuZCI6eyIkaWQiOiIyMjkiLCJDb2xvciI6eyIkaWQiOiIyMzAiLCJBIjoyNTUsIlIiOjc5LCJHIjoxMjksIkIiOjE4OX19LCJJc1Zpc2libGUiOnRydWUsIldpZHRoIjoxOC4wLCJIZWlnaHQiOjIwLjAsIkJvcmRlclN0eWxlIjp7IiRpZCI6IjIzMSIsIkxpbmVDb2xvciI6eyIkcmVmIjoiNjUifSwiTGluZVdlaWdodCI6MC4wLCJMaW5lVHlwZSI6MCwiUGFyZW50U3R5bGUiOnsiJHJlZiI6IjY0In19LCJQYXJlbnRTdHlsZSI6eyIkcmVmIjoiNTkifX0sIlRpdGxlU3R5bGUiOnsiJGlkIjoiMjMyIiwiRm9udFNldHRpbmdzIjp7IiRpZCI6IjIzMy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zNCIsIkxpbmVDb2xvciI6bnVsbCwiTGluZVdlaWdodCI6MC4wLCJMaW5lVHlwZSI6MCwiUGFyZW50U3R5bGUiOm51bGx9LCJQYXJlbnRTdHlsZSI6eyIkcmVmIjoiNjcifX0sIkRhdGVTdHlsZSI6eyIkaWQiOiIyMzUiLCJGb250U2V0dGluZ3MiOnsiJGlkIjoiMjM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zciLCJMaW5lQ29sb3IiOm51bGwsIkxpbmVXZWlnaHQiOjAuMCwiTGluZVR5cGUiOjAsIlBhcmVudFN0eWxlIjpudWxsfSwiUGFyZW50U3R5bGUiOnsiJHJlZiI6Ijc0In19LCJEYXRlRm9ybWF0Ijp7IiRyZWYiOiI4MSJ9LCJXZWVrTnVtYmVyaW5nIjp7IiRpZCI6IjIzOCIsIkZvcm1hdCI6MCwiSXNWaXNpYmxlIjpmYWxzZSwiTGFzdEtub3duVmlzaWJpbGl0eVN0YXRlIjpmYWxzZX0sIklzVmlzaWJsZSI6dHJ1ZSwiUGFyZW50U3R5bGUiOnsiJHJlZiI6IjUzIn19LCJJbmRleCI6MywiUGVyY2VudGFnZUNvbXBsZXRlIjpudWxsLCJQb3NpdGlvbiI6eyJSYXRpbyI6MC4wODQ3NzgzNjg5MTQ1Njg4NzIsIklzQ3VzdG9tIjp0cnVlfSwiRGF0ZUZvcm1hdCI6eyIkcmVmIjoiODEifSwiV2Vla051bWJlcmluZyI6eyIkaWQiOiIyMzkiLCJGb3JtYXQiOjAsIklzVmlzaWJsZSI6ZmFsc2UsIkxhc3RLbm93blZpc2liaWxpdHlTdGF0ZSI6ZmFsc2V9LCJSZWxhdGVkVGFza0lkIjoiMDAwMDAwMDAtMDAwMC0wMDAwLTAwMDAtMDAwMDAwMDAwMDAwIiwiSWQiOiI2ZmNkOGM0OS1hMThjLTRjNWQtYWYyYi02NWZlNWE0ZmQwYzUiLCJJbXBvcnRJZCI6bnVsbCwiVGl0bGUiOiJNaWxlc3RvbmUgNCIsIk5vdGUiOm51bGwsIkh5cGVybGluayI6eyIkaWQiOiIyNDAiLCJBZGRyZXNzIjpudWxsLCJTdWJBZGRyZXNzIjpudWxsfSwiSXNDaGFuZ2VkIjpmYWxzZSwiSXNOZXciOnRydWV9LHsiJGlkIjoiMjQxIiwiRGF0ZSI6IjIwMjEtMTAtMjBUMjM6NTk6MDAiLCJTdHlsZSI6eyIkaWQiOiIyNDIiLCJTaGFwZSI6MSwiQ29ubmVjdG9yTWFyZ2luIjp7IiRyZWYiOiI1NCJ9LCJDb25uZWN0b3JTdHlsZSI6eyIkaWQiOiIyNDMiLCJMaW5lQ29sb3IiOnsiJGlkIjoiMjQ0IiwiJHR5cGUiOiJOTFJFLkNvbW1vbi5Eb20uU29saWRDb2xvckJydXNoLCBOTFJFLkNvbW1vbiIsIkNvbG9yIjp7IiRpZCI6IjI0NSIsIkEiOjI1NSwiUiI6MTU1LCJHIjoxODcsIkIiOjg5fX0sIkxpbmVXZWlnaHQiOjEuMCwiTGluZVR5cGUiOjAsIlBhcmVudFN0eWxlIjp7IiRyZWYiOiI1NSJ9fSwiSXNCZWxvd1RpbWViYW5kIjpmYWxzZSwiUG9zaXRpb25PblRhc2siOjAsIkhpZGVEYXRlIjpmYWxzZSwiU2hhcGVTaXplIjoxLCJTcGFjaW5nIjowLjAsIlBhZGRpbmciOnsiJGlkIjoiMjQ2IiwiVG9wIjowLCJMZWZ0IjowLCJSaWdodCI6MCwiQm90dG9tIjowfSwiU2hhcGVTdHlsZSI6eyIkaWQiOiIyNDciLCJNYXJnaW4iOnsiJHJlZiI6IjYwIn0sIlBhZGRpbmciOnsiJHJlZiI6IjYxIn0sIkJhY2tncm91bmQiOnsiJGlkIjoiMjQ4IiwiQ29sb3IiOnsiJGlkIjoiMjQ5IiwiQSI6MjU1LCJSIjoxNTUsIkciOjE4NywiQiI6ODl9fSwiSXNWaXNpYmxlIjp0cnVlLCJXaWR0aCI6MTguMCwiSGVpZ2h0IjoyMC4wLCJCb3JkZXJTdHlsZSI6eyIkaWQiOiIyNTAiLCJMaW5lQ29sb3IiOnsiJHJlZiI6IjY1In0sIkxpbmVXZWlnaHQiOjAuMCwiTGluZVR5cGUiOjAsIlBhcmVudFN0eWxlIjp7IiRyZWYiOiI2NCJ9fSwiUGFyZW50U3R5bGUiOnsiJHJlZiI6IjU5In19LCJUaXRsZVN0eWxlIjp7IiRpZCI6IjI1MSIsIkZvbnRTZXR0aW5ncyI6eyIkaWQiOiIyNTI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yNTMiLCJMaW5lQ29sb3IiOm51bGwsIkxpbmVXZWlnaHQiOjAuMCwiTGluZVR5cGUiOjAsIlBhcmVudFN0eWxlIjpudWxsfSwiUGFyZW50U3R5bGUiOnsiJHJlZiI6IjY3In19LCJEYXRlU3R5bGUiOnsiJGlkIjoiMjU0IiwiRm9udFNldHRpbmdzIjp7IiRpZCI6IjI1N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U2IiwiTGluZUNvbG9yIjpudWxsLCJMaW5lV2VpZ2h0IjowLjAsIkxpbmVUeXBlIjowLCJQYXJlbnRTdHlsZSI6bnVsbH0sIlBhcmVudFN0eWxlIjp7IiRyZWYiOiI3NCJ9fSwiRGF0ZUZvcm1hdCI6eyIkcmVmIjoiODEifSwiV2Vla051bWJlcmluZyI6eyIkaWQiOiIyNTciLCJGb3JtYXQiOjAsIklzVmlzaWJsZSI6ZmFsc2UsIkxhc3RLbm93blZpc2liaWxpdHlTdGF0ZSI6ZmFsc2V9LCJJc1Zpc2libGUiOnRydWUsIlBhcmVudFN0eWxlIjp7IiRyZWYiOiI1MyJ9fSwiSW5kZXgiOjQsIlBlcmNlbnRhZ2VDb21wbGV0ZSI6bnVsbCwiUG9zaXRpb24iOnsiUmF0aW8iOjAuMDg0Nzc4MzY4OTE0NTY4ODcyLCJJc0N1c3RvbSI6dHJ1ZX0sIkRhdGVGb3JtYXQiOnsiJHJlZiI6IjgxIn0sIldlZWtOdW1iZXJpbmciOnsiJGlkIjoiMjU4IiwiRm9ybWF0IjowLCJJc1Zpc2libGUiOmZhbHNlLCJMYXN0S25vd25WaXNpYmlsaXR5U3RhdGUiOmZhbHNlfSwiUmVsYXRlZFRhc2tJZCI6IjAwMDAwMDAwLTAwMDAtMDAwMC0wMDAwLTAwMDAwMDAwMDAwMCIsIklkIjoiNDZmYWU5YjEtMWEzNC00ZmQ3LTkxNWItNjMxZDllNzRiYWJiIiwiSW1wb3J0SWQiOm51bGwsIlRpdGxlIjoiTWlsZXN0b25lIDUiLCJOb3RlIjpudWxsLCJIeXBlcmxpbmsiOnsiJGlkIjoiMjU5IiwiQWRkcmVzcyI6bnVsbCwiU3ViQWRkcmVzcyI6bnVsbH0sIklzQ2hhbmdlZCI6ZmFsc2UsIklzTmV3Ijp0cnVlfSx7IiRpZCI6IjI2MCIsIkRhdGUiOiIyMDIxLTExLTMwVDIzOjU5OjAwIiwiU3R5bGUiOnsiJGlkIjoiMjYxIiwiU2hhcGUiOjIsIkNvbm5lY3Rvck1hcmdpbiI6eyIkcmVmIjoiNTQifSwiQ29ubmVjdG9yU3R5bGUiOnsiJGlkIjoiMjYyIiwiTGluZUNvbG9yIjp7IiRpZCI6IjI2MyIsIiR0eXBlIjoiTkxSRS5Db21tb24uRG9tLlNvbGlkQ29sb3JCcnVzaCwgTkxSRS5Db21tb24iLCJDb2xvciI6eyIkaWQiOiIyNjQiLCJBIjoyNTUsIlIiOjAsIkciOjAsIkIiOjB9fSwiTGluZVdlaWdodCI6MS4wLCJMaW5lVHlwZSI6MCwiUGFyZW50U3R5bGUiOnsiJHJlZiI6IjU1In19LCJJc0JlbG93VGltZWJhbmQiOmZhbHNlLCJQb3NpdGlvbk9uVGFzayI6MCwiSGlkZURhdGUiOmZhbHNlLCJTaGFwZVNpemUiOjEsIlNwYWNpbmciOjAuMCwiUGFkZGluZyI6eyIkaWQiOiIyNjUiLCJUb3AiOjAsIkxlZnQiOjAsIlJpZ2h0IjowLCJCb3R0b20iOjB9LCJTaGFwZVN0eWxlIjp7IiRpZCI6IjI2NiIsIk1hcmdpbiI6eyIkcmVmIjoiNjAifSwiUGFkZGluZyI6eyIkcmVmIjoiNjEifSwiQmFja2dyb3VuZCI6eyIkaWQiOiIyNjciLCJDb2xvciI6eyIkaWQiOiIyNjgiLCJBIjoyNTUsIlIiOjAsIkciOjAsIkIiOjB9fSwiSXNWaXNpYmxlIjp0cnVlLCJXaWR0aCI6MTMuMCwiSGVpZ2h0IjoxMy4wLCJCb3JkZXJTdHlsZSI6eyIkaWQiOiIyNjkiLCJMaW5lQ29sb3IiOnsiJHJlZiI6IjY1In0sIkxpbmVXZWlnaHQiOjAuMCwiTGluZVR5cGUiOjAsIlBhcmVudFN0eWxlIjp7IiRyZWYiOiI2NCJ9fSwiUGFyZW50U3R5bGUiOnsiJHJlZiI6IjU5In19LCJUaXRsZVN0eWxlIjp7IiRpZCI6IjI3MCIsIkZvbnRTZXR0aW5ncyI6eyIkaWQiOiIyNzE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NzIiLCJMaW5lQ29sb3IiOm51bGwsIkxpbmVXZWlnaHQiOjAuMCwiTGluZVR5cGUiOjAsIlBhcmVudFN0eWxlIjpudWxsfSwiUGFyZW50U3R5bGUiOnsiJHJlZiI6IjY3In19LCJEYXRlU3R5bGUiOnsiJGlkIjoiMjczIiwiRm9udFNldHRpbmdzIjp7IiRpZCI6IjI3N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1IiwiTGluZUNvbG9yIjpudWxsLCJMaW5lV2VpZ2h0IjowLjAsIkxpbmVUeXBlIjowLCJQYXJlbnRTdHlsZSI6bnVsbH0sIlBhcmVudFN0eWxlIjp7IiRyZWYiOiI3NCJ9fSwiRGF0ZUZvcm1hdCI6eyIkcmVmIjoiODEifSwiV2Vla051bWJlcmluZyI6eyIkaWQiOiIyNzYiLCJGb3JtYXQiOjAsIklzVmlzaWJsZSI6ZmFsc2UsIkxhc3RLbm93blZpc2liaWxpdHlTdGF0ZSI6ZmFsc2V9LCJJc1Zpc2libGUiOnRydWUsIlBhcmVudFN0eWxlIjp7IiRyZWYiOiI1MyJ9fSwiSW5kZXgiOjUsIlBlcmNlbnRhZ2VDb21wbGV0ZSI6bnVsbCwiUG9zaXRpb24iOnsiUmF0aW8iOjAuMCwiSXNDdXN0b20iOmZhbHNlfSwiRGF0ZUZvcm1hdCI6eyIkcmVmIjoiODEifSwiV2Vla051bWJlcmluZyI6eyIkaWQiOiIyNzciLCJGb3JtYXQiOjAsIklzVmlzaWJsZSI6ZmFsc2UsIkxhc3RLbm93blZpc2liaWxpdHlTdGF0ZSI6ZmFsc2V9LCJSZWxhdGVkVGFza0lkIjoiMDAwMDAwMDAtMDAwMC0wMDAwLTAwMDAtMDAwMDAwMDAwMDAwIiwiSWQiOiJjNDE0MWFmMy1hYzM4LTQ2NWMtYjUzZi1jYzdmN2E0YWE5ZjUiLCJJbXBvcnRJZCI6bnVsbCwiVGl0bGUiOiJNaWxlc3RvbmUgNiIsIk5vdGUiOm51bGwsIkh5cGVybGluayI6eyIkaWQiOiIyNzgiLCJBZGRyZXNzIjpudWxsLCJTdWJBZGRyZXNzIjpudWxsfSwiSXNDaGFuZ2VkIjpmYWxzZSwiSXNOZXciOnRydWV9XSwiVGFza3MiOlt7IiRpZCI6IjI3OSIsIkdyb3VwTmFtZSI6bnVsbCwiU3RhcnREYXRlIjoiMjAyMS0wMS0wNVQwMDowMDowMFoiLCJFbmREYXRlIjoiMjAyMS0wMy0wMVQyMzo1OTowMFoiLCJQZXJjZW50YWdlQ29tcGxldGUiOjEwMC4wLCJTdHlsZSI6eyIkaWQiOiIyODAiLCJTaGFwZSI6M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EsIkR1cmF0aW9uRm9ybWF0IjowLCJJbmNsdWRlTm9uV29ya2luZ0RheXNJbkR1cmF0aW9uIjp0cnVlLCJQZXJjZW50YWdlQ29tcGxldGVTdHlsZSI6eyIkaWQiOiIzMTAiLCJGb250U2V0dGluZ3MiOnsiJGlkIjoiMzEx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MTIiLCJMaW5lQ29sb3IiOm51bGwsIkxpbmVXZWlnaHQiOjAuMCwiTGluZVR5cGUiOjAsIlBhcmVudFN0eWxlIjpudWxsfSwiUGFyZW50U3R5bGUiOnsiJHJlZiI6Ijg1In19LCJEdXJhdGlvblN0eWxlIjp7IiRpZCI6IjMxMyIsIkZvbnRTZXR0aW5ncyI6eyIkaWQiOiIzMTQiLCJGb250U2l6ZSI6MTAsIkZvbnROYW1lIjoiQ2FsaWJyaSIsIklzQm9sZCI6ZmFsc2UsIklzSXRhbGljIjpmYWxzZSwiSXNVbmRlcmxpbmVkIjpmYWxzZSwiUGFyZW50U3R5bGUiOnsiJHJlZiI6IjkzIn19LCJBdXRvU2l6ZSI6MCwiRm9yZWdyb3VuZCI6eyIkaWQiOiIzMTUiLCJDb2xvciI6eyIkaWQiOiIzMTY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NyIsIkxpbmVDb2xvciI6bnVsbCwiTGluZVdlaWdodCI6MC4wLCJMaW5lVHlwZSI6MCwiUGFyZW50U3R5bGUiOm51bGx9LCJQYXJlbnRTdHlsZSI6eyIkcmVmIjoiOTIifX0sIkhvcml6b250YWxDb25uZWN0b3JTdHlsZSI6eyIkaWQiOiIzMTgiLCJMaW5lQ29sb3IiOnsiJHJlZiI6IjEwMCJ9LCJMaW5lV2VpZ2h0IjoxLjAsIkxpbmVUeXBlIjowLCJQYXJlbnRTdHlsZSI6eyIkcmVmIjoiOTkifX0sIlZlcnRpY2FsQ29ubmVjdG9yU3R5bGUiOnsiJGlkIjoiMzE5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IwIiwiTWFyZ2luIjp7IiRyZWYiOiIxMDYifSwiUGFkZGluZyI6eyIkcmVmIjoiMTA3In0sIkJhY2tncm91bmQiOnsiJGlkIjoiMzIxIiwiQ29sb3IiOnsiJGlkIjoiMzIyIiwiQSI6MjU1LCJSIjo3NSwiRyI6MTcyLCJCIjoxO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1In19LCJUaXRsZVN0eWxlIjp7IiRpZCI6IjMyNiIsIkZvbnRTZXR0aW5ncyI6eyIkaWQiOiIzMjc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4IiwiTGluZUNvbG9yIjpudWxsLCJMaW5lV2VpZ2h0IjowLjAsIkxpbmVUeXBlIjowLCJQYXJlbnRTdHlsZSI6bnVsbH0sIlBhcmVudFN0eWxlIjp7IiRyZWYiOiIxMTMifX0sIkRhdGVTdHlsZSI6eyIkaWQiOiIzMjkiLCJGb250U2V0dGluZ3MiOnsiJGlkIjoiMzMwIiwiRm9udFNpemUiOjEwLCJGb250TmFtZSI6IkNhbGlicmkiLCJJc0JvbGQiOmZhbHNlLCJJc0l0YWxpYyI6ZmFsc2UsIklzVW5kZXJsaW5lZCI6ZmFsc2UsIlBhcmVudFN0eWxlIjp7IiRyZWYiOiIxMjEifX0sIkF1dG9TaXplIjowLCJGb3JlZ3JvdW5kIjp7IiRpZCI6IjMzMSIsIkNvbG9yIjp7IiRpZCI6IjMz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MzIiwiTGluZUNvbG9yIjpudWxsLCJMaW5lV2VpZ2h0IjowLjAsIkxpbmVUeXBlIjowLCJQYXJlbnRTdHlsZSI6bnVsbH0sIlBhcmVudFN0eWxlIjp7IiRyZWYiOiIxMjAifX0sIkRhdGVGb3JtYXQiOnsiJHJlZiI6IjEyNyJ9LCJXZWVrTnVtYmVyaW5nIjp7IiRpZCI6IjMzNCIsIkZvcm1hdCI6MCwiSXNWaXNpYmxlIjpmYWxzZSwiTGFzdEtub3duVmlzaWJpbGl0eVN0YXRlIjpmYWxzZX0sIklzVmlzaWJsZSI6dHJ1ZSwiUGFyZW50U3R5bGUiOnsiJHJlZiI6Ijg0In19LCJJbmRleCI6NywiU21hcnREdXJhdGlvbkFjdGl2YXRlZCI6ZmFsc2UsIkRhdGVGb3JtYXQiOnsiJHJlZiI6IjEyNyJ9LCJXZWVrTnVtYmVyaW5nIjp7IiRpZCI6IjMzNSIsIkZvcm1hdCI6MCwiSXNWaXNpYmxlIjpmYWxzZSwiTGFzdEtub3duVmlzaWJpbGl0eVN0YXRlIjpmYWxzZX0sIklkIjoiMjNjMTUyMzItN2QzMS00ZTk1LThlMTEtY2EyNTFmMzNmYjQ5IiwiSW1wb3J0SWQiOm51bGwsIlRpdGxlIjoiVGFzayAyIiwiTm90ZSI6bnVsbCwiSHlwZXJsaW5rIjp7IiRpZCI6IjMzNiIsIkFkZHJlc3MiOm51bGwsIlN1YkFkZHJlc3MiOm51bGx9LCJJc0NoYW5nZWQiOmZhbHNlLCJJc05ldyI6dHJ1ZX0seyIkaWQiOiIzMzciLCJHcm91cE5hbWUiOm51bGwsIlN0YXJ0RGF0ZSI6IjIwMjEtMDMtMTRUMDA6MDA6MDBaIiwiRW5kRGF0ZSI6IjIwMjEtMDUtMDJUMjM6NTk6MDBaIiwiUGVyY2VudGFnZUNvbXBsZXRlIjozOC4wLCJTdHlsZSI6eyIkaWQiOiIzMzgiLCJTaGFwZSI6MCwiU2hhcGVUaGlja25lc3MiOjEsIkR1cmF0aW9uRm9ybWF0IjowLCJJbmNsdWRlTm9uV29ya2luZ0RheXNJbkR1cmF0aW9uIjp0cnVlLCJQZXJjZW50YWdlQ29tcGxldGVTdHlsZSI6eyIkaWQiOiIzMzkiLCJGb250U2V0dGluZ3MiOnsiJGlkIjoiMzQw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DEiLCJMaW5lQ29sb3IiOm51bGwsIkxpbmVXZWlnaHQiOjAuMCwiTGluZVR5cGUiOjAsIlBhcmVudFN0eWxlIjpudWxsfSwiUGFyZW50U3R5bGUiOnsiJHJlZiI6Ijg1In19LCJEdXJhdGlvblN0eWxlIjp7IiRpZCI6IjM0MiIsIkZvbnRTZXR0aW5ncyI6eyIkaWQiOiIzNDMiLCJGb250U2l6ZSI6MTAsIkZvbnROYW1lIjoiQ2FsaWJyaSIsIklzQm9sZCI6ZmFsc2UsIklzSXRhbGljIjpmYWxzZSwiSXNVbmRlcmxpbmVkIjpmYWxzZSwiUGFyZW50U3R5bGUiOnsiJHJlZiI6IjkzIn19LCJBdXRvU2l6ZSI6MCwiRm9yZWdyb3VuZCI6eyIkaWQiOiIzNDQiLCJDb2xvciI6eyIkaWQiOiIzNDU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NiIsIkxpbmVDb2xvciI6bnVsbCwiTGluZVdlaWdodCI6MC4wLCJMaW5lVHlwZSI6MCwiUGFyZW50U3R5bGUiOm51bGx9LCJQYXJlbnRTdHlsZSI6eyIkcmVmIjoiOTIifX0sIkhvcml6b250YWxDb25uZWN0b3JTdHlsZSI6eyIkaWQiOiIzNDciLCJMaW5lQ29sb3IiOnsiJHJlZiI6IjEwMCJ9LCJMaW5lV2VpZ2h0IjoxLjAsIkxpbmVUeXBlIjowLCJQYXJlbnRTdHlsZSI6eyIkcmVmIjoiOTkifX0sIlZlcnRpY2FsQ29ubmVjdG9yU3R5bGUiOnsiJGlkIjoiMzQ4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Q5IiwiTWFyZ2luIjp7IiRyZWYiOiIxMDYifSwiUGFkZGluZyI6eyIkcmVmIjoiMTA3In0sIkJhY2tncm91bmQiOnsiJGlkIjoiMzUwIiwiQ29sb3IiOnsiJGlkIjoiMzUxIiwiQSI6MjU1LCJSIjoyNDcsIkciOjE1MCwiQiI6NzB9fSwiSXNWaXNpYmxlIjp0cnVlLCJXaWR0aCI6MC4wLCJIZWlnaHQiOjE2LjAsIkJvcmRlclN0eWxlIjp7IiRpZCI6IjM1MiIsIkxpbmVDb2xvciI6eyIkaWQiOiIzNTMiLCIkdHlwZSI6Ik5MUkUuQ29tbW9uLkRvbS5Tb2xpZENvbG9yQnJ1c2gsIE5MUkUuQ29tbW9uIiwiQ29sb3IiOnsiJGlkIjoiMzU0IiwiQSI6MjU1LCJSIjoyNTUsIkciOjAsIkIiOjB9fSwiTGluZVdlaWdodCI6MC4wLCJMaW5lVHlwZSI6MCwiUGFyZW50U3R5bGUiOm51bGx9LCJQYXJlbnRTdHlsZSI6eyIkcmVmIjoiMTA1In19LCJUaXRsZVN0eWxlIjp7IiRpZCI6IjM1NSIsIkZvbnRTZXR0aW5ncyI6eyIkaWQiOiIzNTY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U3IiwiTGluZUNvbG9yIjpudWxsLCJMaW5lV2VpZ2h0IjowLjAsIkxpbmVUeXBlIjowLCJQYXJlbnRTdHlsZSI6bnVsbH0sIlBhcmVudFN0eWxlIjp7IiRyZWYiOiIxMTMifX0sIkRhdGVTdHlsZSI6eyIkaWQiOiIzNTgiLCJGb250U2V0dGluZ3MiOnsiJGlkIjoiMzU5IiwiRm9udFNpemUiOjEwLCJGb250TmFtZSI6IkNhbGlicmkiLCJJc0JvbGQiOmZhbHNlLCJJc0l0YWxpYyI6ZmFsc2UsIklzVW5kZXJsaW5lZCI6ZmFsc2UsIlBhcmVudFN0eWxlIjp7IiRyZWYiOiIxMjEifX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YyIiwiTGluZUNvbG9yIjpudWxsLCJMaW5lV2VpZ2h0IjowLjAsIkxpbmVUeXBlIjowLCJQYXJlbnRTdHlsZSI6bnVsbH0sIlBhcmVudFN0eWxlIjp7IiRyZWYiOiIxMjAifX0sIkRhdGVGb3JtYXQiOnsiJHJlZiI6IjEyNyJ9LCJXZWVrTnVtYmVyaW5nIjp7IiRpZCI6IjM2MyIsIkZvcm1hdCI6MCwiSXNWaXNpYmxlIjpmYWxzZSwiTGFzdEtub3duVmlzaWJpbGl0eVN0YXRlIjpmYWxzZX0sIklzVmlzaWJsZSI6dHJ1ZSwiUGFyZW50U3R5bGUiOnsiJHJlZiI6Ijg0In19LCJJbmRleCI6OCwiU21hcnREdXJhdGlvbkFjdGl2YXRlZCI6ZmFsc2UsIkRhdGVGb3JtYXQiOnsiJHJlZiI6IjEyNyJ9LCJXZWVrTnVtYmVyaW5nIjp7IiRpZCI6IjM2NCIsIkZvcm1hdCI6MCwiSXNWaXNpYmxlIjpmYWxzZSwiTGFzdEtub3duVmlzaWJpbGl0eVN0YXRlIjpmYWxzZX0sIklkIjoiZjIzZTQ2MDUtMDVjMi00ZWU4LTgxNTktYjQyMWI4MTBiN2U0IiwiSW1wb3J0SWQiOm51bGwsIlRpdGxlIjoiVGFzayAzIiwiTm90ZSI6bnVsbCwiSHlwZXJsaW5rIjp7IiRpZCI6IjM2NSIsIkFkZHJlc3MiOm51bGwsIlN1YkFkZHJlc3MiOm51bGx9LCJJc0NoYW5nZWQiOmZhbHNlLCJJc05ldyI6dHJ1ZX0seyIkaWQiOiIzNjYiLCJHcm91cE5hbWUiOm51bGwsIlN0YXJ0RGF0ZSI6IjIwMjEtMDMtMjVUMDA6MDA6MDBaIiwiRW5kRGF0ZSI6IjIwMjEtMTAtMjBUMjM6NTk6MDBaIiwiUGVyY2VudGFnZUNvbXBsZXRlIjo0MC4wLCJTdHlsZSI6eyIkaWQiOiIzNjciLCJTaGFwZSI6MiwiU2hhcGVUaGlja25lc3MiOjEsIkR1cmF0aW9uRm9ybWF0IjowLCJJbmNsdWRlTm9uV29ya2luZ0RheXNJbkR1cmF0aW9uIjp0cnV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SwiRHVyYXRpb25Gb3JtYXQiOjAsIkluY2x1ZGVOb25Xb3JraW5nRGF5c0luRHVyYXRpb24iOnRydWUsIlBlcmNlbnRhZ2VDb21wbGV0ZVN0eWxlIjp7IiRpZCI6IjM5NSIsIkZvbnRTZXR0aW5ncyI6eyIkaWQiOiIzOTY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5NyIsIkxpbmVDb2xvciI6bnVsbCwiTGluZVdlaWdodCI6MC4wLCJMaW5lVHlwZSI6MCwiUGFyZW50U3R5bGUiOm51bGx9LCJQYXJlbnRTdHlsZSI6eyIkcmVmIjoiODUifX0sIkR1cmF0aW9uU3R5bGUiOnsiJGlkIjoiMzk4IiwiRm9udFNldHRpbmdzIjp7IiRpZCI6IjM5OSIsIkZvbnRTaXplIjoxMCwiRm9udE5hbWUiOiJDYWxpYnJpIiwiSXNCb2xkIjpmYWxzZSwiSXNJdGFsaWMiOmZhbHNlLCJJc1VuZGVybGluZWQiOmZhbHNlLCJQYXJlbnRTdHlsZSI6eyIkcmVmIjoiOTMifX0sIkF1dG9TaXplIjowLCJGb3JlZ3JvdW5kIjp7IiRpZCI6IjQwMCIsIkNvbG9yIjp7IiRpZCI6IjQw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yIiwiTGluZUNvbG9yIjpudWxsLCJMaW5lV2VpZ2h0IjowLjAsIkxpbmVUeXBlIjowLCJQYXJlbnRTdHlsZSI6bnVsbH0sIlBhcmVudFN0eWxlIjp7IiRyZWYiOiI5MiJ9fSwiSG9yaXpvbnRhbENvbm5lY3RvclN0eWxlIjp7IiRpZCI6IjQwMyIsIkxpbmVDb2xvciI6eyIkcmVmIjoiMTAwIn0sIkxpbmVXZWlnaHQiOjEuMCwiTGluZVR5cGUiOjAsIlBhcmVudFN0eWxlIjp7IiRyZWYiOiI5OSJ9fSwiVmVydGljYWxDb25uZWN0b3JTdHlsZSI6eyIkaWQiOiI0MDQ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DUiLCJNYXJnaW4iOnsiJHJlZiI6IjEwNiJ9LCJQYWRkaW5nIjp7IiRyZWYiOiIxMDcifSwiQmFja2dyb3VuZCI6eyIkcmVmIjoiMTA4In0sIklzVmlzaWJsZSI6dHJ1ZSwiV2lkdGgiOjAuMCwiSGVpZ2h0IjoxNi4wLCJCb3JkZXJTdHlsZSI6eyIkaWQiOiI0MDYiLCJMaW5lQ29sb3IiOnsiJGlkIjoiNDA3IiwiJHR5cGUiOiJOTFJFLkNvbW1vbi5Eb20uU29saWRDb2xvckJydXNoLCBOTFJFLkNvbW1vbiIsIkNvbG9yIjp7IiRpZCI6IjQwOCIsIkEiOjI1NSwiUiI6MjU1LCJHIjowLCJCIjowfX0sIkxpbmVXZWlnaHQiOjAuMCwiTGluZVR5cGUiOjAsIlBhcmVudFN0eWxlIjpudWxsfSwiUGFyZW50U3R5bGUiOnsiJHJlZiI6IjEwNSJ9fSwiVGl0bGVTdHlsZSI6eyIkaWQiOiI0MDkiLCJGb250U2V0dGluZ3MiOnsiJGlkIjoiNDEw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xMSIsIkxpbmVDb2xvciI6bnVsbCwiTGluZVdlaWdodCI6MC4wLCJMaW5lVHlwZSI6MCwiUGFyZW50U3R5bGUiOm51bGx9LCJQYXJlbnRTdHlsZSI6eyIkcmVmIjoiMTEzIn19LCJEYXRlU3R5bGUiOnsiJGlkIjoiNDEyIiwiRm9udFNldHRpbmdzIjp7IiRpZCI6IjQxMyIsIkZvbnRTaXplIjoxMCwiRm9udE5hbWUiOiJDYWxpYnJpIiwiSXNCb2xkIjpmYWxzZSwiSXNJdGFsaWMiOmZhbHNlLCJJc1VuZGVybGluZWQiOmZhbHNlLCJQYXJlbnRTdHlsZSI6eyIkcmVmIjoiMTIxIn19LCJBdXRvU2l6ZSI6MCwiRm9yZWdyb3VuZCI6eyIkaWQiOiI0MTQiLCJDb2xvciI6eyIkaWQiOiI0MT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xNiIsIkxpbmVDb2xvciI6bnVsbCwiTGluZVdlaWdodCI6MC4wLCJMaW5lVHlwZSI6MCwiUGFyZW50U3R5bGUiOm51bGx9LCJQYXJlbnRTdHlsZSI6eyIkcmVmIjoiMTIwIn19LCJEYXRlRm9ybWF0Ijp7IiRyZWYiOiIxMjcifSwiV2Vla051bWJlcmluZyI6eyIkaWQiOiI0MTciLCJGb3JtYXQiOjAsIklzVmlzaWJsZSI6ZmFsc2UsIkxhc3RLbm93blZpc2liaWxpdHlTdGF0ZSI6ZmFsc2V9LCJJc1Zpc2libGUiOnRydWUsIlBhcmVudFN0eWxlIjp7IiRyZWYiOiI4NCJ9fSwiSW5kZXgiOjEwLCJTbWFydER1cmF0aW9uQWN0aXZhdGVkIjpmYWxzZSwiRGF0ZUZvcm1hdCI6eyIkcmVmIjoiMTI3In0sIldlZWtOdW1iZXJpbmciOnsiJGlkIjoiNDE4IiwiRm9ybWF0IjowLCJJc1Zpc2libGUiOmZhbHNlLCJMYXN0S25vd25WaXNpYmlsaXR5U3RhdGUiOmZhbHNlfSwiSWQiOiIyM2I0MmNhZC1kOWJjLTQzN2YtYjczOS1jNjhjNjI3MzdjM2EiLCJJbXBvcnRJZCI6bnVsbCwiVGl0bGUiOiJUYXNrIDQiLCJOb3RlIjpudWxsLCJIeXBlcmxpbmsiOnsiJGlkIjoiNDE5IiwiQWRkcmVzcyI6bnVsbCwiU3ViQWRkcmVzcyI6bnVsbH0sIklzQ2hhbmdlZCI6ZmFsc2UsIklzTmV3Ijp0cnVlfSx7IiRpZCI6IjQyMCIsIkdyb3VwTmFtZSI6bnVsbCwiU3RhcnREYXRlIjoiMjAyMS0xMS0xNlQwMDowMDowMFoiLCJFbmREYXRlIjoiMjAyMS0xMi0yMFQyMzo1OTowMFoiLCJQZXJjZW50YWdlQ29tcGxldGUiOm51bGwsIlN0eWxlIjp7IiRpZCI6IjQyMSIsIlNoYXBlIjozLCJTaGFwZVRoaWNrbmVzcyI6MSwiRHVyYXRpb25Gb3JtYXQiOjAsIkluY2x1ZGVOb25Xb3JraW5nRGF5c0luRHVyYXRpb24iOnRydWUsIlBlcmNlbnRhZ2VDb21wbGV0ZVN0eWxlIjp7IiRpZCI6IjQyMiIsIkZvbnRTZXR0aW5ncyI6eyIkaWQiOiI0MjM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QyNCIsIkxpbmVDb2xvciI6bnVsbCwiTGluZVdlaWdodCI6MC4wLCJMaW5lVHlwZSI6MCwiUGFyZW50U3R5bGUiOm51bGx9LCJQYXJlbnRTdHlsZSI6eyIkcmVmIjoiODUifX0sIkR1cmF0aW9uU3R5bGUiOnsiJGlkIjoiNDI1IiwiRm9udFNldHRpbmdzIjp7IiRpZCI6IjQyNiIsIkZvbnRTaXplIjoxMCwiRm9udE5hbWUiOiJDYWxpYnJpIiwiSXNCb2xkIjpmYWxzZSwiSXNJdGFsaWMiOmZhbHNlLCJJc1VuZGVybGluZWQiOmZhbHNlLCJQYXJlbnRTdHlsZSI6eyIkcmVmIjoiOTMifX0sIkF1dG9TaXplIjowLCJGb3JlZ3JvdW5kIjp7IiRpZCI6IjQyNyIsIkNvbG9yIjp7IiRpZCI6IjQyO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I5IiwiTGluZUNvbG9yIjpudWxsLCJMaW5lV2VpZ2h0IjowLjAsIkxpbmVUeXBlIjowLCJQYXJlbnRTdHlsZSI6bnVsbH0sIlBhcmVudFN0eWxlIjp7IiRyZWYiOiI5MiJ9fSwiSG9yaXpvbnRhbENvbm5lY3RvclN0eWxlIjp7IiRpZCI6IjQzMCIsIkxpbmVDb2xvciI6eyIkcmVmIjoiMTAwIn0sIkxpbmVXZWlnaHQiOjEuMCwiTGluZVR5cGUiOjAsIlBhcmVudFN0eWxlIjp7IiRyZWYiOiI5OSJ9fSwiVmVydGljYWxDb25uZWN0b3JTdHlsZSI6eyIkaWQiOiI0MzE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0MzIiLCJNYXJnaW4iOnsiJHJlZiI6IjEwNiJ9LCJQYWRkaW5nIjp7IiRpZCI6IjQzMyIsIlRvcCI6MCwiTGVmdCI6MCwiUmlnaHQiOjIsIkJvdHRvbSI6MH0sIkJhY2tncm91bmQiOnsiJGlkIjoiNDM0IiwiQ29sb3IiOnsiJGlkIjoiNDM1IiwiQSI6MjU1LCJSIjoxNTUsIkciOjE4NywiQiI6ODl9fSwiSXNWaXNpYmxlIjp0cnVlLCJXaWR0aCI6MC4wLCJIZWlnaHQiOjE2LjAsIkJvcmRlclN0eWxlIjp7IiRpZCI6IjQzNiIsIkxpbmVDb2xvciI6eyIkaWQiOiI0MzciLCIkdHlwZSI6Ik5MUkUuQ29tbW9uLkRvbS5Tb2xpZENvbG9yQnJ1c2gsIE5MUkUuQ29tbW9uIiwiQ29sb3IiOnsiJGlkIjoiNDM4IiwiQSI6MjU1LCJSIjoyNTUsIkciOjAsIkIiOjB9fSwiTGluZVdlaWdodCI6MC4wLCJMaW5lVHlwZSI6MCwiUGFyZW50U3R5bGUiOm51bGx9LCJQYXJlbnRTdHlsZSI6eyIkcmVmIjoiMTA1In19LCJUaXRsZVN0eWxlIjp7IiRpZCI6IjQzOSIsIkZvbnRTZXR0aW5ncyI6eyIkaWQiOiI0NDA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QxIiwiTGluZUNvbG9yIjpudWxsLCJMaW5lV2VpZ2h0IjowLjAsIkxpbmVUeXBlIjowLCJQYXJlbnRTdHlsZSI6bnVsbH0sIlBhcmVudFN0eWxlIjp7IiRyZWYiOiIxMTMifX0sIkRhdGVTdHlsZSI6eyIkaWQiOiI0NDIiLCJGb250U2V0dGluZ3MiOnsiJGlkIjoiNDQzIiwiRm9udFNpemUiOjEwLCJGb250TmFtZSI6IkNhbGlicmkiLCJJc0JvbGQiOmZhbHNlLCJJc0l0YWxpYyI6ZmFsc2UsIklzVW5kZXJsaW5lZCI6ZmFsc2UsIlBhcmVudFN0eWxlIjp7IiRyZWYiOiIxMjEifX0sIkF1dG9TaXplIjowLCJGb3JlZ3JvdW5kIjp7IiRpZCI6IjQ0NCIsIkNvbG9yIjp7IiRpZCI6IjQ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2IiwiTGluZUNvbG9yIjpudWxsLCJMaW5lV2VpZ2h0IjowLjAsIkxpbmVUeXBlIjowLCJQYXJlbnRTdHlsZSI6bnVsbH0sIlBhcmVudFN0eWxlIjp7IiRyZWYiOiIxMjAifX0sIkRhdGVGb3JtYXQiOnsiJHJlZiI6IjEyNyJ9LCJXZWVrTnVtYmVyaW5nIjp7IiRpZCI6IjQ0NyIsIkZvcm1hdCI6MCwiSXNWaXNpYmxlIjpmYWxzZSwiTGFzdEtub3duVmlzaWJpbGl0eVN0YXRlIjpmYWxzZX0sIklzVmlzaWJsZSI6dHJ1ZSwiUGFyZW50U3R5bGUiOnsiJHJlZiI6Ijg0In19LCJJbmRleCI6MTEsIlNtYXJ0RHVyYXRpb25BY3RpdmF0ZWQiOmZhbHNlLCJEYXRlRm9ybWF0Ijp7IiRyZWYiOiIxMjcifSwiV2Vla051bWJlcmluZyI6eyIkaWQiOiI0NDgiLCJGb3JtYXQiOjAsIklzVmlzaWJsZSI6ZmFsc2UsIkxhc3RLbm93blZpc2liaWxpdHlTdGF0ZSI6ZmFsc2V9LCJJZCI6ImZlODJhMDU0LWViNzItNDg1MS1hOTNmLTZhNjA2NDMyYmZhYyIsIkltcG9ydElkIjpudWxsLCJUaXRsZSI6IlRhc2sgNiIsIk5vdGUiOm51bGwsIkh5cGVybGluayI6eyIkaWQiOiI0NDkiLCJBZGRyZXNzIjpudWxsLCJTdWJBZGRyZXNzIjpudWxsfSwiSXNDaGFuZ2VkIjpmYWxzZSwiSXNOZXciOnRydWV9XSwiU3dpbWxhbmVzIjpbXSwiTXNQcm9qZWN0SXRlbXNUcmVlIjpudWxsLCJNZXRhZGF0YSI6eyIkaWQiOiI0NTA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Ux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0NTIiLCJVc2VUaW1lIjpmYWxzZSwiV29ya0RheVN0YXJ0IjoiMDA6MDA6MDAiLCJXb3JrRGF5RW5kIjoiMjM6NTk6MDAifSwiTGFzdFVzZWRUZW1wbGF0ZUlkIjoiNzM1NWI2MzMtYWM2Ni00NTI4LThiNGQtMjk5ZmFlZGM5ZWU5IiwiRmlyc3RXZWVrT2ZZZWFyIjow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TIMEBANDCULTUREINFO" val="en-US"/>
  <p:tag name="OTLTIMEBANDSCALEFORMAT" val="MMM"/>
  <p:tag name="OTLTIMEBANDSCALETYPE" val="Months"/>
  <p:tag name="OTLTIMEBANDQUICKPOSITION" val="Custom"/>
  <p:tag name="OTLTIMEBANDSHAPETYPE" val="RectangleTimeband"/>
  <p:tag name="OTLTIMEBANDTHREEDEFFECTS" val="Gel"/>
  <p:tag name="OTLTIMEBANDAUTODATERANGE" val="True"/>
  <p:tag name="OTLTIMEBANDSTARTDATE" val="2017-01-05T00:00:00.0000000Z"/>
  <p:tag name="OTLTIMEBANDWORKINGDAYS" val="All"/>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5"/>
  <p:tag name="OTLLEFTENDCAPSMARGINLEFT" val="25"/>
  <p:tag name="OTLTIMEBANDSHAPEPADDINGTOP" val="5"/>
  <p:tag name="OTLTIMEBANDFYSTARTMONTH" val="January"/>
  <p:tag name="OTLTIMEBANDSHOWFYLABEL" val="True"/>
  <p:tag name="OTLTIMEBANDUSESTARTINGOFTHEYEARFORFYNUMBERING" val="True"/>
  <p:tag name="OTLTIMEBANDENDDATE" val="2021-12-20T23:59:00.0000000"/>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ELAPSEDSTYLE" val="Th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TODAYPOSITION" val="Below"/>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100"/>
  <p:tag name="OTLDURATIONFORMAT" val="day"/>
  <p:tag name="OTLSPACING" val="10"/>
  <p:tag name="OTLSHAPETHICKNESSTYPE" val="Regular"/>
  <p:tag name="OTLWEEKNUMBERINGFORMAT" val="WNFormat1"/>
  <p:tag name="OTLWEEKNUMBERINGISVISIBLE" val="False"/>
  <p:tag name="OTLSTARTDATE" val="2021-01-05T00:00:00.0000000Z"/>
  <p:tag name="OTLENDDATE" val="2021-03-01T23:59:00.0000000Z"/>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50"/>
  <p:tag name="OTLDURATIONFORMAT" val="day"/>
  <p:tag name="OTLSPACING" val="10"/>
  <p:tag name="OTLSHAPETHICKNESSTYPE" val="Regular"/>
  <p:tag name="OTLWEEKNUMBERINGFORMAT" val="WNFormat1"/>
  <p:tag name="OTLWEEKNUMBERINGISVISIBLE" val="False"/>
  <p:tag name="OTLSTARTDATE" val="2021-02-02T00:00:00.0000000Z"/>
  <p:tag name="OTLENDDATE" val="2021-03-14T23:59:00.0000000Z"/>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38"/>
  <p:tag name="OTLDURATIONFORMAT" val="day"/>
  <p:tag name="OTLSPACING" val="10"/>
  <p:tag name="OTLSHAPETHICKNESSTYPE" val="Regular"/>
  <p:tag name="OTLWEEKNUMBERINGFORMAT" val="WNFormat1"/>
  <p:tag name="OTLWEEKNUMBERINGISVISIBLE" val="False"/>
  <p:tag name="OTLSTARTDATE" val="2021-03-14T00:00:00.0000000Z"/>
  <p:tag name="OTLENDDATE" val="2021-05-02T23:59:00.0000000Z"/>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ERCENTAGE" val="40"/>
  <p:tag name="OTLDURATIONFORMAT" val="day"/>
  <p:tag name="OTLSPACING" val="10"/>
  <p:tag name="OTLSHAPETHICKNESSTYPE" val="Regular"/>
  <p:tag name="OTLWEEKNUMBERINGFORMAT" val="WNFormat1"/>
  <p:tag name="OTLWEEKNUMBERINGISVISIBLE" val="False"/>
  <p:tag name="OTLSTARTDATE" val="2021-03-25T00:00:00.0000000Z"/>
  <p:tag name="OTLENDDATE" val="2021-10-20T23:59:00.0000000Z"/>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10"/>
  <p:tag name="OTLSHAPETHICKNESSTYPE" val="Regular"/>
  <p:tag name="OTLWEEKNUMBERINGFORMAT" val="WNFormat1"/>
  <p:tag name="OTLWEEKNUMBERINGISVISIBLE" val="False"/>
  <p:tag name="OTLSTARTDATE" val="2021-10-21T00:00:00.0000000Z"/>
  <p:tag name="OTLENDDATE" val="2021-11-15T23:59:00.0000000Z"/>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10"/>
  <p:tag name="OTLSHAPETHICKNESSTYPE" val="Regular"/>
  <p:tag name="OTLWEEKNUMBERINGFORMAT" val="WNFormat1"/>
  <p:tag name="OTLWEEKNUMBERINGISVISIBLE" val="False"/>
  <p:tag name="OTLSTARTDATE" val="2021-11-16T00:00:00.0000000Z"/>
  <p:tag name="OTLENDDATE" val="2021-12-20T23:59:00.0000000Z"/>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{1D71D58E-2CCD-4B69-A216-BBD8AD31F91C}tf55705232_win32</Template>
  <TotalTime>1068</TotalTime>
  <Words>3420</Words>
  <Application>Microsoft Office PowerPoint</Application>
  <PresentationFormat>Widescreen</PresentationFormat>
  <Paragraphs>503</Paragraphs>
  <Slides>51</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Bonobo SemiBold</vt:lpstr>
      <vt:lpstr>Broadway</vt:lpstr>
      <vt:lpstr>Calibri</vt:lpstr>
      <vt:lpstr>Goudy Old Style</vt:lpstr>
      <vt:lpstr>NexusSerif</vt:lpstr>
      <vt:lpstr>Symbol</vt:lpstr>
      <vt:lpstr>Times New Roman</vt:lpstr>
      <vt:lpstr>Wingdings</vt:lpstr>
      <vt:lpstr>Wingdings 2</vt:lpstr>
      <vt:lpstr>SlateVTI</vt:lpstr>
      <vt:lpstr>Delicate Information Exchange among representative and authority  (Network Security) Batch A23</vt:lpstr>
      <vt:lpstr>Team Details </vt:lpstr>
      <vt:lpstr>ABSTRACT</vt:lpstr>
      <vt:lpstr>PROJECT OVERVIEW</vt:lpstr>
      <vt:lpstr>ADVANCEMENTS</vt:lpstr>
      <vt:lpstr>ADVANCEMENTS</vt:lpstr>
      <vt:lpstr>HARDWARE REQUIREMENTS</vt:lpstr>
      <vt:lpstr>SOFTWARE REQUIREMENTS</vt:lpstr>
      <vt:lpstr>TECHNOLOGIES USED</vt:lpstr>
      <vt:lpstr>PowerPoint Presentation</vt:lpstr>
      <vt:lpstr>LITERATURE SURVEY  </vt:lpstr>
      <vt:lpstr>PAPER 1  </vt:lpstr>
      <vt:lpstr>PAPER 2  </vt:lpstr>
      <vt:lpstr>PAPER 3  </vt:lpstr>
      <vt:lpstr>PAPER 4  </vt:lpstr>
      <vt:lpstr>PAPER 5  </vt:lpstr>
      <vt:lpstr>PAPER 6  </vt:lpstr>
      <vt:lpstr>PAPER 7  </vt:lpstr>
      <vt:lpstr>PAPER 8  </vt:lpstr>
      <vt:lpstr>PAPER 9  </vt:lpstr>
      <vt:lpstr>PAPER 10  </vt:lpstr>
      <vt:lpstr>FEASIBILITY STUDY</vt:lpstr>
      <vt:lpstr>FEASIBILITY STUDY</vt:lpstr>
      <vt:lpstr>COST BENEFIT ANALYSIS  </vt:lpstr>
      <vt:lpstr>PROCESS ARCHITECTURE</vt:lpstr>
      <vt:lpstr>SYSTEM ARCHITECTURE</vt:lpstr>
      <vt:lpstr>SYSTEM DESIGN  </vt:lpstr>
      <vt:lpstr>E-R DIAGRAM </vt:lpstr>
      <vt:lpstr>USE-CASE DIAGRAM </vt:lpstr>
      <vt:lpstr>STATE DIAGRAM </vt:lpstr>
      <vt:lpstr>ACTIVITY DIAGRAM </vt:lpstr>
      <vt:lpstr>CLASS DIAGRAM </vt:lpstr>
      <vt:lpstr>SEQUENCE DIAGRAM </vt:lpstr>
      <vt:lpstr>COLLABORATION DIAGRAM </vt:lpstr>
      <vt:lpstr>DFD</vt:lpstr>
      <vt:lpstr>DFD</vt:lpstr>
      <vt:lpstr>MODULES</vt:lpstr>
      <vt:lpstr>MODULE EXPLANATION</vt:lpstr>
      <vt:lpstr>MODULE EXPLANATION</vt:lpstr>
      <vt:lpstr>MODULE EXPLANATION</vt:lpstr>
      <vt:lpstr>MODULE EXPLANATION</vt:lpstr>
      <vt:lpstr>MODULE EXPLANATION</vt:lpstr>
      <vt:lpstr>MODULE EXPLANATION</vt:lpstr>
      <vt:lpstr>MODULE EXPLANATION</vt:lpstr>
      <vt:lpstr>MODULE DIAGRAM </vt:lpstr>
      <vt:lpstr>MODULE DIAGRAM </vt:lpstr>
      <vt:lpstr>MODULE DIAGRAM </vt:lpstr>
      <vt:lpstr>MODULE DIAGRAM </vt:lpstr>
      <vt:lpstr>MODULE DIAGRAM </vt:lpstr>
      <vt:lpstr>ALGORITHM EXPLANATION</vt:lpstr>
      <vt:lpstr>DATA DICTIONARY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Delicate Information Exchange among representative and authority  (Network Security) Batch A23</dc:title>
  <dc:creator>hyshu07@outlook.com</dc:creator>
  <cp:lastModifiedBy>Hyshwarrya  Dhandapani</cp:lastModifiedBy>
  <cp:revision>22</cp:revision>
  <dcterms:created xsi:type="dcterms:W3CDTF">2022-03-28T08:15:26Z</dcterms:created>
  <dcterms:modified xsi:type="dcterms:W3CDTF">2022-05-08T08:41:22Z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