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  <p:sldMasterId id="2147484069" r:id="rId5"/>
  </p:sldMasterIdLst>
  <p:notesMasterIdLst>
    <p:notesMasterId r:id="rId38"/>
  </p:notesMasterIdLst>
  <p:handoutMasterIdLst>
    <p:handoutMasterId r:id="rId39"/>
  </p:handoutMasterIdLst>
  <p:sldIdLst>
    <p:sldId id="2147470876" r:id="rId6"/>
    <p:sldId id="2147472366" r:id="rId7"/>
    <p:sldId id="2147472378" r:id="rId8"/>
    <p:sldId id="2147472391" r:id="rId9"/>
    <p:sldId id="2147472392" r:id="rId10"/>
    <p:sldId id="2147472393" r:id="rId11"/>
    <p:sldId id="2147472350" r:id="rId12"/>
    <p:sldId id="2147472396" r:id="rId13"/>
    <p:sldId id="2147472394" r:id="rId14"/>
    <p:sldId id="2147472386" r:id="rId15"/>
    <p:sldId id="2147472376" r:id="rId16"/>
    <p:sldId id="2147472381" r:id="rId17"/>
    <p:sldId id="2147472368" r:id="rId18"/>
    <p:sldId id="2147472371" r:id="rId19"/>
    <p:sldId id="2147472372" r:id="rId20"/>
    <p:sldId id="2147472377" r:id="rId21"/>
    <p:sldId id="2147472382" r:id="rId22"/>
    <p:sldId id="2147472387" r:id="rId23"/>
    <p:sldId id="2147472388" r:id="rId24"/>
    <p:sldId id="2147472389" r:id="rId25"/>
    <p:sldId id="2147472390" r:id="rId26"/>
    <p:sldId id="2147472395" r:id="rId27"/>
    <p:sldId id="2147472383" r:id="rId28"/>
    <p:sldId id="2147472374" r:id="rId29"/>
    <p:sldId id="2147472384" r:id="rId30"/>
    <p:sldId id="2147472375" r:id="rId31"/>
    <p:sldId id="2147472385" r:id="rId32"/>
    <p:sldId id="2147472380" r:id="rId33"/>
    <p:sldId id="2147470948" r:id="rId34"/>
    <p:sldId id="2147472373" r:id="rId35"/>
    <p:sldId id="2147472369" r:id="rId36"/>
    <p:sldId id="2147472370" r:id="rId37"/>
  </p:sldIdLst>
  <p:sldSz cx="12192000" cy="6858000"/>
  <p:notesSz cx="6858000" cy="9144000"/>
  <p:custDataLst>
    <p:tags r:id="rId40"/>
  </p:custDataLst>
  <p:defaultTextStyle>
    <a:defPPr>
      <a:defRPr lang="en-US"/>
    </a:defPPr>
    <a:lvl1pPr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08" indent="-200852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14" indent="-401707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423" indent="-602558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19" indent="-804302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1279772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1535726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1791681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2047634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AD7ED7-20BA-447F-8EB5-49C1BA74D5CC}">
          <p14:sldIdLst>
            <p14:sldId id="2147470876"/>
            <p14:sldId id="2147472366"/>
            <p14:sldId id="2147472378"/>
            <p14:sldId id="2147472391"/>
            <p14:sldId id="2147472392"/>
            <p14:sldId id="2147472393"/>
            <p14:sldId id="2147472350"/>
            <p14:sldId id="2147472396"/>
            <p14:sldId id="2147472394"/>
            <p14:sldId id="2147472386"/>
            <p14:sldId id="2147472376"/>
            <p14:sldId id="2147472381"/>
            <p14:sldId id="2147472368"/>
            <p14:sldId id="2147472371"/>
            <p14:sldId id="2147472372"/>
            <p14:sldId id="2147472377"/>
            <p14:sldId id="2147472382"/>
            <p14:sldId id="2147472387"/>
            <p14:sldId id="2147472388"/>
            <p14:sldId id="2147472389"/>
            <p14:sldId id="2147472390"/>
            <p14:sldId id="2147472395"/>
            <p14:sldId id="2147472383"/>
            <p14:sldId id="2147472374"/>
            <p14:sldId id="2147472384"/>
            <p14:sldId id="2147472375"/>
            <p14:sldId id="2147472385"/>
            <p14:sldId id="2147472380"/>
            <p14:sldId id="2147470948"/>
            <p14:sldId id="2147472373"/>
            <p14:sldId id="2147472369"/>
            <p14:sldId id="2147472370"/>
          </p14:sldIdLst>
        </p14:section>
        <p14:section name="Rough Notes" id="{4A96723C-D75C-4363-B0CC-4C787FD6C871}">
          <p14:sldIdLst/>
        </p14:section>
      </p14:sectionLst>
    </p:ext>
    <p:ext uri="{EFAFB233-063F-42B5-8137-9DF3F51BA10A}">
      <p15:sldGuideLst xmlns:p15="http://schemas.microsoft.com/office/powerpoint/2012/main">
        <p15:guide id="1" pos="5405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C02B0F-18B6-A1BA-3D11-C94701D9A598}" name="Mary Beth Kennedy" initials="MK" userId="S::mkenn@cae.com::68bd4555-574c-4743-80b3-f4d0605b48dd" providerId="AD"/>
  <p188:author id="{D6B93F27-DAAF-7636-048B-F1EE364D2696}" name="Wendy Stough" initials="WS" userId="S::stough@cae.com::516d0afc-ea59-4f3e-8456-8cc9577739fb" providerId="AD"/>
  <p188:author id="{0068EE2C-92D3-4DA4-8A4C-AA46438635BE}" name="Andrew Arnovitz" initials="AA" userId="S::andrewa@cae.com::16fb7044-88b0-4005-9034-e219091908a2" providerId="AD"/>
  <p188:author id="{1E104033-2659-D2D9-65EC-9E86B1178930}" name="Constance Drilhon" initials="CD" userId="S::cdrilhon@cae.com::7c039946-c06f-412e-97d4-20d2e1c70f66" providerId="AD"/>
  <p188:author id="{968BC23A-C135-5FED-A839-3F844301CDFA}" name="Aline Massouh" initials="AM" userId="S::massouh@cae.com::f6945719-1d17-47b0-bb52-8d9b15a53f0a" providerId="AD"/>
  <p188:author id="{F185FA65-3452-B5BB-1225-8CBD8E4E6644}" name="Janie Mercky" initials="JM" userId="S::jmercky@cae.com::9214bfdf-f995-4722-a55a-f665a75775b8" providerId="AD"/>
  <p188:author id="{4C5EB16B-6394-B54D-5E75-F7C1F3C6FB50}" name="Jennifer Wood" initials="JW" userId="S::jennifw@cae.com::60627efe-5448-4879-91fd-2bb1c3c6254e" providerId="AD"/>
  <p188:author id="{0C37076D-8DEE-115E-2C2E-0F63C9278A94}" name="Xavier Arbour" initials="XA" userId="S::xarbour@cae.com::b36a5711-b6d9-4f95-8fa7-3d07e146ae58" providerId="AD"/>
  <p188:author id="{E67FBF75-F16C-23B2-DD0D-383A4B0C0F01}" name="Lyanne Joubert" initials="LJ" userId="S::ljoubert@cae.com::98bde078-f6d9-4616-84a3-8e643b4a61ed" providerId="AD"/>
  <p188:author id="{6661E87B-5442-3FCE-6EF2-44644B918B91}" name="Roger Marszalek" initials="RM" userId="S::rmarszalek@cae.com::9ebe57dc-a393-42f2-8917-2f326a754908" providerId="AD"/>
  <p188:author id="{E335F07D-D365-1864-CE46-901AB54851FC}" name="Heidi Fedak" initials="HF" userId="S::hfedak@cae.com::6ce069f8-1b57-4f78-81d2-c472e7019cec" providerId="AD"/>
  <p188:author id="{7658B38B-F5C3-3A9E-8749-D35C21257B94}" name="Claudia Boies" initials="CB" userId="S::cboies@cae.com::de1ccae1-2cfa-46c4-b9ff-5f54deba4923" providerId="AD"/>
  <p188:author id="{E3BF74CD-BB59-4CD5-5BFD-8AA91528AE56}" name="Sarah Bibeau" initials="SB" userId="S::sbibe@cae.com::11372fc5-2d87-4450-96cd-1de9251b9a57" providerId="AD"/>
  <p188:author id="{5C9C70D2-0269-CF0D-0911-C77646BD2B30}" name="Wendy Stough" initials="WS" userId="S::Wendy.Stough@caemilusa.com::b9e02a02-9667-4ab0-9ec2-e623e0a89341" providerId="AD"/>
  <p188:author id="{F84C03DD-6985-FDB5-ECE9-460D1AC0DE53}" name="Kyle Davis" initials="KD" userId="S::kdavis@cae.com::1f35857d-1a84-4d92-beb3-c2bf657d4f6e" providerId="AD"/>
  <p188:author id="{18758FE8-B6CC-81E8-F9C9-D41B20F9E300}" name="Samantha Golinski" initials="SG" userId="S::sgolinski@cae.com::07b5c5f7-57de-4290-83bb-b32b67575e2d" providerId="AD"/>
  <p188:author id="{2DBE92F7-F8B7-D20D-2953-8D0D26B73B31}" name="Ryan Eldridge" initials="RE" userId="S::reldr@cae.com::08927472-968a-416b-88fa-7accee49b1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tha Golinski" initials="SG" lastIdx="40" clrIdx="0">
    <p:extLst>
      <p:ext uri="{19B8F6BF-5375-455C-9EA6-DF929625EA0E}">
        <p15:presenceInfo xmlns:p15="http://schemas.microsoft.com/office/powerpoint/2012/main" userId="S::sgolinski@cae.com::07b5c5f7-57de-4290-83bb-b32b67575e2d" providerId="AD"/>
      </p:ext>
    </p:extLst>
  </p:cmAuthor>
  <p:cmAuthor id="2" name="Aline Massouh" initials="AM" lastIdx="44" clrIdx="1">
    <p:extLst>
      <p:ext uri="{19B8F6BF-5375-455C-9EA6-DF929625EA0E}">
        <p15:presenceInfo xmlns:p15="http://schemas.microsoft.com/office/powerpoint/2012/main" userId="S::massouh@cae.com::f6945719-1d17-47b0-bb52-8d9b15a53f0a" providerId="AD"/>
      </p:ext>
    </p:extLst>
  </p:cmAuthor>
  <p:cmAuthor id="3" name="Sarah Bibeau" initials="SB" lastIdx="41" clrIdx="2">
    <p:extLst>
      <p:ext uri="{19B8F6BF-5375-455C-9EA6-DF929625EA0E}">
        <p15:presenceInfo xmlns:p15="http://schemas.microsoft.com/office/powerpoint/2012/main" userId="S::sbibe@cae.com::11372fc5-2d87-4450-96cd-1de9251b9a57" providerId="AD"/>
      </p:ext>
    </p:extLst>
  </p:cmAuthor>
  <p:cmAuthor id="4" name="Annalisa Harris" initials="AH" lastIdx="4" clrIdx="3">
    <p:extLst>
      <p:ext uri="{19B8F6BF-5375-455C-9EA6-DF929625EA0E}">
        <p15:presenceInfo xmlns:p15="http://schemas.microsoft.com/office/powerpoint/2012/main" userId="S::anhar@cae.com::889352be-a83b-42ad-93cc-76d05f9fddd7" providerId="AD"/>
      </p:ext>
    </p:extLst>
  </p:cmAuthor>
  <p:cmAuthor id="5" name="Wendy Stough" initials="WS" lastIdx="2" clrIdx="4">
    <p:extLst>
      <p:ext uri="{19B8F6BF-5375-455C-9EA6-DF929625EA0E}">
        <p15:presenceInfo xmlns:p15="http://schemas.microsoft.com/office/powerpoint/2012/main" userId="S::stough@cae.com::516d0afc-ea59-4f3e-8456-8cc9577739fb" providerId="AD"/>
      </p:ext>
    </p:extLst>
  </p:cmAuthor>
  <p:cmAuthor id="6" name="Constance Drilhon" initials="CD" lastIdx="3" clrIdx="5">
    <p:extLst>
      <p:ext uri="{19B8F6BF-5375-455C-9EA6-DF929625EA0E}">
        <p15:presenceInfo xmlns:p15="http://schemas.microsoft.com/office/powerpoint/2012/main" userId="S::cdrilhon@cae.com::7c039946-c06f-412e-97d4-20d2e1c70f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9F2"/>
    <a:srgbClr val="1D4BB6"/>
    <a:srgbClr val="FFFFFF"/>
    <a:srgbClr val="00B050"/>
    <a:srgbClr val="E3E3E3"/>
    <a:srgbClr val="06103D"/>
    <a:srgbClr val="FAFAFA"/>
    <a:srgbClr val="D9D9D9"/>
    <a:srgbClr val="F3F3F3"/>
    <a:srgbClr val="7F8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65" autoAdjust="0"/>
  </p:normalViewPr>
  <p:slideViewPr>
    <p:cSldViewPr snapToGrid="0">
      <p:cViewPr varScale="1">
        <p:scale>
          <a:sx n="69" d="100"/>
          <a:sy n="69" d="100"/>
        </p:scale>
        <p:origin x="298" y="72"/>
      </p:cViewPr>
      <p:guideLst>
        <p:guide pos="540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46" Type="http://schemas.microsoft.com/office/2018/10/relationships/authors" Target="authors.xml"/><Relationship Id="rId20" Type="http://schemas.openxmlformats.org/officeDocument/2006/relationships/slide" Target="slides/slide15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3E728-FF3F-47D0-95DE-B2C4065CF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869160" cy="458788"/>
          </a:xfrm>
          <a:prstGeom prst="rect">
            <a:avLst/>
          </a:prstGeom>
        </p:spPr>
        <p:txBody>
          <a:bodyPr vert="horz" lIns="144000" tIns="144000" rIns="144000" bIns="144000" rtlCol="0" anchor="t"/>
          <a:lstStyle>
            <a:lvl1pPr algn="l">
              <a:defRPr sz="1200"/>
            </a:lvl1pPr>
          </a:lstStyle>
          <a:p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CC9FE-CDEF-4228-80B2-120082C1CD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9239" y="0"/>
            <a:ext cx="1267173" cy="458788"/>
          </a:xfrm>
          <a:prstGeom prst="rect">
            <a:avLst/>
          </a:prstGeom>
        </p:spPr>
        <p:txBody>
          <a:bodyPr vert="horz" lIns="144000" tIns="144000" rIns="144000" bIns="144000" rtlCol="0" anchor="t"/>
          <a:lstStyle>
            <a:lvl1pPr algn="r">
              <a:defRPr sz="1200"/>
            </a:lvl1pPr>
          </a:lstStyle>
          <a:p>
            <a:fld id="{65784025-F79D-4849-B13B-BFBE9BA48635}" type="datetimeFigureOut">
              <a:rPr lang="en-CA" smtClean="0">
                <a:solidFill>
                  <a:schemeClr val="tx2"/>
                </a:solidFill>
                <a:latin typeface="Red Hat Display" panose="02010303040201060303" pitchFamily="2" charset="0"/>
              </a:rPr>
              <a:t>2024-11-14</a:t>
            </a:fld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C5142-A5B5-414A-A935-439ECD5930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486916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l">
              <a:defRPr sz="1200"/>
            </a:lvl1pPr>
          </a:lstStyle>
          <a:p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A9A4E-A69C-4CE9-B88B-1DA872B2E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9239" y="8685213"/>
            <a:ext cx="1267173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r">
              <a:defRPr sz="1200"/>
            </a:lvl1pPr>
          </a:lstStyle>
          <a:p>
            <a:fld id="{40B11401-9CD5-4FFC-B428-D493AAFECA1D}" type="slidenum">
              <a:rPr lang="en-CA" smtClean="0">
                <a:solidFill>
                  <a:schemeClr val="tx2"/>
                </a:solidFill>
                <a:latin typeface="Red Hat Display" panose="02010303040201060303" pitchFamily="2" charset="0"/>
              </a:rPr>
              <a:t>‹#›</a:t>
            </a:fld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6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144000" tIns="144000" rIns="144000" bIns="144000" rtlCol="0"/>
          <a:lstStyle>
            <a:lvl1pPr algn="l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144000" tIns="144000" rIns="144000" bIns="144000" rtlCol="0"/>
          <a:lstStyle>
            <a:lvl1pPr algn="r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fld id="{862401FA-03E4-417E-850D-BECBAC0BE149}" type="datetimeFigureOut">
              <a:rPr lang="en-CA" smtClean="0"/>
              <a:pPr/>
              <a:t>2024-11-14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8680" y="971600"/>
            <a:ext cx="5760640" cy="324036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8680" y="4427934"/>
            <a:ext cx="5760640" cy="37444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noProof="0"/>
              <a:t>Cliquez pour ajouter des notes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 err="1"/>
              <a:t>Cinquème</a:t>
            </a:r>
            <a:r>
              <a:rPr lang="fr-CA" noProof="0"/>
              <a:t>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l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r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fld id="{527AB645-225A-4E0C-832E-9FE495AA9F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46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800"/>
      </a:spcBef>
      <a:buFont typeface="Arial" panose="020B0604020202020204" pitchFamily="34" charset="0"/>
      <a:buChar char="​"/>
      <a:defRPr sz="14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1pPr>
    <a:lvl2pPr marL="234000" indent="-216000" algn="l" defTabSz="914400" rtl="0" eaLnBrk="1" latinLnBrk="0" hangingPunct="1">
      <a:spcBef>
        <a:spcPts val="400"/>
      </a:spcBef>
      <a:buClr>
        <a:schemeClr val="tx2"/>
      </a:buClr>
      <a:buFont typeface="Wingdings" panose="05000000000000000000" pitchFamily="2" charset="2"/>
      <a:buChar char="§"/>
      <a:defRPr sz="12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2pPr>
    <a:lvl3pPr marL="428400" indent="-180000" algn="l" defTabSz="914400" rtl="0" eaLnBrk="1" latinLnBrk="0" hangingPunct="1">
      <a:spcBef>
        <a:spcPts val="200"/>
      </a:spcBef>
      <a:buClr>
        <a:schemeClr val="accent3"/>
      </a:buClr>
      <a:buFont typeface="Wingdings" panose="05000000000000000000" pitchFamily="2" charset="2"/>
      <a:buChar char="§"/>
      <a:defRPr sz="11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3pPr>
    <a:lvl4pPr marL="583200" indent="-144000" algn="l" defTabSz="914400" rtl="0" eaLnBrk="1" latinLnBrk="0" hangingPunct="1">
      <a:spcBef>
        <a:spcPts val="100"/>
      </a:spcBef>
      <a:buClr>
        <a:schemeClr val="accent3"/>
      </a:buClr>
      <a:buFont typeface="Wingdings" panose="05000000000000000000" pitchFamily="2" charset="2"/>
      <a:buChar char="§"/>
      <a:defRPr sz="10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4pPr>
    <a:lvl5pPr marL="234000" indent="-234000" algn="l" defTabSz="914400" rtl="0" eaLnBrk="1" latinLnBrk="0" hangingPunct="1">
      <a:buFont typeface="+mj-lt"/>
      <a:buAutoNum type="arabicPeriod"/>
      <a:defRPr sz="12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9715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noProof="0">
                <a:latin typeface="+mn-lt"/>
              </a:rPr>
              <a:t>Welcome to CAE!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B645-225A-4E0C-832E-9FE495AA9F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2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9715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github</a:t>
            </a:r>
            <a:r>
              <a:rPr lang="en-US" dirty="0"/>
              <a:t> for more sources – properly formatted.</a:t>
            </a:r>
          </a:p>
          <a:p>
            <a:r>
              <a:rPr lang="en-US" dirty="0"/>
              <a:t>C2SIM Artifacts</a:t>
            </a:r>
          </a:p>
          <a:p>
            <a:r>
              <a:rPr lang="en-US" dirty="0"/>
              <a:t>Contributed scenarios, and papers that were the sources for the GPT model input.</a:t>
            </a:r>
          </a:p>
          <a:p>
            <a:r>
              <a:rPr lang="en-US" dirty="0"/>
              <a:t>Paper summaries.</a:t>
            </a:r>
          </a:p>
          <a:p>
            <a:r>
              <a:rPr lang="en-US" dirty="0"/>
              <a:t>Adam Peas – main developer of SUMO – working for Naval School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B645-225A-4E0C-832E-9FE495AA9FC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780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9715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mission end? Command or all goals achieved.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B645-225A-4E0C-832E-9FE495AA9FCD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130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9715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B645-225A-4E0C-832E-9FE495AA9FCD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93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H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5D5A5-820A-B44F-8145-281BEDFB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84" y="1929226"/>
            <a:ext cx="6332760" cy="28679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B5DDA-A6EF-A373-1863-37FDEBFCE3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072" y="404664"/>
            <a:ext cx="7658383" cy="82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610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1FCBC-A445-9DD3-9CA0-2DBDC18F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4F727-2ABD-1B3B-AA44-DB0C8BA1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43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7E0B-9508-648A-BDFA-FB743597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6BE1-FEAF-F46D-7BD1-B99FB032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A36E-90C3-9F2F-F913-60E9933B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B696-100C-6204-73C4-47E7AC6F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3EA2-1FA4-1976-0B6E-5FC026CC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447AC-98A3-957C-B222-D38432B4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570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85DA-7408-8724-02A3-42C3556E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611B-92EC-7AD8-E9E7-7D838CF00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F87E-14E9-E6FE-09D2-DD4C31F2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3D4E9-2808-4C3F-0386-59A446A1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A68B-F608-1B95-C937-806F2292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DB2E0-0AC3-BA45-C088-9D7F873D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52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0DD6-ED25-8ECA-92CF-E4D0D75B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0A86-DC8D-869E-6C79-25A01E11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82B5-E63B-70A9-CDCE-57E44A0D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D9AA-E5CC-067C-C206-6B547DDD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B71E-7FE4-3910-695D-38CCF8FE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23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DD116-2052-C881-F445-CBB917EBA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FABBE-937D-A6AE-4FFC-399430E5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33A9-18FA-46F1-433E-BF3BE824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0D24-DA10-51C1-6B44-AAED4CDF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8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3E4E3-EA9B-4FF8-B6C4-2516ED16E94E}" type="slidenum">
              <a:rPr lang="fr-CA" smtClean="0"/>
              <a:t>‹#›</a:t>
            </a:fld>
            <a:endParaRPr lang="fr-CA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8438D0E-53A7-4602-B060-5EB840E30748}"/>
              </a:ext>
            </a:extLst>
          </p:cNvPr>
          <p:cNvCxnSpPr/>
          <p:nvPr/>
        </p:nvCxnSpPr>
        <p:spPr>
          <a:xfrm flipV="1">
            <a:off x="551384" y="-315416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09FFEBF-15C5-4A74-8443-3D9F69DF5BA6}"/>
              </a:ext>
            </a:extLst>
          </p:cNvPr>
          <p:cNvCxnSpPr/>
          <p:nvPr/>
        </p:nvCxnSpPr>
        <p:spPr>
          <a:xfrm flipV="1">
            <a:off x="11640616" y="-315416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63FEA88-6238-4326-ADAA-5D5995C58B00}"/>
              </a:ext>
            </a:extLst>
          </p:cNvPr>
          <p:cNvCxnSpPr/>
          <p:nvPr userDrawn="1"/>
        </p:nvCxnSpPr>
        <p:spPr>
          <a:xfrm flipV="1">
            <a:off x="551384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C0827F4-BBBC-4AC8-82BB-F80122849490}"/>
              </a:ext>
            </a:extLst>
          </p:cNvPr>
          <p:cNvCxnSpPr/>
          <p:nvPr/>
        </p:nvCxnSpPr>
        <p:spPr>
          <a:xfrm flipV="1">
            <a:off x="11640616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F82C03B-9388-45AF-B32A-14369CBD1092}"/>
              </a:ext>
            </a:extLst>
          </p:cNvPr>
          <p:cNvCxnSpPr/>
          <p:nvPr/>
        </p:nvCxnSpPr>
        <p:spPr>
          <a:xfrm>
            <a:off x="-312712" y="1412776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FC4DB00-D96A-4DF3-8277-90A16AF398FE}"/>
              </a:ext>
            </a:extLst>
          </p:cNvPr>
          <p:cNvCxnSpPr/>
          <p:nvPr/>
        </p:nvCxnSpPr>
        <p:spPr>
          <a:xfrm>
            <a:off x="12288688" y="1412776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6BCEB62-8960-4982-8E37-7F8C41E3020D}"/>
              </a:ext>
            </a:extLst>
          </p:cNvPr>
          <p:cNvCxnSpPr/>
          <p:nvPr/>
        </p:nvCxnSpPr>
        <p:spPr>
          <a:xfrm>
            <a:off x="-312712" y="630922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380230A-3186-4194-B30B-500F725DBC56}"/>
              </a:ext>
            </a:extLst>
          </p:cNvPr>
          <p:cNvCxnSpPr/>
          <p:nvPr/>
        </p:nvCxnSpPr>
        <p:spPr>
          <a:xfrm>
            <a:off x="12288688" y="630922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3281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024" y="1129932"/>
            <a:ext cx="10086975" cy="778381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72358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144716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217075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9BD5-9F0B-6B4D-9022-97B835D9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F2535-BEB3-26B7-4C3E-F2373468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A71-8C1C-6386-4E19-ABB95B02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6A9C-C457-1C04-9BA0-23451CDC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530" y="6347991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3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C0CD-62C1-E37D-BEE9-36E6930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90F2-B8AB-B494-0052-6F4086BE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58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D94B-D298-1553-3C1C-F06DDE3C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6B353-2DD6-1159-F66E-011E4577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A2FC-0713-D70E-1828-2001F7E8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010E5-CF92-1334-2F4D-8BF28353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90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8CF6-F428-FBC5-01A5-9F18569E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7C50-3BBA-E137-5B8F-4CB14D3B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732A8-105A-FAF3-0E19-D21F6470B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688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5616-B9BC-4C92-0460-CE9BB983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2F45-9DD6-3DEF-A99C-321F3CF4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8F63-0F60-B3CE-37D3-4A600A0C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F882B-CAF4-763A-D388-BFF19C971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38CC7-EE62-C44D-7C70-8748B3ADF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B4E1D-3CED-B2AF-759F-D67A2AD0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5AACD-1E1B-4EE6-8883-A09231B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35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76E1-A0AD-D6A9-D307-3775BC4C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1F160-5C16-1AE2-CBA8-D96792FD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0E6DC-C756-B6DD-A2E0-92B451DF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8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3563" y="1035051"/>
            <a:ext cx="11089754" cy="8286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CA" noProof="0"/>
              <a:t>Cliquez pour ajouter une machette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63563" y="1881188"/>
            <a:ext cx="11077576" cy="45565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a14="http://schemas.microsoft.com/office/drawing/2010/main" xmlns:a16="http://schemas.microsoft.com/office/drawing/2014/main" xmlns:asvg="http://schemas.microsoft.com/office/drawing/2016/SVG/main" xmlns:p14="http://schemas.microsoft.com/office/powerpoint/2010/main" xmlns:p15="http://schemas.microsoft.com/office/powerpoint/2012/main" xmlns:ma14="http://schemas.microsoft.com/office/mac/drawingml/2011/main" val="1"/>
            </a:ext>
            <a:ext uri="{909E8E84-426E-40dd-AFC4-6F175D3DCCD1}">
              <a14:hiddenFill xmlns="" xmlns:ma14="http://schemas.microsoft.com/office/mac/drawingml/2011/main" xmlns:a16="http://schemas.microsoft.com/office/drawing/2014/main" xmlns:asvg="http://schemas.microsoft.com/office/drawing/2016/SVG/main" xmlns:p14="http://schemas.microsoft.com/office/powerpoint/2010/main" xmlns:p15="http://schemas.microsoft.com/office/powerpoint/2012/main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ma14="http://schemas.microsoft.com/office/mac/drawingml/2011/main" xmlns:a16="http://schemas.microsoft.com/office/drawing/2014/main" xmlns:asvg="http://schemas.microsoft.com/office/drawing/2016/SVG/main" xmlns:p14="http://schemas.microsoft.com/office/powerpoint/2010/main" xmlns:p15="http://schemas.microsoft.com/office/powerpoint/2012/main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 dirty="0"/>
              <a:t>Cliquez pour modifier le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  <a:p>
            <a:pPr lvl="5"/>
            <a:r>
              <a:rPr lang="fr-CA" noProof="0" dirty="0"/>
              <a:t>Sixième niveau</a:t>
            </a:r>
          </a:p>
          <a:p>
            <a:pPr lvl="6"/>
            <a:r>
              <a:rPr lang="fr-CA" noProof="0" dirty="0"/>
              <a:t>Septième niveau pour titre de paragraphe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87" y="6517862"/>
            <a:ext cx="504000" cy="144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342901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F13E4E3-EA9B-4FF8-B6C4-2516ED16E94E}" type="slidenum">
              <a:rPr lang="fr-CA" smtClean="0"/>
              <a:pPr/>
              <a:t>‹#›</a:t>
            </a:fld>
            <a:endParaRPr lang="fr-CA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FCBB0A4-34BF-4F15-8383-65A93B5F10EF}"/>
              </a:ext>
            </a:extLst>
          </p:cNvPr>
          <p:cNvCxnSpPr/>
          <p:nvPr userDrawn="1"/>
        </p:nvCxnSpPr>
        <p:spPr>
          <a:xfrm flipV="1">
            <a:off x="563563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8A06FE9-917C-48F3-878A-E6DFD3A44D90}"/>
              </a:ext>
            </a:extLst>
          </p:cNvPr>
          <p:cNvCxnSpPr/>
          <p:nvPr userDrawn="1"/>
        </p:nvCxnSpPr>
        <p:spPr>
          <a:xfrm flipV="1">
            <a:off x="11625263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65F5152-33FE-4563-9ABC-9042E366D428}"/>
              </a:ext>
            </a:extLst>
          </p:cNvPr>
          <p:cNvCxnSpPr>
            <a:cxnSpLocks/>
          </p:cNvCxnSpPr>
          <p:nvPr userDrawn="1"/>
        </p:nvCxnSpPr>
        <p:spPr>
          <a:xfrm>
            <a:off x="-315300" y="101715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63B879-E6E3-4ACE-A15D-F64560162815}"/>
              </a:ext>
            </a:extLst>
          </p:cNvPr>
          <p:cNvCxnSpPr>
            <a:cxnSpLocks/>
          </p:cNvCxnSpPr>
          <p:nvPr userDrawn="1"/>
        </p:nvCxnSpPr>
        <p:spPr>
          <a:xfrm>
            <a:off x="12291276" y="1025674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DA1220E-448F-44B2-866F-92ECB3A717EB}"/>
              </a:ext>
            </a:extLst>
          </p:cNvPr>
          <p:cNvCxnSpPr/>
          <p:nvPr userDrawn="1"/>
        </p:nvCxnSpPr>
        <p:spPr>
          <a:xfrm>
            <a:off x="-315300" y="628655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0A997D2-1B0A-477D-9B2E-D2C7CF49A7A9}"/>
              </a:ext>
            </a:extLst>
          </p:cNvPr>
          <p:cNvCxnSpPr/>
          <p:nvPr userDrawn="1"/>
        </p:nvCxnSpPr>
        <p:spPr>
          <a:xfrm>
            <a:off x="12291276" y="62865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B470E4-0712-3F41-8087-979FE2C02DC8}"/>
              </a:ext>
            </a:extLst>
          </p:cNvPr>
          <p:cNvSpPr txBox="1"/>
          <p:nvPr userDrawn="1"/>
        </p:nvSpPr>
        <p:spPr>
          <a:xfrm>
            <a:off x="14073809" y="276970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800" err="1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D7D249-E033-4244-85A9-83887FF0F08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70560" y="6438138"/>
            <a:ext cx="672000" cy="252000"/>
          </a:xfrm>
          <a:prstGeom prst="rect">
            <a:avLst/>
          </a:prstGeom>
        </p:spPr>
      </p:pic>
      <p:cxnSp>
        <p:nvCxnSpPr>
          <p:cNvPr id="30" name="Connecteur droit 11">
            <a:extLst>
              <a:ext uri="{FF2B5EF4-FFF2-40B4-BE49-F238E27FC236}">
                <a16:creationId xmlns:a16="http://schemas.microsoft.com/office/drawing/2014/main" id="{ABA5DEBF-FB63-354E-8AB1-6815A278F4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63563" y="-315300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12">
            <a:extLst>
              <a:ext uri="{FF2B5EF4-FFF2-40B4-BE49-F238E27FC236}">
                <a16:creationId xmlns:a16="http://schemas.microsoft.com/office/drawing/2014/main" id="{AC002767-9C39-1947-AA2F-E4D10AADEE1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5263" y="-315300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5">
            <a:extLst>
              <a:ext uri="{FF2B5EF4-FFF2-40B4-BE49-F238E27FC236}">
                <a16:creationId xmlns:a16="http://schemas.microsoft.com/office/drawing/2014/main" id="{6F0D71C7-E788-D154-143E-0CD1C7D4AF9E}"/>
              </a:ext>
            </a:extLst>
          </p:cNvPr>
          <p:cNvCxnSpPr>
            <a:cxnSpLocks/>
          </p:cNvCxnSpPr>
          <p:nvPr userDrawn="1"/>
        </p:nvCxnSpPr>
        <p:spPr>
          <a:xfrm>
            <a:off x="-315300" y="5842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18">
            <a:extLst>
              <a:ext uri="{FF2B5EF4-FFF2-40B4-BE49-F238E27FC236}">
                <a16:creationId xmlns:a16="http://schemas.microsoft.com/office/drawing/2014/main" id="{9769CFF4-1AC7-1339-2F34-B2C59B56B494}"/>
              </a:ext>
            </a:extLst>
          </p:cNvPr>
          <p:cNvCxnSpPr>
            <a:cxnSpLocks/>
          </p:cNvCxnSpPr>
          <p:nvPr userDrawn="1"/>
        </p:nvCxnSpPr>
        <p:spPr>
          <a:xfrm>
            <a:off x="12291276" y="5842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6E28FB-4E92-3B69-259B-3F96B74D3A53}"/>
              </a:ext>
            </a:extLst>
          </p:cNvPr>
          <p:cNvSpPr txBox="1">
            <a:spLocks/>
          </p:cNvSpPr>
          <p:nvPr userDrawn="1"/>
        </p:nvSpPr>
        <p:spPr>
          <a:xfrm>
            <a:off x="4058816" y="6517862"/>
            <a:ext cx="3582955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342901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6808" indent="-200852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614" indent="-401707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423" indent="-602558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19" indent="-804302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79772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35726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1681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7634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0" noProof="0" dirty="0"/>
              <a:t>C2SIM Extension for Unpiloted Vehicles </a:t>
            </a:r>
            <a:r>
              <a:rPr lang="fr-CA" b="0" dirty="0"/>
              <a:t> 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0212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798" r:id="rId2"/>
    <p:sldLayoutId id="2147484056" r:id="rId3"/>
  </p:sldLayoutIdLst>
  <p:transition spd="med">
    <p:fade/>
  </p:transition>
  <p:hf hdr="0" ftr="0" dt="0"/>
  <p:txStyles>
    <p:titleStyle>
      <a:lvl1pPr algn="l" defTabSz="612019" rtl="0" eaLnBrk="1" fontAlgn="base" hangingPunct="1">
        <a:lnSpc>
          <a:spcPct val="89000"/>
        </a:lnSpc>
        <a:spcBef>
          <a:spcPts val="0"/>
        </a:spcBef>
        <a:spcAft>
          <a:spcPts val="0"/>
        </a:spcAft>
        <a:defRPr lang="en-US" sz="3200" b="0" kern="1200" cap="none" baseline="0" dirty="0" smtClean="0">
          <a:solidFill>
            <a:schemeClr val="tx2"/>
          </a:solidFill>
          <a:latin typeface="+mj-lt"/>
          <a:ea typeface="+mn-ea"/>
          <a:cs typeface="+mn-cs"/>
        </a:defRPr>
      </a:lvl1pPr>
      <a:lvl2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2pPr>
      <a:lvl3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3pPr>
      <a:lvl4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4pPr>
      <a:lvl5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5pPr>
      <a:lvl6pPr marL="192846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6pPr>
      <a:lvl7pPr marL="385691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7pPr>
      <a:lvl8pPr marL="578537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8pPr>
      <a:lvl9pPr marL="771383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9pPr>
    </p:titleStyle>
    <p:bodyStyle>
      <a:lvl1pPr marL="0" indent="0" algn="l" defTabSz="612019" rtl="0" eaLnBrk="1" fontAlgn="base" hangingPunct="1">
        <a:spcBef>
          <a:spcPts val="1400"/>
        </a:spcBef>
        <a:spcAft>
          <a:spcPts val="0"/>
        </a:spcAft>
        <a:buClrTx/>
        <a:buFont typeface="Arial" panose="020B0604020202020204" pitchFamily="34" charset="0"/>
        <a:buChar char="​"/>
        <a:defRPr lang="en-US" sz="2200" b="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34000" indent="-216000" algn="l" defTabSz="612019" rtl="0" eaLnBrk="1" fontAlgn="base" hangingPunct="1">
        <a:spcBef>
          <a:spcPts val="8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28400" indent="-180000" algn="l" defTabSz="612019" rtl="0" eaLnBrk="1" fontAlgn="base" hangingPunct="1">
        <a:spcBef>
          <a:spcPts val="400"/>
        </a:spcBef>
        <a:spcAft>
          <a:spcPts val="0"/>
        </a:spcAft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83200" indent="-144000" algn="l" defTabSz="612019" rtl="0" eaLnBrk="1" fontAlgn="base" hangingPunct="1">
        <a:spcBef>
          <a:spcPts val="200"/>
        </a:spcBef>
        <a:spcAft>
          <a:spcPts val="0"/>
        </a:spcAft>
        <a:buClr>
          <a:schemeClr val="accent3"/>
        </a:buClr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414000" indent="-414000" algn="l" defTabSz="612019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720000" indent="-288000" algn="l" defTabSz="612212" rtl="0" eaLnBrk="1" latinLnBrk="0" hangingPunct="1">
        <a:spcBef>
          <a:spcPts val="400"/>
        </a:spcBef>
        <a:buClr>
          <a:schemeClr val="tx2"/>
        </a:buClr>
        <a:buFont typeface="+mj-lt"/>
        <a:buAutoNum type="alphaLcPeriod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12212" rtl="0" eaLnBrk="1" latinLnBrk="0" hangingPunct="1">
        <a:spcBef>
          <a:spcPts val="1400"/>
        </a:spcBef>
        <a:buFont typeface="Arial" panose="020B0604020202020204" pitchFamily="34" charset="0"/>
        <a:buChar char="​"/>
        <a:defRPr sz="2200" b="1" kern="1200">
          <a:solidFill>
            <a:schemeClr val="accent2"/>
          </a:solidFill>
          <a:latin typeface="+mn-lt"/>
          <a:ea typeface="+mn-ea"/>
          <a:cs typeface="+mn-cs"/>
        </a:defRPr>
      </a:lvl7pPr>
      <a:lvl8pPr marL="2295794" indent="-153053" algn="l" defTabSz="612212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01901" indent="-153053" algn="l" defTabSz="612212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6107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2212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8318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424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0531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6637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2742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8848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95">
          <p15:clr>
            <a:srgbClr val="F26B43"/>
          </p15:clr>
        </p15:guide>
        <p15:guide id="4" orient="horz" pos="3952">
          <p15:clr>
            <a:srgbClr val="F26B43"/>
          </p15:clr>
        </p15:guide>
        <p15:guide id="5" pos="347">
          <p15:clr>
            <a:srgbClr val="F26B43"/>
          </p15:clr>
        </p15:guide>
        <p15:guide id="6" pos="7333">
          <p15:clr>
            <a:srgbClr val="F26B43"/>
          </p15:clr>
        </p15:guide>
        <p15:guide id="7" orient="horz" pos="640">
          <p15:clr>
            <a:srgbClr val="F26B43"/>
          </p15:clr>
        </p15:guide>
        <p15:guide id="8" pos="6902">
          <p15:clr>
            <a:srgbClr val="F26B43"/>
          </p15:clr>
        </p15:guide>
        <p15:guide id="9" pos="6040">
          <p15:clr>
            <a:srgbClr val="F26B43"/>
          </p15:clr>
        </p15:guide>
        <p15:guide id="10" pos="6471">
          <p15:clr>
            <a:srgbClr val="F26B43"/>
          </p15:clr>
        </p15:guide>
        <p15:guide id="11" pos="5609">
          <p15:clr>
            <a:srgbClr val="F26B43"/>
          </p15:clr>
        </p15:guide>
        <p15:guide id="12" pos="5178">
          <p15:clr>
            <a:srgbClr val="F26B43"/>
          </p15:clr>
        </p15:guide>
        <p15:guide id="13" pos="4747">
          <p15:clr>
            <a:srgbClr val="F26B43"/>
          </p15:clr>
        </p15:guide>
        <p15:guide id="14" pos="3885">
          <p15:clr>
            <a:srgbClr val="F26B43"/>
          </p15:clr>
        </p15:guide>
        <p15:guide id="15" pos="4316">
          <p15:clr>
            <a:srgbClr val="F26B43"/>
          </p15:clr>
        </p15:guide>
        <p15:guide id="16" pos="3364">
          <p15:clr>
            <a:srgbClr val="F26B43"/>
          </p15:clr>
        </p15:guide>
        <p15:guide id="17" pos="2933">
          <p15:clr>
            <a:srgbClr val="F26B43"/>
          </p15:clr>
        </p15:guide>
        <p15:guide id="18" pos="2502">
          <p15:clr>
            <a:srgbClr val="F26B43"/>
          </p15:clr>
        </p15:guide>
        <p15:guide id="19" pos="2071">
          <p15:clr>
            <a:srgbClr val="F26B43"/>
          </p15:clr>
        </p15:guide>
        <p15:guide id="20" pos="1640">
          <p15:clr>
            <a:srgbClr val="F26B43"/>
          </p15:clr>
        </p15:guide>
        <p15:guide id="21" pos="1209">
          <p15:clr>
            <a:srgbClr val="F26B43"/>
          </p15:clr>
        </p15:guide>
        <p15:guide id="22" pos="778">
          <p15:clr>
            <a:srgbClr val="F26B43"/>
          </p15:clr>
        </p15:guide>
        <p15:guide id="23" orient="horz" pos="368">
          <p15:clr>
            <a:srgbClr val="F26B43"/>
          </p15:clr>
        </p15:guide>
        <p15:guide id="24" orient="horz" pos="913">
          <p15:clr>
            <a:srgbClr val="F26B43"/>
          </p15:clr>
        </p15:guide>
        <p15:guide id="25" orient="horz" pos="1185">
          <p15:clr>
            <a:srgbClr val="F26B43"/>
          </p15:clr>
        </p15:guide>
        <p15:guide id="26" orient="horz" pos="1457">
          <p15:clr>
            <a:srgbClr val="F26B43"/>
          </p15:clr>
        </p15:guide>
        <p15:guide id="27" orient="horz" pos="1729">
          <p15:clr>
            <a:srgbClr val="F26B43"/>
          </p15:clr>
        </p15:guide>
        <p15:guide id="28" orient="horz" pos="2001">
          <p15:clr>
            <a:srgbClr val="F26B43"/>
          </p15:clr>
        </p15:guide>
        <p15:guide id="29" orient="horz" pos="2319">
          <p15:clr>
            <a:srgbClr val="F26B43"/>
          </p15:clr>
        </p15:guide>
        <p15:guide id="30" orient="horz" pos="2863">
          <p15:clr>
            <a:srgbClr val="F26B43"/>
          </p15:clr>
        </p15:guide>
        <p15:guide id="31" orient="horz" pos="3135">
          <p15:clr>
            <a:srgbClr val="F26B43"/>
          </p15:clr>
        </p15:guide>
        <p15:guide id="32" orient="horz" pos="3407">
          <p15:clr>
            <a:srgbClr val="F26B43"/>
          </p15:clr>
        </p15:guide>
        <p15:guide id="33" orient="horz" pos="3680">
          <p15:clr>
            <a:srgbClr val="F26B43"/>
          </p15:clr>
        </p15:guide>
        <p15:guide id="35" orient="horz" pos="2591">
          <p15:clr>
            <a:srgbClr val="F26B43"/>
          </p15:clr>
        </p15:guide>
        <p15:guide id="36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DC71E-A752-61DD-4996-3C8B63F2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B491-69B4-5A7C-4AB1-1614DD08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010EC-696D-D545-4866-5A318B97C35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42568" y="6412912"/>
            <a:ext cx="672000" cy="25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2E02F-17C1-5808-9236-66DD1393EA0D}"/>
              </a:ext>
            </a:extLst>
          </p:cNvPr>
          <p:cNvSpPr txBox="1"/>
          <p:nvPr userDrawn="1"/>
        </p:nvSpPr>
        <p:spPr>
          <a:xfrm>
            <a:off x="4263887" y="6354246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C2SIM UXV Extension – Use Cases</a:t>
            </a:r>
            <a:endParaRPr lang="en-CA" sz="1600" b="0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E3DB0-88DA-15AC-46A1-D0477EDBE912}"/>
              </a:ext>
            </a:extLst>
          </p:cNvPr>
          <p:cNvSpPr txBox="1"/>
          <p:nvPr userDrawn="1"/>
        </p:nvSpPr>
        <p:spPr>
          <a:xfrm>
            <a:off x="838200" y="6323598"/>
            <a:ext cx="88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6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3A35E5-31F2-402C-8CA1-4B5E4AF19C5A}" type="slidenum">
              <a:rPr lang="en-CA" sz="1600" smtClean="0"/>
              <a:pPr marL="0" marR="0" lvl="0" indent="0" algn="l" defTabSz="9136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9401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ed Hat Display Light" panose="02010303040201060303" pitchFamily="2" charset="0"/>
          <a:ea typeface="Red Hat Display Light" panose="02010303040201060303" pitchFamily="2" charset="0"/>
          <a:cs typeface="Red Hat Display Light" panose="02010303040201060303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sonline.org/security-management-magazine/latest-news/today-in-security/2023/september/drone-swarms-good-bad-and-terrify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80D755-0639-D1CE-8B23-3D420E392C12}"/>
              </a:ext>
            </a:extLst>
          </p:cNvPr>
          <p:cNvGrpSpPr/>
          <p:nvPr/>
        </p:nvGrpSpPr>
        <p:grpSpPr>
          <a:xfrm>
            <a:off x="609097" y="1663311"/>
            <a:ext cx="8469671" cy="3644428"/>
            <a:chOff x="790468" y="544276"/>
            <a:chExt cx="8469671" cy="36444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749BA1-5E89-057E-BEBC-2AA865BFD04F}"/>
                </a:ext>
              </a:extLst>
            </p:cNvPr>
            <p:cNvSpPr txBox="1"/>
            <p:nvPr/>
          </p:nvSpPr>
          <p:spPr>
            <a:xfrm>
              <a:off x="790468" y="3543143"/>
              <a:ext cx="4068762" cy="6455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  <a:ea typeface="Montserrat Medium" charset="0"/>
                  <a:cs typeface="Montserrat Medium" charset="0"/>
                </a:rPr>
                <a:t>Presentation to the C2SIM ASX Group</a:t>
              </a: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  <a:ea typeface="Montserrat Medium" charset="0"/>
                  <a:cs typeface="Montserrat Medium" charset="0"/>
                </a:rPr>
                <a:t>Elizabeth Hosang, September 2024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3C8E09-94F3-EC16-B78D-0EC7330B352D}"/>
                </a:ext>
              </a:extLst>
            </p:cNvPr>
            <p:cNvSpPr txBox="1"/>
            <p:nvPr/>
          </p:nvSpPr>
          <p:spPr>
            <a:xfrm>
              <a:off x="860042" y="544276"/>
              <a:ext cx="8400097" cy="2019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400" b="1" dirty="0">
                  <a:solidFill>
                    <a:schemeClr val="bg1"/>
                  </a:solidFill>
                  <a:ea typeface="Bebas Neue" charset="0"/>
                  <a:cs typeface="Bebas Neue" charset="0"/>
                </a:rPr>
                <a:t>ASX Extension – Use Cases and Derived Entities</a:t>
              </a:r>
            </a:p>
          </p:txBody>
        </p:sp>
      </p:grpSp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76E4E16-88AC-6A50-5A4F-C0764FA7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942" y="6273800"/>
            <a:ext cx="976261" cy="5669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4917C6-569B-543B-D232-2D53314B63FB}"/>
              </a:ext>
            </a:extLst>
          </p:cNvPr>
          <p:cNvCxnSpPr>
            <a:cxnSpLocks/>
          </p:cNvCxnSpPr>
          <p:nvPr/>
        </p:nvCxnSpPr>
        <p:spPr>
          <a:xfrm>
            <a:off x="0" y="4452691"/>
            <a:ext cx="75358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C47F-7977-D2AC-A4F5-E2EACD6B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731C-E880-012C-F83A-A0355588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24 Sep: Defining Generic use cases from Scenario-level use cases.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830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91DA3-6E04-49F6-BC90-86C72E4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ed Hat Display Light" panose="02010303040201060303" pitchFamily="2" charset="0"/>
                <a:ea typeface="Red Hat Display Light" panose="02010303040201060303" pitchFamily="2" charset="0"/>
                <a:cs typeface="Red Hat Display Light" panose="02010303040201060303" pitchFamily="2" charset="0"/>
              </a:rPr>
              <a:t>Outline</a:t>
            </a:r>
            <a:endParaRPr lang="en-CA" dirty="0">
              <a:latin typeface="Red Hat Display Light" panose="02010303040201060303" pitchFamily="2" charset="0"/>
              <a:ea typeface="Red Hat Display Light" panose="02010303040201060303" pitchFamily="2" charset="0"/>
              <a:cs typeface="Red Hat Display Light" panose="02010303040201060303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09E316-C619-624B-3A87-11C65B92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Strategy</a:t>
            </a:r>
          </a:p>
          <a:p>
            <a:r>
              <a:rPr lang="en-US" sz="2000" b="1" dirty="0"/>
              <a:t>Scenario-Level Use Cases</a:t>
            </a:r>
          </a:p>
          <a:p>
            <a:r>
              <a:rPr lang="en-US" sz="2000" dirty="0"/>
              <a:t>Generic Use Cases</a:t>
            </a:r>
          </a:p>
          <a:p>
            <a:r>
              <a:rPr lang="en-US" sz="2000" dirty="0"/>
              <a:t>Scenario-Level Mapping to Generic</a:t>
            </a:r>
          </a:p>
          <a:p>
            <a:r>
              <a:rPr lang="en-US" sz="2000" dirty="0"/>
              <a:t>Use Case Entities mapping to C2SIM</a:t>
            </a:r>
          </a:p>
          <a:p>
            <a:r>
              <a:rPr lang="en-US" sz="2000" dirty="0"/>
              <a:t>Unmapped Use Case Entities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81924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1FD6-CCAF-40FF-0539-32691328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Sources</a:t>
            </a:r>
            <a:endParaRPr lang="en-CA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0E418-065F-D454-CC34-511398A16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5985"/>
              </p:ext>
            </p:extLst>
          </p:nvPr>
        </p:nvGraphicFramePr>
        <p:xfrm>
          <a:off x="1121466" y="2018065"/>
          <a:ext cx="9949068" cy="31826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03532">
                  <a:extLst>
                    <a:ext uri="{9D8B030D-6E8A-4147-A177-3AD203B41FA5}">
                      <a16:colId xmlns:a16="http://schemas.microsoft.com/office/drawing/2014/main" val="2976553188"/>
                    </a:ext>
                  </a:extLst>
                </a:gridCol>
                <a:gridCol w="8445536">
                  <a:extLst>
                    <a:ext uri="{9D8B030D-6E8A-4147-A177-3AD203B41FA5}">
                      <a16:colId xmlns:a16="http://schemas.microsoft.com/office/drawing/2014/main" val="1742327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u="sng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Ref</a:t>
                      </a:r>
                      <a:endParaRPr lang="en-CA" sz="2000" kern="100" dirty="0">
                        <a:effectLst/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Source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974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u="none" strike="noStrike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 Swarm</a:t>
                      </a:r>
                      <a:endParaRPr lang="en-CA" sz="2000" kern="100" dirty="0">
                        <a:effectLst/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u="sng" kern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  <a:hlinkClick r:id="rId3"/>
                        </a:rPr>
                        <a:t>Drone Swarms: The Good, The Bad, and The Terrifying Future (asisonline.org)</a:t>
                      </a:r>
                      <a:r>
                        <a:rPr lang="en-CA" sz="2000" u="sng" kern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. </a:t>
                      </a:r>
                      <a:r>
                        <a:rPr lang="en-CA" sz="2000" kern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Retrieved 12 September 2024</a:t>
                      </a:r>
                      <a:endParaRPr lang="en-CA" sz="2000" kern="100">
                        <a:effectLst/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277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 GPT-4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kern="10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GPT-4  generation pipeline Area to Objectives to Scenario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652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 MAD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kern="100" dirty="0" err="1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UxV</a:t>
                      </a:r>
                      <a:r>
                        <a:rPr lang="en-CA" sz="2000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 National Security MAD CONOPS: Using Magnetic Anomaly Detection for National Security CONOPS, CAE Inc., July 21, 2023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5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 </a:t>
                      </a:r>
                      <a:r>
                        <a:rPr lang="en-CA" sz="2000" kern="100" dirty="0" err="1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SitAware</a:t>
                      </a:r>
                      <a:endParaRPr lang="en-CA" sz="2000" kern="100" dirty="0">
                        <a:effectLst/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Representing Situational Awareness Data Using C2SIM, Elizabeth Hosang, February 2020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0593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 err="1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AuR</a:t>
                      </a:r>
                      <a:endParaRPr lang="en-CA" sz="2000" kern="100" dirty="0">
                        <a:effectLst/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1872.2-2021 IEEE  Autonomous Robotics (</a:t>
                      </a:r>
                      <a:r>
                        <a:rPr lang="en-CA" sz="2000" kern="100" dirty="0" err="1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AuR</a:t>
                      </a:r>
                      <a:r>
                        <a:rPr lang="en-CA" sz="2000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) Ontology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7229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CORA</a:t>
                      </a:r>
                      <a:endParaRPr lang="en-CA" sz="2000" kern="100" dirty="0">
                        <a:effectLst/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000" kern="100" dirty="0">
                          <a:effectLst/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1872-15 IEEE Standard for Ontologies for Robotics and Automation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293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879B-9858-F3B7-6B9F-CC6ECF06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Scenario-Level Use Cases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A3ADA0-6CD8-879B-C86E-AF945E75A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497613"/>
              </p:ext>
            </p:extLst>
          </p:nvPr>
        </p:nvGraphicFramePr>
        <p:xfrm>
          <a:off x="838200" y="1825625"/>
          <a:ext cx="10515597" cy="3134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64172">
                  <a:extLst>
                    <a:ext uri="{9D8B030D-6E8A-4147-A177-3AD203B41FA5}">
                      <a16:colId xmlns:a16="http://schemas.microsoft.com/office/drawing/2014/main" val="4215852633"/>
                    </a:ext>
                  </a:extLst>
                </a:gridCol>
                <a:gridCol w="5017717">
                  <a:extLst>
                    <a:ext uri="{9D8B030D-6E8A-4147-A177-3AD203B41FA5}">
                      <a16:colId xmlns:a16="http://schemas.microsoft.com/office/drawing/2014/main" val="4070156189"/>
                    </a:ext>
                  </a:extLst>
                </a:gridCol>
                <a:gridCol w="2551289">
                  <a:extLst>
                    <a:ext uri="{9D8B030D-6E8A-4147-A177-3AD203B41FA5}">
                      <a16:colId xmlns:a16="http://schemas.microsoft.com/office/drawing/2014/main" val="1606591714"/>
                    </a:ext>
                  </a:extLst>
                </a:gridCol>
                <a:gridCol w="1882419">
                  <a:extLst>
                    <a:ext uri="{9D8B030D-6E8A-4147-A177-3AD203B41FA5}">
                      <a16:colId xmlns:a16="http://schemas.microsoft.com/office/drawing/2014/main" val="133317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ID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Description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Sources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Notes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3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UC-001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Large urban area hit by earthquake.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GPT-4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UC-002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Surveillance and Information Gathering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Swarm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SitAware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03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UC-003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Protecting troops and populations against hostile UAX in modern urban environment.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GPT-4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UC-004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Patrol Group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GPT-4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8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UC-005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Deploying Resources – Fertilizer, Poison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Swarm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9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UC-006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Disrupting Law Enforcement Team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Red Hat Display" panose="02010303040201060303" pitchFamily="2" charset="0"/>
                          <a:ea typeface="Red Hat Display" panose="02010303040201060303" pitchFamily="2" charset="0"/>
                          <a:cs typeface="Red Hat Display" panose="02010303040201060303" pitchFamily="2" charset="0"/>
                        </a:rPr>
                        <a:t>Swarm</a:t>
                      </a:r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Red Hat Display" panose="02010303040201060303" pitchFamily="2" charset="0"/>
                        <a:ea typeface="Red Hat Display" panose="02010303040201060303" pitchFamily="2" charset="0"/>
                        <a:cs typeface="Red Hat Display" panose="020103030402010603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70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75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1F06-6920-9440-BB3F-FD402782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General Maintenance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E470-AAD0-1150-ECB0-2D994277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Deploying swarm</a:t>
            </a:r>
          </a:p>
          <a:p>
            <a:pPr lvl="1"/>
            <a:r>
              <a:rPr lang="en-US" dirty="0"/>
              <a:t>Issue environment information: general location, known entities in the region.</a:t>
            </a:r>
          </a:p>
          <a:p>
            <a:pPr lvl="1"/>
            <a:r>
              <a:rPr lang="en-US" dirty="0"/>
              <a:t>Issue tasks to swarm entities – path to Area of Interest, travel instructions.</a:t>
            </a:r>
          </a:p>
          <a:p>
            <a:pPr lvl="1"/>
            <a:r>
              <a:rPr lang="en-US" dirty="0"/>
              <a:t>Sub-task assignment: monitor for EW signals, etc.</a:t>
            </a:r>
          </a:p>
          <a:p>
            <a:r>
              <a:rPr lang="en-US" dirty="0"/>
              <a:t>Maintenance</a:t>
            </a:r>
          </a:p>
          <a:p>
            <a:pPr lvl="1"/>
            <a:r>
              <a:rPr lang="en-US" dirty="0"/>
              <a:t>Members returning to base for recharge, regular maintenance</a:t>
            </a:r>
          </a:p>
          <a:p>
            <a:pPr lvl="1"/>
            <a:r>
              <a:rPr lang="en-US" dirty="0"/>
              <a:t>Member returning to base due to damage</a:t>
            </a:r>
          </a:p>
          <a:p>
            <a:pPr lvl="1"/>
            <a:r>
              <a:rPr lang="en-US" dirty="0"/>
              <a:t>Out of ammo/other fungibles</a:t>
            </a:r>
          </a:p>
          <a:p>
            <a:pPr lvl="1"/>
            <a:r>
              <a:rPr lang="en-US" dirty="0"/>
              <a:t>Member going dark – drone malfunctions or crashes</a:t>
            </a:r>
          </a:p>
          <a:p>
            <a:pPr lvl="2"/>
            <a:r>
              <a:rPr lang="en-US" dirty="0"/>
              <a:t>Deploy sensors to look for it?</a:t>
            </a:r>
          </a:p>
          <a:p>
            <a:pPr lvl="2"/>
            <a:r>
              <a:rPr lang="en-US" dirty="0"/>
              <a:t>Report activity?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61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A4C1-5585-909E-3205-152DF78D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General Maintenance (2)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4788-7893-0E25-CF70-36FB9E5B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Coordination node goes dark</a:t>
            </a:r>
          </a:p>
          <a:p>
            <a:pPr lvl="1"/>
            <a:r>
              <a:rPr lang="en-US" dirty="0"/>
              <a:t>Appoint new coordinator node</a:t>
            </a:r>
          </a:p>
          <a:p>
            <a:pPr lvl="1"/>
            <a:r>
              <a:rPr lang="en-US" dirty="0"/>
              <a:t>Communicate new coordinator id</a:t>
            </a:r>
          </a:p>
          <a:p>
            <a:pPr lvl="1"/>
            <a:endParaRPr lang="en-US" dirty="0"/>
          </a:p>
          <a:p>
            <a:r>
              <a:rPr lang="en-US" dirty="0"/>
              <a:t>Rejecting orders</a:t>
            </a:r>
          </a:p>
          <a:p>
            <a:pPr lvl="1"/>
            <a:r>
              <a:rPr lang="en-US" dirty="0"/>
              <a:t>Environment too hostile/smoky/cloudy</a:t>
            </a:r>
          </a:p>
          <a:p>
            <a:pPr lvl="1"/>
            <a:r>
              <a:rPr lang="en-US" dirty="0"/>
              <a:t>Ordered to depth outside of </a:t>
            </a:r>
            <a:r>
              <a:rPr lang="en-US"/>
              <a:t>asset’s tolerance.</a:t>
            </a:r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6097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91DA3-6E04-49F6-BC90-86C72E4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ed Hat Display Light" panose="02010303040201060303" pitchFamily="2" charset="0"/>
                <a:ea typeface="Red Hat Display Light" panose="02010303040201060303" pitchFamily="2" charset="0"/>
                <a:cs typeface="Red Hat Display Light" panose="02010303040201060303" pitchFamily="2" charset="0"/>
              </a:rPr>
              <a:t>Outline</a:t>
            </a:r>
            <a:endParaRPr lang="en-CA" dirty="0">
              <a:latin typeface="Red Hat Display Light" panose="02010303040201060303" pitchFamily="2" charset="0"/>
              <a:ea typeface="Red Hat Display Light" panose="02010303040201060303" pitchFamily="2" charset="0"/>
              <a:cs typeface="Red Hat Display Light" panose="02010303040201060303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09E316-C619-624B-3A87-11C65B92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Strategy</a:t>
            </a:r>
          </a:p>
          <a:p>
            <a:r>
              <a:rPr lang="en-US" sz="2000" dirty="0"/>
              <a:t>Scenario-Level Use Cases</a:t>
            </a:r>
          </a:p>
          <a:p>
            <a:r>
              <a:rPr lang="en-US" sz="2000" b="1" dirty="0"/>
              <a:t>Generic Use Cases</a:t>
            </a:r>
          </a:p>
          <a:p>
            <a:r>
              <a:rPr lang="en-US" sz="2000" dirty="0"/>
              <a:t>Scenario-Level Mapping to Generic</a:t>
            </a:r>
          </a:p>
          <a:p>
            <a:r>
              <a:rPr lang="en-US" sz="2000" dirty="0"/>
              <a:t>Use Case Entities mapping to C2SIM</a:t>
            </a:r>
          </a:p>
          <a:p>
            <a:r>
              <a:rPr lang="en-US" sz="2000" dirty="0"/>
              <a:t>Unmapped Use Case Entities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66731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4A91-63D5-F465-C9ED-BD193237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Use Cases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A0003-C0BD-7C74-BF9E-D0810C4C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break-downs of the scenario-level use cases have been used to identify Generic use cases.</a:t>
            </a:r>
          </a:p>
          <a:p>
            <a:r>
              <a:rPr lang="en-US" dirty="0"/>
              <a:t>These use cases have been further broken down.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414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535-79BD-B03D-C1CC-24ACF6FD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Scenario-Level Use Case Diagram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BD917-D712-C168-6D77-8ADF1323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58" y="1782409"/>
            <a:ext cx="6319484" cy="41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FC74-427A-3E57-BBD3-26A4CBB9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Use Cases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6E8CA-06D3-B239-E0E9-CE234774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429279"/>
            <a:ext cx="80105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91DA3-6E04-49F6-BC90-86C72E4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ed Hat Display Light" panose="02010303040201060303" pitchFamily="2" charset="0"/>
                <a:ea typeface="Red Hat Display Light" panose="02010303040201060303" pitchFamily="2" charset="0"/>
                <a:cs typeface="Red Hat Display Light" panose="02010303040201060303" pitchFamily="2" charset="0"/>
              </a:rPr>
              <a:t>Outline</a:t>
            </a:r>
            <a:endParaRPr lang="en-CA" dirty="0">
              <a:latin typeface="Red Hat Display Light" panose="02010303040201060303" pitchFamily="2" charset="0"/>
              <a:ea typeface="Red Hat Display Light" panose="02010303040201060303" pitchFamily="2" charset="0"/>
              <a:cs typeface="Red Hat Display Light" panose="02010303040201060303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09E316-C619-624B-3A87-11C65B92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Strategy</a:t>
            </a:r>
          </a:p>
          <a:p>
            <a:r>
              <a:rPr lang="en-US" sz="2000" dirty="0"/>
              <a:t>Scenario-Level Use Cases</a:t>
            </a:r>
          </a:p>
          <a:p>
            <a:r>
              <a:rPr lang="en-US" sz="2000" dirty="0"/>
              <a:t>Generic Use Cases</a:t>
            </a:r>
          </a:p>
          <a:p>
            <a:r>
              <a:rPr lang="en-US" sz="2000" dirty="0"/>
              <a:t>Scenario-Level Mapping to Generic</a:t>
            </a:r>
          </a:p>
          <a:p>
            <a:r>
              <a:rPr lang="en-US" sz="2000" dirty="0"/>
              <a:t>Use Case Entities mapping to C2SIM</a:t>
            </a:r>
          </a:p>
          <a:p>
            <a:r>
              <a:rPr lang="en-US" sz="2000" dirty="0"/>
              <a:t>Unmapped Use Case Entities</a:t>
            </a:r>
          </a:p>
        </p:txBody>
      </p:sp>
    </p:spTree>
    <p:extLst>
      <p:ext uri="{BB962C8B-B14F-4D97-AF65-F5344CB8AC3E}">
        <p14:creationId xmlns:p14="http://schemas.microsoft.com/office/powerpoint/2010/main" val="2142024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0B4D-267E-B72C-9F91-FF32E025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Conclude Mission Use Cases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F75D1-DE53-8EB5-88AD-A7652D4BE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355" y="1775649"/>
            <a:ext cx="6366933" cy="430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0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4C64-B184-AE13-020F-F5F1C220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Mission Use Cases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55C3-E2A6-E469-C78E-442B366E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79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9E47-AE49-C1DD-82A0-E56B656F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Use Cases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598B5-5B15-E7BC-66BA-A2976DA6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870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91DA3-6E04-49F6-BC90-86C72E4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ed Hat Display Light" panose="02010303040201060303" pitchFamily="2" charset="0"/>
                <a:ea typeface="Red Hat Display Light" panose="02010303040201060303" pitchFamily="2" charset="0"/>
                <a:cs typeface="Red Hat Display Light" panose="02010303040201060303" pitchFamily="2" charset="0"/>
              </a:rPr>
              <a:t>Outline</a:t>
            </a:r>
            <a:endParaRPr lang="en-CA" dirty="0">
              <a:latin typeface="Red Hat Display Light" panose="02010303040201060303" pitchFamily="2" charset="0"/>
              <a:ea typeface="Red Hat Display Light" panose="02010303040201060303" pitchFamily="2" charset="0"/>
              <a:cs typeface="Red Hat Display Light" panose="02010303040201060303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09E316-C619-624B-3A87-11C65B92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Strategy</a:t>
            </a:r>
          </a:p>
          <a:p>
            <a:r>
              <a:rPr lang="en-US" sz="2000" dirty="0"/>
              <a:t>Scenario-Level Use Cases</a:t>
            </a:r>
          </a:p>
          <a:p>
            <a:r>
              <a:rPr lang="en-US" sz="2000" dirty="0"/>
              <a:t>Generic Use Cases</a:t>
            </a:r>
          </a:p>
          <a:p>
            <a:r>
              <a:rPr lang="en-US" sz="2000" b="1" dirty="0"/>
              <a:t>Scenario-Level Mapping to Generic</a:t>
            </a:r>
          </a:p>
          <a:p>
            <a:r>
              <a:rPr lang="en-US" sz="2000" dirty="0"/>
              <a:t>Use Case Entities mapping to C2SIM</a:t>
            </a:r>
          </a:p>
          <a:p>
            <a:r>
              <a:rPr lang="en-US" sz="2000" dirty="0"/>
              <a:t>Unmapped Use Case Entities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521208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7213-83AC-20B1-78B8-25080EF5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– which functions do they use?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F13A-41CD-78B8-A8CF-401E67F6B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use case, list which functions/assets they use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674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91DA3-6E04-49F6-BC90-86C72E4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ed Hat Display Light" panose="02010303040201060303" pitchFamily="2" charset="0"/>
                <a:ea typeface="Red Hat Display Light" panose="02010303040201060303" pitchFamily="2" charset="0"/>
                <a:cs typeface="Red Hat Display Light" panose="02010303040201060303" pitchFamily="2" charset="0"/>
              </a:rPr>
              <a:t>Outline</a:t>
            </a:r>
            <a:endParaRPr lang="en-CA" dirty="0">
              <a:latin typeface="Red Hat Display Light" panose="02010303040201060303" pitchFamily="2" charset="0"/>
              <a:ea typeface="Red Hat Display Light" panose="02010303040201060303" pitchFamily="2" charset="0"/>
              <a:cs typeface="Red Hat Display Light" panose="02010303040201060303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09E316-C619-624B-3A87-11C65B92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Strategy</a:t>
            </a:r>
          </a:p>
          <a:p>
            <a:r>
              <a:rPr lang="en-US" sz="2000" dirty="0"/>
              <a:t>Scenario-Level Use Cases</a:t>
            </a:r>
          </a:p>
          <a:p>
            <a:r>
              <a:rPr lang="en-US" sz="2000" dirty="0"/>
              <a:t>Generic Use Cases</a:t>
            </a:r>
          </a:p>
          <a:p>
            <a:r>
              <a:rPr lang="en-US" sz="2000" dirty="0"/>
              <a:t>Scenario-Level Mapping to Generic</a:t>
            </a:r>
          </a:p>
          <a:p>
            <a:r>
              <a:rPr lang="en-US" sz="2000" b="1" dirty="0"/>
              <a:t>Use Case Entities mapping to C2SIM</a:t>
            </a:r>
          </a:p>
          <a:p>
            <a:r>
              <a:rPr lang="en-US" sz="2000" dirty="0"/>
              <a:t>Unmapped Use Case Entities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27063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7DD6-3191-E06C-B6EF-FC6B2937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concepts in C2SIM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B3D4-0D81-B2FB-8EB7-7A937E9E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UXVs</a:t>
            </a:r>
          </a:p>
          <a:p>
            <a:pPr lvl="1"/>
            <a:r>
              <a:rPr lang="en-US" dirty="0"/>
              <a:t>Platforms</a:t>
            </a:r>
          </a:p>
          <a:p>
            <a:pPr lvl="1"/>
            <a:r>
              <a:rPr lang="en-US" dirty="0"/>
              <a:t>Sensors</a:t>
            </a:r>
          </a:p>
          <a:p>
            <a:pPr lvl="1"/>
            <a:r>
              <a:rPr lang="en-US" dirty="0"/>
              <a:t>Equipment</a:t>
            </a:r>
          </a:p>
          <a:p>
            <a:pPr lvl="1"/>
            <a:r>
              <a:rPr lang="en-US" dirty="0"/>
              <a:t>Swarms – how represented? Convoy? Flotilla?</a:t>
            </a:r>
          </a:p>
          <a:p>
            <a:r>
              <a:rPr lang="en-US" dirty="0"/>
              <a:t>Operations / Tasks</a:t>
            </a:r>
          </a:p>
          <a:p>
            <a:pPr lvl="1"/>
            <a:r>
              <a:rPr lang="en-US" dirty="0"/>
              <a:t>Orders</a:t>
            </a:r>
          </a:p>
          <a:p>
            <a:pPr lvl="1"/>
            <a:r>
              <a:rPr lang="en-US" dirty="0"/>
              <a:t>Reports</a:t>
            </a:r>
          </a:p>
          <a:p>
            <a:pPr lvl="1"/>
            <a:r>
              <a:rPr lang="en-US" dirty="0"/>
              <a:t>Swarm coordination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65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91DA3-6E04-49F6-BC90-86C72E4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ed Hat Display Light" panose="02010303040201060303" pitchFamily="2" charset="0"/>
                <a:ea typeface="Red Hat Display Light" panose="02010303040201060303" pitchFamily="2" charset="0"/>
                <a:cs typeface="Red Hat Display Light" panose="02010303040201060303" pitchFamily="2" charset="0"/>
              </a:rPr>
              <a:t>Outline</a:t>
            </a:r>
            <a:endParaRPr lang="en-CA" dirty="0">
              <a:latin typeface="Red Hat Display Light" panose="02010303040201060303" pitchFamily="2" charset="0"/>
              <a:ea typeface="Red Hat Display Light" panose="02010303040201060303" pitchFamily="2" charset="0"/>
              <a:cs typeface="Red Hat Display Light" panose="02010303040201060303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09E316-C619-624B-3A87-11C65B92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Strategy</a:t>
            </a:r>
          </a:p>
          <a:p>
            <a:r>
              <a:rPr lang="en-US" sz="2000" dirty="0"/>
              <a:t>Scenario-Level Use Cases</a:t>
            </a:r>
          </a:p>
          <a:p>
            <a:r>
              <a:rPr lang="en-US" sz="2000" dirty="0"/>
              <a:t>Generic Use Cases</a:t>
            </a:r>
          </a:p>
          <a:p>
            <a:r>
              <a:rPr lang="en-US" sz="2000" dirty="0"/>
              <a:t>Scenario-Level Mapping to Generic</a:t>
            </a:r>
          </a:p>
          <a:p>
            <a:r>
              <a:rPr lang="en-US" sz="2000" dirty="0"/>
              <a:t>Use Case Entities mapping to C2SIM</a:t>
            </a:r>
          </a:p>
          <a:p>
            <a:r>
              <a:rPr lang="en-US" sz="2000" b="1" dirty="0"/>
              <a:t>Unmapped Use Case Entities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02895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C704-D366-E683-85BE-5199E9DE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Next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30E2-B7F9-2B96-7D8A-B4375CF82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Work is still in progress.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85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3C8E09-94F3-EC16-B78D-0EC7330B352D}"/>
              </a:ext>
            </a:extLst>
          </p:cNvPr>
          <p:cNvSpPr txBox="1"/>
          <p:nvPr/>
        </p:nvSpPr>
        <p:spPr>
          <a:xfrm>
            <a:off x="579279" y="2438563"/>
            <a:ext cx="8400097" cy="843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>
                <a:solidFill>
                  <a:schemeClr val="bg1"/>
                </a:solidFill>
                <a:ea typeface="Bebas Neue" charset="0"/>
                <a:cs typeface="Bebas Neue" charset="0"/>
              </a:rPr>
              <a:t>Thank you!</a:t>
            </a:r>
          </a:p>
        </p:txBody>
      </p:sp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76E4E16-88AC-6A50-5A4F-C0764FA7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942" y="6273800"/>
            <a:ext cx="976261" cy="5669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4917C6-569B-543B-D232-2D53314B63FB}"/>
              </a:ext>
            </a:extLst>
          </p:cNvPr>
          <p:cNvCxnSpPr>
            <a:cxnSpLocks/>
          </p:cNvCxnSpPr>
          <p:nvPr/>
        </p:nvCxnSpPr>
        <p:spPr>
          <a:xfrm>
            <a:off x="0" y="3428960"/>
            <a:ext cx="75358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DD5C-2917-BB30-E2AB-0E47D218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64BD-BE85-9717-34FC-B5CF43DB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presentation starts by identifying the scenario-level use cases that have been identified for Unpiloted / Automated Vehicles (UXV) and using them to define Common/Generic/Abstract use cases.</a:t>
            </a:r>
          </a:p>
          <a:p>
            <a:r>
              <a:rPr lang="en-US" sz="2400" dirty="0"/>
              <a:t>For confirmation of completeness, the scenario-level uses cases are then mapped against the Generic use cases to identify any missing entities.</a:t>
            </a:r>
          </a:p>
          <a:p>
            <a:r>
              <a:rPr lang="en-US" sz="2400" dirty="0"/>
              <a:t>The entities in the Generic use cases are then mapped to entities in the C2SIM standard.</a:t>
            </a:r>
          </a:p>
          <a:p>
            <a:r>
              <a:rPr lang="en-US" sz="2400" dirty="0"/>
              <a:t>All entities that cannot be mapped will be listed and form the basis for entities in the extension.</a:t>
            </a:r>
          </a:p>
        </p:txBody>
      </p:sp>
    </p:spTree>
    <p:extLst>
      <p:ext uri="{BB962C8B-B14F-4D97-AF65-F5344CB8AC3E}">
        <p14:creationId xmlns:p14="http://schemas.microsoft.com/office/powerpoint/2010/main" val="1073722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3E9F-CD83-09E8-48EA-E1784A35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Generic Use Cases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F950-0EB9-8DCE-37BB-05B43A24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Each scenario can be broken down into distinct stages: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Deployment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Maintenance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Coordination – in case of hierarchy change, loss of key nodes, i.e. changing of roles in hierarchy.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Resupply – manage swarm members: replace depleted delivery entities, rotate out entities that need to be recharged/refueled</a:t>
            </a:r>
          </a:p>
          <a:p>
            <a:pPr>
              <a:lnSpc>
                <a:spcPct val="120000"/>
              </a:lnSpc>
            </a:pPr>
            <a:r>
              <a:rPr lang="en-US" dirty="0"/>
              <a:t>Types of tasks: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Surveillance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Delivery – emergency supplies, e.g. food/water, medical supplies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Deployed with swarm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Communications – radio repeater, communication between humans (video/voice relay back to Command Center)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Protection (armed)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644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E084-B4F9-7B58-BEE6-B7688D16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Activities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7E29-AC7A-9215-4D23-6119FDCE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Deploy swarm from base</a:t>
            </a:r>
          </a:p>
          <a:p>
            <a:r>
              <a:rPr lang="en-US" dirty="0"/>
              <a:t>Travel to destination</a:t>
            </a:r>
          </a:p>
          <a:p>
            <a:r>
              <a:rPr lang="en-CA" dirty="0"/>
              <a:t>Perform specific tasks</a:t>
            </a:r>
          </a:p>
          <a:p>
            <a:pPr lvl="1"/>
            <a:r>
              <a:rPr lang="en-CA" dirty="0"/>
              <a:t>Intelligence Gathering</a:t>
            </a:r>
          </a:p>
          <a:p>
            <a:pPr lvl="2"/>
            <a:r>
              <a:rPr lang="en-CA" dirty="0"/>
              <a:t>Locate Survivors, objects, resources, </a:t>
            </a:r>
          </a:p>
          <a:p>
            <a:pPr lvl="2"/>
            <a:r>
              <a:rPr lang="en-CA" dirty="0"/>
              <a:t>Identify hazards</a:t>
            </a:r>
          </a:p>
          <a:p>
            <a:pPr lvl="1"/>
            <a:r>
              <a:rPr lang="en-CA" dirty="0"/>
              <a:t>Respond to situation</a:t>
            </a:r>
          </a:p>
          <a:p>
            <a:pPr lvl="2"/>
            <a:r>
              <a:rPr lang="en-CA" dirty="0"/>
              <a:t>Report survivors</a:t>
            </a:r>
          </a:p>
          <a:p>
            <a:pPr lvl="2"/>
            <a:r>
              <a:rPr lang="en-CA" dirty="0"/>
              <a:t>Deploy medical assistance</a:t>
            </a:r>
          </a:p>
          <a:p>
            <a:pPr lvl="2"/>
            <a:r>
              <a:rPr lang="en-CA" dirty="0"/>
              <a:t>Protect from danger</a:t>
            </a:r>
          </a:p>
          <a:p>
            <a:pPr lvl="2"/>
            <a:r>
              <a:rPr lang="en-CA" dirty="0"/>
              <a:t>Extract survivors</a:t>
            </a:r>
          </a:p>
          <a:p>
            <a:pPr lvl="2"/>
            <a:r>
              <a:rPr lang="en-CA" dirty="0"/>
              <a:t>Recover assets / Materiel</a:t>
            </a:r>
          </a:p>
        </p:txBody>
      </p:sp>
    </p:spTree>
    <p:extLst>
      <p:ext uri="{BB962C8B-B14F-4D97-AF65-F5344CB8AC3E}">
        <p14:creationId xmlns:p14="http://schemas.microsoft.com/office/powerpoint/2010/main" val="2270285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E084-B4F9-7B58-BEE6-B7688D16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Activities (2)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7E29-AC7A-9215-4D23-6119FDCE8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Perform specific tasks (cont’d)</a:t>
            </a:r>
          </a:p>
          <a:p>
            <a:pPr lvl="1"/>
            <a:r>
              <a:rPr lang="en-CA" dirty="0"/>
              <a:t>Decisions Required</a:t>
            </a:r>
          </a:p>
          <a:p>
            <a:pPr lvl="2"/>
            <a:r>
              <a:rPr lang="en-CA" dirty="0"/>
              <a:t>Deployment of specialized units in response to observed data, e.g. deploy medical kits to victims </a:t>
            </a:r>
          </a:p>
          <a:p>
            <a:pPr lvl="2"/>
            <a:r>
              <a:rPr lang="en-CA" dirty="0"/>
              <a:t>Collection of intelligence information</a:t>
            </a:r>
          </a:p>
          <a:p>
            <a:pPr lvl="3"/>
            <a:r>
              <a:rPr lang="en-CA" dirty="0"/>
              <a:t>Prioritize reporting data back to Command Center, e.g. CBRN or other munitions detected.</a:t>
            </a:r>
          </a:p>
          <a:p>
            <a:pPr lvl="2"/>
            <a:r>
              <a:rPr lang="en-CA" dirty="0"/>
              <a:t>Direction of specific sensor types depending on what is found, e.g. CBRN detectors, EW survey sensors, video systems.</a:t>
            </a:r>
          </a:p>
          <a:p>
            <a:pPr lvl="2"/>
            <a:r>
              <a:rPr lang="en-CA" dirty="0"/>
              <a:t>Communications: </a:t>
            </a:r>
          </a:p>
          <a:p>
            <a:pPr lvl="3"/>
            <a:r>
              <a:rPr lang="en-CA" dirty="0"/>
              <a:t>Relay signals if distance to Command Center is too far from surveillance drones (radio repeaters)</a:t>
            </a:r>
          </a:p>
          <a:p>
            <a:pPr lvl="3"/>
            <a:r>
              <a:rPr lang="en-CA" dirty="0"/>
              <a:t>Create communications between victims and Command Center, e.g. medical responders directing survivors to treat with supplied first aid kits</a:t>
            </a:r>
          </a:p>
          <a:p>
            <a:pPr lvl="3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7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8FCA-D790-0210-1C40-8BBB28B8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(1/3)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912CC-4A4D-FFE8-4616-B3314CAFA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 will assume multiple Automated Systems working together to achieve an overall objective.</a:t>
            </a:r>
          </a:p>
          <a:p>
            <a:r>
              <a:rPr lang="en-US" dirty="0"/>
              <a:t>Each member of the larger group, or swarm, has its own objective or sequence of objectives.</a:t>
            </a:r>
          </a:p>
          <a:p>
            <a:r>
              <a:rPr lang="en-US" dirty="0"/>
              <a:t>Each individual vehicle will be referred to as a unit.</a:t>
            </a:r>
          </a:p>
          <a:p>
            <a:r>
              <a:rPr lang="en-US" dirty="0"/>
              <a:t>There may be one or more coordination units.</a:t>
            </a:r>
          </a:p>
          <a:p>
            <a:r>
              <a:rPr lang="en-US" dirty="0"/>
              <a:t>Coordination units may change the tasking of a member unit depending on reports received during execution of the scenario.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154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0EA6-7C8B-E9CD-7ECD-0CBDF5A1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(2/3)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08A74-92C7-458D-7849-A767CA97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unit may have multiple tasks, e.g. locate survivor and drop medical kit, or detect hostile and shoot at it, depending on the equipment installed on the unit.</a:t>
            </a:r>
          </a:p>
          <a:p>
            <a:r>
              <a:rPr lang="en-US" dirty="0"/>
              <a:t>A single unit deployed by itself is a special case of a swarm with member count = 1.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288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42B7-9AFF-D5DB-FA04-D8F40850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(3/3)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689A-90DA-8930-443D-0854A3761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Scenarios will include all identifiable behaviour, including:</a:t>
            </a:r>
          </a:p>
          <a:p>
            <a:pPr lvl="1"/>
            <a:r>
              <a:rPr lang="en-US" dirty="0"/>
              <a:t>maintenance (low battery/fuel), </a:t>
            </a:r>
          </a:p>
          <a:p>
            <a:pPr lvl="1"/>
            <a:r>
              <a:rPr lang="en-US" dirty="0"/>
              <a:t>reporting damage, </a:t>
            </a:r>
          </a:p>
          <a:p>
            <a:pPr lvl="1"/>
            <a:r>
              <a:rPr lang="en-US" dirty="0"/>
              <a:t>task changes</a:t>
            </a:r>
          </a:p>
          <a:p>
            <a:pPr lvl="2"/>
            <a:r>
              <a:rPr lang="en-US" dirty="0"/>
              <a:t>command unit out of commission, requiring backup/ alternate to assume role</a:t>
            </a:r>
          </a:p>
          <a:p>
            <a:pPr lvl="2"/>
            <a:r>
              <a:rPr lang="en-US" dirty="0"/>
              <a:t>Re-tasking surveillance units</a:t>
            </a:r>
          </a:p>
          <a:p>
            <a:pPr lvl="2"/>
            <a:r>
              <a:rPr lang="en-US" dirty="0"/>
              <a:t>Negotiating commands, e.g. unit tasked with descending below safe depth, unit tasked with entering area too smoky for unit’s sensors, </a:t>
            </a:r>
          </a:p>
          <a:p>
            <a:pPr lvl="2"/>
            <a:r>
              <a:rPr lang="en-US" dirty="0"/>
              <a:t>Reporting failure – obstacle encountered (debris, broken pavement beyond vehicle’s mobility devices to traverse, e.g. holes too deep for tracks)</a:t>
            </a:r>
          </a:p>
          <a:p>
            <a:pPr lvl="2"/>
            <a:r>
              <a:rPr lang="en-US" dirty="0"/>
              <a:t>Requesting new instructions based on observation – requesting permission to fire, requesting deployment of medical equipment/personnel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099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A0FCD5-9692-CF49-F1C6-06DE2609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 (to be </a:t>
            </a:r>
            <a:r>
              <a:rPr lang="en-US"/>
              <a:t>alphabetized later)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62AD-2AA7-4181-367D-A9814B9204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 err="1"/>
              <a:t>AuR</a:t>
            </a:r>
            <a:r>
              <a:rPr lang="en-US" sz="2900" dirty="0"/>
              <a:t> – Autonomous Robots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ALFUS – Autonomy Levels for Unmanned Systems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CORA – Core Ontology for Robotics and Automation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CORAX – CORA Extension. Aspects of reality necessary for modelling, but not explicitly covered by SUMO.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DOLCE – Descriptive Ontology for Linguistic and Cognitive Engineering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DUL – DOLCE ultra-light.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ORA – Ontology for Robotics and Automation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POS – Position and Orientation ontology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R&amp;A – Robotics and Automation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/>
              <a:t>SUMO – Suggested Upper Merged Ontology</a:t>
            </a:r>
          </a:p>
          <a:p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2C782-9654-E799-800C-07421CC5D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900" dirty="0"/>
              <a:t>UAV – Unpiloted Aerial Vehicle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900" dirty="0"/>
              <a:t>USV – Unpiloted Surface Vehicle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900" dirty="0"/>
              <a:t>UUV – Unpiloted Underwater Vehicle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900" dirty="0"/>
              <a:t>UXV – Unpiloted Aerial/Surface/Underwater Vehicle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900" dirty="0"/>
              <a:t>AOE – Area of Interest</a:t>
            </a:r>
            <a:endParaRPr lang="en-CA" sz="2900" dirty="0"/>
          </a:p>
          <a:p>
            <a:r>
              <a:rPr lang="en-CA" dirty="0"/>
              <a:t>ASX – Autonomous System Extension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517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A0FCD5-9692-CF49-F1C6-06DE2609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62AD-2AA7-4181-367D-A9814B9204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CA" sz="1600" dirty="0"/>
              <a:t>ALFUS - Autonomy Levels for Unmanned Systems</a:t>
            </a:r>
          </a:p>
          <a:p>
            <a:r>
              <a:rPr lang="en-CA" sz="1600" dirty="0"/>
              <a:t>AOE - Area of Interest</a:t>
            </a:r>
          </a:p>
          <a:p>
            <a:r>
              <a:rPr lang="en-CA" sz="1600" dirty="0"/>
              <a:t>ASX - Autonomous System Extension</a:t>
            </a:r>
          </a:p>
          <a:p>
            <a:r>
              <a:rPr lang="en-CA" sz="1600" dirty="0" err="1"/>
              <a:t>AuR</a:t>
            </a:r>
            <a:r>
              <a:rPr lang="en-CA" sz="1600" dirty="0"/>
              <a:t> - Autonomous Robots</a:t>
            </a:r>
          </a:p>
          <a:p>
            <a:r>
              <a:rPr lang="en-CA" sz="1600" dirty="0"/>
              <a:t>CORA - Core Ontology for Robotics and Automation</a:t>
            </a:r>
          </a:p>
          <a:p>
            <a:r>
              <a:rPr lang="en-CA" sz="1600" dirty="0"/>
              <a:t>CORAX," CORA Extension. Aspects of reality necessary for modelling - but not explicitly covered by SUMO.",</a:t>
            </a:r>
          </a:p>
          <a:p>
            <a:r>
              <a:rPr lang="en-CA" sz="1600" dirty="0"/>
              <a:t>DOLCE - Descriptive Ontology for Linguistic and Cognitive Engineering</a:t>
            </a:r>
          </a:p>
          <a:p>
            <a:r>
              <a:rPr lang="en-CA" sz="1600" dirty="0"/>
              <a:t>DUL - DOLCE ultra-light</a:t>
            </a:r>
          </a:p>
          <a:p>
            <a:r>
              <a:rPr lang="en-CA" sz="1600" dirty="0"/>
              <a:t>ORA - Ontology for Robotics and Automation</a:t>
            </a:r>
          </a:p>
          <a:p>
            <a:r>
              <a:rPr lang="en-CA" sz="1600" dirty="0"/>
              <a:t>POS - Position and Orientation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2C782-9654-E799-800C-07421CC5DB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A" sz="1600" dirty="0"/>
              <a:t>R&amp;A - Robotics and Automation,</a:t>
            </a:r>
          </a:p>
          <a:p>
            <a:r>
              <a:rPr lang="en-CA" sz="1600" dirty="0"/>
              <a:t>SUMO - Suggested Upper Merged Ontology,</a:t>
            </a:r>
          </a:p>
          <a:p>
            <a:r>
              <a:rPr lang="en-CA" sz="1600" dirty="0"/>
              <a:t>UAV - Unpiloted Aerial Vehicle,</a:t>
            </a:r>
          </a:p>
          <a:p>
            <a:r>
              <a:rPr lang="en-CA" sz="1600" dirty="0"/>
              <a:t>USV - Unpiloted Surface Vehicle,</a:t>
            </a:r>
          </a:p>
          <a:p>
            <a:r>
              <a:rPr lang="en-CA" sz="1600" dirty="0"/>
              <a:t>UUV - Unpiloted Underwater Vehicle,</a:t>
            </a:r>
          </a:p>
          <a:p>
            <a:r>
              <a:rPr lang="en-CA" sz="1600" dirty="0"/>
              <a:t>UXV - Unpiloted Aerial/Surface/Underwater Vehicle </a:t>
            </a:r>
          </a:p>
        </p:txBody>
      </p:sp>
    </p:spTree>
    <p:extLst>
      <p:ext uri="{BB962C8B-B14F-4D97-AF65-F5344CB8AC3E}">
        <p14:creationId xmlns:p14="http://schemas.microsoft.com/office/powerpoint/2010/main" val="342794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1CE6-10CC-076C-8224-77EF5386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– as used in this doc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902E-D327-7910-96C1-AAB4C4B0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– Single platform, whether Autonomous or Piloted</a:t>
            </a:r>
          </a:p>
          <a:p>
            <a:r>
              <a:rPr lang="en-US" dirty="0"/>
              <a:t>Swarm – One or more Units working together </a:t>
            </a:r>
            <a:r>
              <a:rPr lang="en-US"/>
              <a:t>to achieve a common 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GABARIT CAE 16/9 JUIN 2022 PAR PREZEXPERT" val="N3sKuFEn"/>
  <p:tag name="ARTICULATE_SLIDE_COUNT" val="6"/>
  <p:tag name="ARTICULATE_SLIDE_THUMBNAIL_REFRESH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Layout 1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RedHat">
      <a:majorFont>
        <a:latin typeface="Red Hat Display Light"/>
        <a:ea typeface="Helvetica"/>
        <a:cs typeface="Helvetica"/>
      </a:majorFont>
      <a:minorFont>
        <a:latin typeface="Red Hat Display"/>
        <a:ea typeface="Avenir Roman"/>
        <a:cs typeface="Avenir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lIns="144000" tIns="72000" rIns="144000" bIns="72000" rtlCol="0" anchor="ctr"/>
      <a:lstStyle>
        <a:defPPr algn="ctr">
          <a:spcBef>
            <a:spcPts val="800"/>
          </a:spcBef>
          <a:defRPr sz="1600" b="1" dirty="0" smtClean="0">
            <a:solidFill>
              <a:schemeClr val="bg1"/>
            </a:solidFill>
            <a:latin typeface="+mj-lt"/>
          </a:defRPr>
        </a:defPPr>
      </a:lst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sz="1800" dirty="0" err="1" smtClean="0">
            <a:effectLst/>
            <a:ea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Yellow">
      <a:srgbClr val="F59B40"/>
    </a:custClr>
    <a:custClr name="Orange">
      <a:srgbClr val="F55C38"/>
    </a:custClr>
    <a:custClr name="Teal">
      <a:srgbClr val="1ED4B2"/>
    </a:custClr>
    <a:custClr name="Turqoise">
      <a:srgbClr val="31C6DE"/>
    </a:custClr>
    <a:custClr name="Indigo">
      <a:srgbClr val="4C41BB"/>
    </a:custClr>
    <a:custClr name="Pink">
      <a:srgbClr val="E23E9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Dashboard - Red">
      <a:srgbClr val="FF0000"/>
    </a:custClr>
    <a:custClr name="Dashboard - Yellow">
      <a:srgbClr val="FFFF00"/>
    </a:custClr>
    <a:custClr name="Dashboard - Green">
      <a:srgbClr val="00B050"/>
    </a:custClr>
  </a:custClrLst>
  <a:extLst>
    <a:ext uri="{05A4C25C-085E-4340-85A3-A5531E510DB2}">
      <thm15:themeFamily xmlns:thm15="http://schemas.microsoft.com/office/thememl/2012/main" name="CAE 16_9 ENG NEW" id="{38154DC4-D6D4-4853-AA96-12D2C0765396}" vid="{70359D05-C866-44FC-A42D-8188BDF82D04}"/>
    </a:ext>
  </a:extLst>
</a:theme>
</file>

<file path=ppt/theme/theme2.xml><?xml version="1.0" encoding="utf-8"?>
<a:theme xmlns:a="http://schemas.openxmlformats.org/drawingml/2006/main" name="Default Layou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16d1e58-2f47-4028-a3d3-4ae2fbcdb48c">
      <UserInfo>
        <DisplayName>SharingLinks.3e3d083d-97f8-426a-ad2b-91c3f471e3c9.OrganizationEdit.06e789e9-29fd-41f8-9fa1-705ae9007a95</DisplayName>
        <AccountId>24</AccountId>
        <AccountType/>
      </UserInfo>
      <UserInfo>
        <DisplayName>SharingLinks.f39469b9-5b0e-416a-ba7b-bcaccd1af0d5.OrganizationEdit.e01e0804-14a8-468e-9836-48909cdb4ae1</DisplayName>
        <AccountId>36</AccountId>
        <AccountType/>
      </UserInfo>
      <UserInfo>
        <DisplayName>Sylvia Mutter</DisplayName>
        <AccountId>43</AccountId>
        <AccountType/>
      </UserInfo>
      <UserInfo>
        <DisplayName>Aline Massouh</DisplayName>
        <AccountId>9031</AccountId>
        <AccountType/>
      </UserInfo>
    </SharedWithUsers>
    <lcf76f155ced4ddcb4097134ff3c332f xmlns="9de35825-77e6-4d9d-bbc7-7a2b5e5c6d68">
      <Terms xmlns="http://schemas.microsoft.com/office/infopath/2007/PartnerControls"/>
    </lcf76f155ced4ddcb4097134ff3c332f>
    <TaxCatchAll xmlns="12cd23af-3e52-4056-a2c9-5961a2704e29" xsi:nil="true"/>
    <MediaLengthInSeconds xmlns="9de35825-77e6-4d9d-bbc7-7a2b5e5c6d6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EE6BE8E9D62A489E89088165552537" ma:contentTypeVersion="23" ma:contentTypeDescription="Create a new document." ma:contentTypeScope="" ma:versionID="6e83425ab1c525ba8fce5c619b58b1dc">
  <xsd:schema xmlns:xsd="http://www.w3.org/2001/XMLSchema" xmlns:xs="http://www.w3.org/2001/XMLSchema" xmlns:p="http://schemas.microsoft.com/office/2006/metadata/properties" xmlns:ns2="9de35825-77e6-4d9d-bbc7-7a2b5e5c6d68" xmlns:ns3="12cd23af-3e52-4056-a2c9-5961a2704e29" xmlns:ns4="716d1e58-2f47-4028-a3d3-4ae2fbcdb48c" targetNamespace="http://schemas.microsoft.com/office/2006/metadata/properties" ma:root="true" ma:fieldsID="23aa16b45e4256d0f85adf32c85bedd2" ns2:_="" ns3:_="" ns4:_="">
    <xsd:import namespace="9de35825-77e6-4d9d-bbc7-7a2b5e5c6d68"/>
    <xsd:import namespace="12cd23af-3e52-4056-a2c9-5961a2704e29"/>
    <xsd:import namespace="716d1e58-2f47-4028-a3d3-4ae2fbcdb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35825-77e6-4d9d-bbc7-7a2b5e5c6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2dac91e-569b-4c3a-829b-3856784e6b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d23af-3e52-4056-a2c9-5961a2704e2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b2d30fd-74c4-4107-a3e6-a9ccb0e97e32}" ma:internalName="TaxCatchAll" ma:showField="CatchAllData" ma:web="716d1e58-2f47-4028-a3d3-4ae2fbcdb4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d1e58-2f47-4028-a3d3-4ae2fbcdb48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7F82A6-C5BB-4E86-A9B2-E9D69C0733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91A0FF-7CF6-4FC6-83D5-1298EC075798}">
  <ds:schemaRefs>
    <ds:schemaRef ds:uri="12cd23af-3e52-4056-a2c9-5961a2704e29"/>
    <ds:schemaRef ds:uri="716d1e58-2f47-4028-a3d3-4ae2fbcdb48c"/>
    <ds:schemaRef ds:uri="9de35825-77e6-4d9d-bbc7-7a2b5e5c6d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BF9799-0721-4C37-841B-72253AFD53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35825-77e6-4d9d-bbc7-7a2b5e5c6d68"/>
    <ds:schemaRef ds:uri="12cd23af-3e52-4056-a2c9-5961a2704e29"/>
    <ds:schemaRef ds:uri="716d1e58-2f47-4028-a3d3-4ae2fbcdb4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6594</TotalTime>
  <Words>1476</Words>
  <Application>Microsoft Office PowerPoint</Application>
  <PresentationFormat>Widescreen</PresentationFormat>
  <Paragraphs>236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Bebas Neue</vt:lpstr>
      <vt:lpstr>Calibri</vt:lpstr>
      <vt:lpstr>Montserrat Medium</vt:lpstr>
      <vt:lpstr>Red Hat Display</vt:lpstr>
      <vt:lpstr>Red Hat Display Light</vt:lpstr>
      <vt:lpstr>Wingdings</vt:lpstr>
      <vt:lpstr>Default Layout 1</vt:lpstr>
      <vt:lpstr>Default Layout 2</vt:lpstr>
      <vt:lpstr>PowerPoint Presentation</vt:lpstr>
      <vt:lpstr>Outline</vt:lpstr>
      <vt:lpstr>Strategy</vt:lpstr>
      <vt:lpstr>Assumptions (1/3)</vt:lpstr>
      <vt:lpstr>Assumptions (2/3)</vt:lpstr>
      <vt:lpstr>Assumptions (3/3)</vt:lpstr>
      <vt:lpstr>Acronyms (to be alphabetized later)</vt:lpstr>
      <vt:lpstr>Acronyms</vt:lpstr>
      <vt:lpstr>Terminology – as used in this doc</vt:lpstr>
      <vt:lpstr>Current Status</vt:lpstr>
      <vt:lpstr>Outline</vt:lpstr>
      <vt:lpstr>Scenario Sources</vt:lpstr>
      <vt:lpstr>Scenario-Level Use Cases</vt:lpstr>
      <vt:lpstr>Deployment and General Maintenance</vt:lpstr>
      <vt:lpstr>Deployment and General Maintenance (2) </vt:lpstr>
      <vt:lpstr>Outline</vt:lpstr>
      <vt:lpstr>Generic Use Cases</vt:lpstr>
      <vt:lpstr>Scenario-Level Use Case Diagram</vt:lpstr>
      <vt:lpstr>Deployment Use Cases</vt:lpstr>
      <vt:lpstr>Conclude Mission Use Cases</vt:lpstr>
      <vt:lpstr>Execute Mission Use Cases</vt:lpstr>
      <vt:lpstr>Coordination Use Cases</vt:lpstr>
      <vt:lpstr>Outline</vt:lpstr>
      <vt:lpstr>Use Cases – which functions do they use?</vt:lpstr>
      <vt:lpstr>Outline</vt:lpstr>
      <vt:lpstr>Representing concepts in C2SIM</vt:lpstr>
      <vt:lpstr>Outline</vt:lpstr>
      <vt:lpstr>Summary and Next Steps</vt:lpstr>
      <vt:lpstr>PowerPoint Presentation</vt:lpstr>
      <vt:lpstr>High-Level Generic Use Cases</vt:lpstr>
      <vt:lpstr>Use Case Activities</vt:lpstr>
      <vt:lpstr>Use Case Activities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 Massouh</dc:creator>
  <cp:lastModifiedBy>Elizabeth Hosang</cp:lastModifiedBy>
  <cp:revision>240</cp:revision>
  <dcterms:created xsi:type="dcterms:W3CDTF">2022-04-04T19:15:56Z</dcterms:created>
  <dcterms:modified xsi:type="dcterms:W3CDTF">2024-11-14T22:13:12Z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0x01010027EE6BE8E9D62A489E89088165552537</vt:lpwstr>
  </property>
  <property fmtid="{D5CDD505-2E9C-101B-9397-08002B2CF9AE}" pid="3" name="MediaServiceImageTags">
    <vt:lpwstr/>
  </property>
  <property fmtid="{D5CDD505-2E9C-101B-9397-08002B2CF9AE}" pid="4" name="NXPowerLiteLastOptimized">
    <vt:lpwstr>8881486</vt:lpwstr>
  </property>
  <property fmtid="{D5CDD505-2E9C-101B-9397-08002B2CF9AE}" pid="5" name="NXPowerLiteSettings">
    <vt:lpwstr>C980073804F000</vt:lpwstr>
  </property>
  <property fmtid="{D5CDD505-2E9C-101B-9397-08002B2CF9AE}" pid="6" name="NXPowerLiteVersion">
    <vt:lpwstr>D8.0.11</vt:lpwstr>
  </property>
  <property fmtid="{D5CDD505-2E9C-101B-9397-08002B2CF9AE}" pid="7" name="ArticulateGUID">
    <vt:lpwstr>3E637D0B-B1D6-41F1-8258-826E0EE99FA7</vt:lpwstr>
  </property>
  <property fmtid="{D5CDD505-2E9C-101B-9397-08002B2CF9AE}" pid="8" name="ArticulatePath">
    <vt:lpwstr>EN-Marc Parent-2022_v1b</vt:lpwstr>
  </property>
  <property fmtid="{D5CDD505-2E9C-101B-9397-08002B2CF9AE}" pid="9" name="Order">
    <vt:lpwstr>133200.000000000</vt:lpwstr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xd_Signature">
    <vt:lpwstr/>
  </property>
  <property fmtid="{D5CDD505-2E9C-101B-9397-08002B2CF9AE}" pid="17" name="Person">
    <vt:lpwstr>13;#Sarah Bibeau</vt:lpwstr>
  </property>
  <property fmtid="{D5CDD505-2E9C-101B-9397-08002B2CF9AE}" pid="18" name="TriggerFlowInfo">
    <vt:lpwstr/>
  </property>
</Properties>
</file>