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9" r:id="rId3"/>
    <p:sldId id="297" r:id="rId5"/>
    <p:sldId id="294" r:id="rId6"/>
    <p:sldId id="307" r:id="rId7"/>
    <p:sldId id="319" r:id="rId8"/>
    <p:sldId id="296" r:id="rId9"/>
    <p:sldId id="301" r:id="rId10"/>
    <p:sldId id="317" r:id="rId11"/>
    <p:sldId id="318" r:id="rId12"/>
    <p:sldId id="353" r:id="rId13"/>
    <p:sldId id="354" r:id="rId14"/>
    <p:sldId id="305" r:id="rId15"/>
    <p:sldId id="320" r:id="rId16"/>
    <p:sldId id="309" r:id="rId17"/>
    <p:sldId id="308" r:id="rId18"/>
    <p:sldId id="321" r:id="rId19"/>
    <p:sldId id="355" r:id="rId20"/>
    <p:sldId id="313" r:id="rId21"/>
    <p:sldId id="350" r:id="rId22"/>
    <p:sldId id="34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05A14-715E-4D79-8F93-177658D47C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png"/><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0" Type="http://schemas.openxmlformats.org/officeDocument/2006/relationships/tags" Target="../tags/tag13.xml"/><Relationship Id="rId2" Type="http://schemas.openxmlformats.org/officeDocument/2006/relationships/tags" Target="../tags/tag1.xml"/><Relationship Id="rId19" Type="http://schemas.openxmlformats.org/officeDocument/2006/relationships/tags" Target="../tags/tag12.xml"/><Relationship Id="rId18" Type="http://schemas.openxmlformats.org/officeDocument/2006/relationships/tags" Target="../tags/tag11.xml"/><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image" Target="../media/image6.png"/><Relationship Id="rId14" Type="http://schemas.openxmlformats.org/officeDocument/2006/relationships/tags" Target="../tags/tag8.xml"/><Relationship Id="rId13" Type="http://schemas.openxmlformats.org/officeDocument/2006/relationships/image" Target="../media/image5.png"/><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89.xml"/><Relationship Id="rId7" Type="http://schemas.openxmlformats.org/officeDocument/2006/relationships/image" Target="../media/image7.png"/><Relationship Id="rId6" Type="http://schemas.openxmlformats.org/officeDocument/2006/relationships/tags" Target="../tags/tag88.xml"/><Relationship Id="rId5" Type="http://schemas.openxmlformats.org/officeDocument/2006/relationships/image" Target="../media/image2.png"/><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98.xml"/><Relationship Id="rId7" Type="http://schemas.openxmlformats.org/officeDocument/2006/relationships/image" Target="../media/image5.png"/><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image" Target="../media/image1.jpeg"/><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94.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image" Target="../media/image4.emf"/><Relationship Id="rId15" Type="http://schemas.openxmlformats.org/officeDocument/2006/relationships/tags" Target="../tags/tag102.xml"/><Relationship Id="rId14" Type="http://schemas.openxmlformats.org/officeDocument/2006/relationships/image" Target="../media/image3.png"/><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image" Target="../media/image2.png"/><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17.xml"/><Relationship Id="rId7" Type="http://schemas.openxmlformats.org/officeDocument/2006/relationships/image" Target="../media/image7.png"/><Relationship Id="rId6" Type="http://schemas.openxmlformats.org/officeDocument/2006/relationships/tags" Target="../tags/tag16.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1.jpeg"/><Relationship Id="rId2" Type="http://schemas.openxmlformats.org/officeDocument/2006/relationships/tags" Target="../tags/tag14.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26.xml"/><Relationship Id="rId7" Type="http://schemas.openxmlformats.org/officeDocument/2006/relationships/image" Target="../media/image3.png"/><Relationship Id="rId6" Type="http://schemas.openxmlformats.org/officeDocument/2006/relationships/tags" Target="../tags/tag25.xml"/><Relationship Id="rId5" Type="http://schemas.openxmlformats.org/officeDocument/2006/relationships/image" Target="../media/image2.png"/><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image" Target="../media/image8.jpeg"/><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38.xml"/><Relationship Id="rId7" Type="http://schemas.openxmlformats.org/officeDocument/2006/relationships/image" Target="../media/image7.png"/><Relationship Id="rId6" Type="http://schemas.openxmlformats.org/officeDocument/2006/relationships/tags" Target="../tags/tag37.xml"/><Relationship Id="rId5" Type="http://schemas.openxmlformats.org/officeDocument/2006/relationships/image" Target="../media/image2.png"/><Relationship Id="rId4" Type="http://schemas.openxmlformats.org/officeDocument/2006/relationships/tags" Target="../tags/tag36.xml"/><Relationship Id="rId3" Type="http://schemas.openxmlformats.org/officeDocument/2006/relationships/image" Target="../media/image1.jpeg"/><Relationship Id="rId2" Type="http://schemas.openxmlformats.org/officeDocument/2006/relationships/tags" Target="../tags/tag3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48.xml"/><Relationship Id="rId7" Type="http://schemas.openxmlformats.org/officeDocument/2006/relationships/image" Target="../media/image7.png"/><Relationship Id="rId6" Type="http://schemas.openxmlformats.org/officeDocument/2006/relationships/tags" Target="../tags/tag47.xml"/><Relationship Id="rId5" Type="http://schemas.openxmlformats.org/officeDocument/2006/relationships/image" Target="../media/image2.png"/><Relationship Id="rId4" Type="http://schemas.openxmlformats.org/officeDocument/2006/relationships/tags" Target="../tags/tag46.xml"/><Relationship Id="rId3" Type="http://schemas.openxmlformats.org/officeDocument/2006/relationships/image" Target="../media/image1.jpeg"/><Relationship Id="rId2" Type="http://schemas.openxmlformats.org/officeDocument/2006/relationships/tags" Target="../tags/tag45.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image" Target="../media/image9.png"/><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66.xml"/><Relationship Id="rId7" Type="http://schemas.openxmlformats.org/officeDocument/2006/relationships/image" Target="../media/image7.png"/><Relationship Id="rId6" Type="http://schemas.openxmlformats.org/officeDocument/2006/relationships/tags" Target="../tags/tag65.xml"/><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image" Target="../media/image1.jpeg"/><Relationship Id="rId2" Type="http://schemas.openxmlformats.org/officeDocument/2006/relationships/tags" Target="../tags/tag63.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tags" Target="../tags/tag73.xml"/><Relationship Id="rId7" Type="http://schemas.openxmlformats.org/officeDocument/2006/relationships/image" Target="../media/image7.png"/><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tags" Target="../tags/tag71.xml"/><Relationship Id="rId3" Type="http://schemas.openxmlformats.org/officeDocument/2006/relationships/image" Target="../media/image1.jpeg"/><Relationship Id="rId2" Type="http://schemas.openxmlformats.org/officeDocument/2006/relationships/tags" Target="../tags/tag7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1.jpeg"/><Relationship Id="rId2" Type="http://schemas.openxmlformats.org/officeDocument/2006/relationships/tags" Target="../tags/tag8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4" name="图片 13"/>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15" name="矩形 14"/>
          <p:cNvSpPr/>
          <p:nvPr>
            <p:custDataLst>
              <p:tags r:id="rId4"/>
            </p:custDataLst>
          </p:nvPr>
        </p:nvSpPr>
        <p:spPr>
          <a:xfrm>
            <a:off x="3496282" y="2038291"/>
            <a:ext cx="5302030" cy="2781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8151634" y="-1"/>
            <a:ext cx="4040366" cy="4439863"/>
          </a:xfrm>
          <a:prstGeom prst="rect">
            <a:avLst/>
          </a:prstGeom>
        </p:spPr>
      </p:pic>
      <p:pic>
        <p:nvPicPr>
          <p:cNvPr id="8" name="图片 7"/>
          <p:cNvPicPr>
            <a:picLocks noChangeAspect="1"/>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0" y="5327203"/>
            <a:ext cx="4185057" cy="1530798"/>
          </a:xfrm>
          <a:prstGeom prst="rect">
            <a:avLst/>
          </a:prstGeom>
        </p:spPr>
      </p:pic>
      <p:pic>
        <p:nvPicPr>
          <p:cNvPr id="9" name="图片 8"/>
          <p:cNvPicPr>
            <a:picLocks noChangeAspect="1"/>
          </p:cNvPicPr>
          <p:nvPr>
            <p:custDataLst>
              <p:tags r:id="rId9"/>
            </p:custDataLst>
          </p:nvPr>
        </p:nvPicPr>
        <p:blipFill>
          <a:blip r:embed="rId10" cstate="print">
            <a:grayscl/>
            <a:extLst>
              <a:ext uri="{28A0092B-C50C-407E-A947-70E740481C1C}">
                <a14:useLocalDpi xmlns:a14="http://schemas.microsoft.com/office/drawing/2010/main" val="0"/>
              </a:ext>
            </a:extLst>
          </a:blip>
          <a:srcRect l="756"/>
          <a:stretch>
            <a:fillRect/>
          </a:stretch>
        </p:blipFill>
        <p:spPr>
          <a:xfrm rot="11611249" flipH="1" flipV="1">
            <a:off x="-446777" y="2225371"/>
            <a:ext cx="3294641" cy="4297105"/>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11" name="矩形 10"/>
          <p:cNvSpPr/>
          <p:nvPr>
            <p:custDataLst>
              <p:tags r:id="rId11"/>
            </p:custDataLst>
          </p:nvPr>
        </p:nvSpPr>
        <p:spPr>
          <a:xfrm>
            <a:off x="3613028" y="2164719"/>
            <a:ext cx="5068538" cy="2528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12"/>
            </p:custDataLst>
          </p:nvPr>
        </p:nvPicPr>
        <p:blipFill rotWithShape="1">
          <a:blip r:embed="rId13" cstate="print">
            <a:extLst>
              <a:ext uri="{28A0092B-C50C-407E-A947-70E740481C1C}">
                <a14:useLocalDpi xmlns:a14="http://schemas.microsoft.com/office/drawing/2010/main" val="0"/>
              </a:ext>
            </a:extLst>
          </a:blip>
          <a:srcRect/>
          <a:stretch>
            <a:fillRect/>
          </a:stretch>
        </p:blipFill>
        <p:spPr>
          <a:xfrm>
            <a:off x="8411026" y="4114071"/>
            <a:ext cx="212548" cy="521717"/>
          </a:xfrm>
          <a:prstGeom prst="rect">
            <a:avLst/>
          </a:prstGeom>
        </p:spPr>
      </p:pic>
      <p:pic>
        <p:nvPicPr>
          <p:cNvPr id="12" name="图片 11"/>
          <p:cNvPicPr>
            <a:picLocks noChangeAspect="1"/>
          </p:cNvPicPr>
          <p:nvPr>
            <p:custDataLst>
              <p:tags r:id="rId14"/>
            </p:custDataLst>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47228" y="2092164"/>
            <a:ext cx="1285921" cy="1007137"/>
          </a:xfrm>
          <a:prstGeom prst="rect">
            <a:avLst/>
          </a:prstGeom>
        </p:spPr>
      </p:pic>
      <p:sp>
        <p:nvSpPr>
          <p:cNvPr id="2" name="标题 1"/>
          <p:cNvSpPr>
            <a:spLocks noGrp="1"/>
          </p:cNvSpPr>
          <p:nvPr>
            <p:ph type="ctrTitle" hasCustomPrompt="1"/>
            <p:custDataLst>
              <p:tags r:id="rId16"/>
            </p:custDataLst>
          </p:nvPr>
        </p:nvSpPr>
        <p:spPr>
          <a:xfrm>
            <a:off x="3941552" y="2459095"/>
            <a:ext cx="4411491" cy="1403695"/>
          </a:xfrm>
        </p:spPr>
        <p:txBody>
          <a:bodyPr vert="horz" lIns="90000" tIns="46800" rIns="90000" bIns="46800" anchor="b">
            <a:normAutofit/>
          </a:bodyPr>
          <a:lstStyle>
            <a:lvl1pPr algn="ctr">
              <a:defRPr sz="7200" b="1" u="none" strike="noStrike" kern="1200" cap="none" spc="600" normalizeH="0">
                <a:solidFill>
                  <a:schemeClr val="accent1"/>
                </a:solidFill>
                <a:uFillTx/>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7"/>
            </p:custDataLst>
          </p:nvPr>
        </p:nvSpPr>
        <p:spPr>
          <a:xfrm>
            <a:off x="3941552" y="3989219"/>
            <a:ext cx="4411491" cy="472521"/>
          </a:xfrm>
        </p:spPr>
        <p:txBody>
          <a:bodyPr vert="horz" lIns="90000" tIns="46800" rIns="90000" bIns="46800" anchor="ctr">
            <a:normAutofit/>
          </a:bodyPr>
          <a:lstStyle>
            <a:lvl1pPr marL="0" indent="0" algn="ctr">
              <a:buNone/>
              <a:defRPr sz="2000" u="none" strike="noStrike" kern="1200" cap="none" spc="600" normalizeH="0">
                <a:solidFill>
                  <a:schemeClr val="tx1"/>
                </a:solidFill>
                <a:uFillTx/>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custDataLst>
              <p:tags r:id="rId18"/>
            </p:custDataLst>
          </p:nvPr>
        </p:nvSpPr>
        <p:spPr/>
        <p:txBody>
          <a:bodyPr/>
          <a:lstStyle/>
          <a:p>
            <a:fld id="{CF61E4DC-4103-4AFA-A54D-E5A6879DB48E}" type="datetimeFigureOut">
              <a:rPr lang="zh-CN" altLang="en-US" smtClean="0"/>
            </a:fld>
            <a:endParaRPr lang="zh-CN" altLang="en-US"/>
          </a:p>
        </p:txBody>
      </p:sp>
      <p:sp>
        <p:nvSpPr>
          <p:cNvPr id="5" name="页脚占位符 4"/>
          <p:cNvSpPr>
            <a:spLocks noGrp="1"/>
          </p:cNvSpPr>
          <p:nvPr>
            <p:ph type="ftr" sz="quarter" idx="11"/>
            <p:custDataLst>
              <p:tags r:id="rId19"/>
            </p:custDataLst>
          </p:nvPr>
        </p:nvSpPr>
        <p:spPr/>
        <p:txBody>
          <a:bodyPr/>
          <a:lstStyle/>
          <a:p>
            <a:endParaRPr lang="zh-CN" altLang="en-US"/>
          </a:p>
        </p:txBody>
      </p:sp>
      <p:sp>
        <p:nvSpPr>
          <p:cNvPr id="6" name="灯片编号占位符 5"/>
          <p:cNvSpPr>
            <a:spLocks noGrp="1"/>
          </p:cNvSpPr>
          <p:nvPr>
            <p:ph type="sldNum" sz="quarter" idx="12"/>
            <p:custDataLst>
              <p:tags r:id="rId20"/>
            </p:custDataLst>
          </p:nvPr>
        </p:nvSpPr>
        <p:spPr/>
        <p:txBody>
          <a:bodyPr/>
          <a:lstStyle/>
          <a:p>
            <a:fld id="{8A5F4C6E-F9B8-44A1-AF0D-4F5107E5FB2D}"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500"/>
                                        <p:tgtEl>
                                          <p:spTgt spid="12"/>
                                        </p:tgtEl>
                                      </p:cBhvr>
                                    </p:animEffect>
                                    <p:anim calcmode="lin" valueType="num">
                                      <p:cBhvr>
                                        <p:cTn id="8" dur="1500" fill="hold"/>
                                        <p:tgtEl>
                                          <p:spTgt spid="12"/>
                                        </p:tgtEl>
                                        <p:attrNameLst>
                                          <p:attrName>ppt_x</p:attrName>
                                        </p:attrNameLst>
                                      </p:cBhvr>
                                      <p:tavLst>
                                        <p:tav tm="0">
                                          <p:val>
                                            <p:strVal val="#ppt_x"/>
                                          </p:val>
                                        </p:tav>
                                        <p:tav tm="100000">
                                          <p:val>
                                            <p:strVal val="#ppt_x"/>
                                          </p:val>
                                        </p:tav>
                                      </p:tavLst>
                                    </p:anim>
                                    <p:anim calcmode="lin" valueType="num">
                                      <p:cBhvr>
                                        <p:cTn id="9" dur="1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8" name="图片 7"/>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9" name="图片 8"/>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a:lstStyle>
            <a:lvl1pPr>
              <a:defRPr baseline="0">
                <a:ea typeface="隶书" panose="02010509060101010101" pitchFamily="49" charset="-122"/>
              </a:defRPr>
            </a:lvl1pPr>
            <a:lvl2pPr>
              <a:defRPr baseline="0">
                <a:ea typeface="隶书" panose="02010509060101010101" pitchFamily="49" charset="-122"/>
              </a:defRPr>
            </a:lvl2pPr>
            <a:lvl3pPr>
              <a:defRPr baseline="0">
                <a:ea typeface="隶书" panose="02010509060101010101" pitchFamily="49" charset="-122"/>
              </a:defRPr>
            </a:lvl3pPr>
            <a:lvl4pPr>
              <a:defRPr baseline="0">
                <a:ea typeface="隶书" panose="02010509060101010101" pitchFamily="49" charset="-122"/>
              </a:defRPr>
            </a:lvl4pPr>
            <a:lvl5pPr>
              <a:defRPr baseline="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6" name="图片 15"/>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0" name="矩形 19"/>
          <p:cNvSpPr/>
          <p:nvPr>
            <p:custDataLst>
              <p:tags r:id="rId4"/>
            </p:custDataLst>
          </p:nvPr>
        </p:nvSpPr>
        <p:spPr>
          <a:xfrm>
            <a:off x="3496282" y="2038291"/>
            <a:ext cx="5302030" cy="2781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custDataLst>
              <p:tags r:id="rId5"/>
            </p:custDataLst>
          </p:nvPr>
        </p:nvSpPr>
        <p:spPr>
          <a:xfrm>
            <a:off x="3613028" y="2164719"/>
            <a:ext cx="5068538" cy="2528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8411026" y="4114071"/>
            <a:ext cx="212548" cy="521717"/>
          </a:xfrm>
          <a:prstGeom prst="rect">
            <a:avLst/>
          </a:prstGeom>
        </p:spPr>
      </p:pic>
      <p:pic>
        <p:nvPicPr>
          <p:cNvPr id="23" name="图片 22"/>
          <p:cNvPicPr>
            <a:picLocks noChangeAspect="1"/>
          </p:cNvPicPr>
          <p:nvPr>
            <p:custDataLst>
              <p:tags r:id="rId8"/>
            </p:custDataLst>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47228" y="2092164"/>
            <a:ext cx="1285921" cy="1007137"/>
          </a:xfrm>
          <a:prstGeom prst="rect">
            <a:avLst/>
          </a:prstGeom>
        </p:spPr>
      </p:pic>
      <p:pic>
        <p:nvPicPr>
          <p:cNvPr id="6" name="图片 5"/>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9" name="图片 8"/>
          <p:cNvPicPr>
            <a:picLocks noChangeAspect="1"/>
          </p:cNvPicPr>
          <p:nvPr>
            <p:custDataLst>
              <p:tags r:id="rId12"/>
            </p:custDataLst>
          </p:nvPr>
        </p:nvPicPr>
        <p:blipFill>
          <a:blip r:embed="rId11">
            <a:extLst>
              <a:ext uri="{28A0092B-C50C-407E-A947-70E740481C1C}">
                <a14:useLocalDpi xmlns:a14="http://schemas.microsoft.com/office/drawing/2010/main" val="0"/>
              </a:ext>
            </a:extLst>
          </a:blip>
          <a:stretch>
            <a:fillRect/>
          </a:stretch>
        </p:blipFill>
        <p:spPr>
          <a:xfrm>
            <a:off x="8151634" y="-1"/>
            <a:ext cx="4040366" cy="4439863"/>
          </a:xfrm>
          <a:prstGeom prst="rect">
            <a:avLst/>
          </a:prstGeom>
        </p:spPr>
      </p:pic>
      <p:pic>
        <p:nvPicPr>
          <p:cNvPr id="18" name="图片 17"/>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0" y="5327203"/>
            <a:ext cx="4185057" cy="1530798"/>
          </a:xfrm>
          <a:prstGeom prst="rect">
            <a:avLst/>
          </a:prstGeom>
        </p:spPr>
      </p:pic>
      <p:pic>
        <p:nvPicPr>
          <p:cNvPr id="19" name="图片 18"/>
          <p:cNvPicPr>
            <a:picLocks noChangeAspect="1"/>
          </p:cNvPicPr>
          <p:nvPr>
            <p:custDataLst>
              <p:tags r:id="rId15"/>
            </p:custDataLst>
          </p:nvPr>
        </p:nvPicPr>
        <p:blipFill>
          <a:blip r:embed="rId16" cstate="print">
            <a:grayscl/>
            <a:extLst>
              <a:ext uri="{28A0092B-C50C-407E-A947-70E740481C1C}">
                <a14:useLocalDpi xmlns:a14="http://schemas.microsoft.com/office/drawing/2010/main" val="0"/>
              </a:ext>
            </a:extLst>
          </a:blip>
          <a:srcRect l="756"/>
          <a:stretch>
            <a:fillRect/>
          </a:stretch>
        </p:blipFill>
        <p:spPr>
          <a:xfrm rot="11611249" flipH="1" flipV="1">
            <a:off x="-446777" y="2225371"/>
            <a:ext cx="3294641" cy="4297105"/>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hasCustomPrompt="1"/>
            <p:custDataLst>
              <p:tags r:id="rId17"/>
            </p:custDataLst>
          </p:nvPr>
        </p:nvSpPr>
        <p:spPr>
          <a:xfrm>
            <a:off x="3942297" y="2458800"/>
            <a:ext cx="4410000" cy="1404000"/>
          </a:xfrm>
        </p:spPr>
        <p:txBody>
          <a:bodyPr vert="horz" lIns="90000" tIns="46800" rIns="90000" bIns="46800" anchor="b">
            <a:noAutofit/>
          </a:bodyPr>
          <a:lstStyle>
            <a:lvl1pPr algn="ctr">
              <a:defRPr sz="7200" b="1" u="none" strike="noStrike" kern="1200" cap="none" spc="600" normalizeH="0">
                <a:solidFill>
                  <a:schemeClr val="accent1"/>
                </a:solidFill>
                <a:uFillTx/>
                <a:ea typeface="汉仪尚巍手书W" panose="00020600040101010101" pitchFamily="18" charset="-122"/>
              </a:defRPr>
            </a:lvl1pPr>
          </a:lstStyle>
          <a:p>
            <a:r>
              <a:rPr lang="zh-CN" altLang="en-US" dirty="0"/>
              <a:t>编辑标题</a:t>
            </a:r>
            <a:endParaRPr lang="zh-CN" altLang="en-US" dirty="0"/>
          </a:p>
        </p:txBody>
      </p:sp>
      <p:sp>
        <p:nvSpPr>
          <p:cNvPr id="15" name="副标题 2"/>
          <p:cNvSpPr>
            <a:spLocks noGrp="1"/>
          </p:cNvSpPr>
          <p:nvPr>
            <p:ph type="subTitle" idx="1" hasCustomPrompt="1"/>
            <p:custDataLst>
              <p:tags r:id="rId18"/>
            </p:custDataLst>
          </p:nvPr>
        </p:nvSpPr>
        <p:spPr>
          <a:xfrm>
            <a:off x="3942297" y="3988800"/>
            <a:ext cx="4410000" cy="471600"/>
          </a:xfrm>
        </p:spPr>
        <p:txBody>
          <a:bodyPr vert="horz" lIns="90000" tIns="46800" rIns="90000" bIns="46800" anchor="ctr">
            <a:normAutofit/>
          </a:bodyPr>
          <a:lstStyle>
            <a:lvl1pPr marL="0" indent="0" algn="ctr">
              <a:buNone/>
              <a:defRPr sz="2000" u="none" strike="noStrike" kern="1200" cap="none" spc="600" normalizeH="0">
                <a:solidFill>
                  <a:schemeClr val="tx1"/>
                </a:solidFill>
                <a:uFillTx/>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3" name="日期占位符 2"/>
          <p:cNvSpPr>
            <a:spLocks noGrp="1"/>
          </p:cNvSpPr>
          <p:nvPr>
            <p:ph type="dt" sz="half" idx="10"/>
            <p:custDataLst>
              <p:tags r:id="rId19"/>
            </p:custDataLst>
          </p:nvPr>
        </p:nvSpPr>
        <p:spPr/>
        <p:txBody>
          <a:bodyPr/>
          <a:lstStyle/>
          <a:p>
            <a:fld id="{CF61E4DC-4103-4AFA-A54D-E5A6879DB48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a:p>
        </p:txBody>
      </p:sp>
      <p:sp>
        <p:nvSpPr>
          <p:cNvPr id="5" name="灯片编号占位符 4"/>
          <p:cNvSpPr>
            <a:spLocks noGrp="1"/>
          </p:cNvSpPr>
          <p:nvPr>
            <p:ph type="sldNum" sz="quarter" idx="12"/>
            <p:custDataLst>
              <p:tags r:id="rId21"/>
            </p:custDataLst>
          </p:nvPr>
        </p:nvSpPr>
        <p:spPr/>
        <p:txBody>
          <a:bodyPr/>
          <a:lstStyle/>
          <a:p>
            <a:fld id="{8A5F4C6E-F9B8-44A1-AF0D-4F5107E5FB2D}"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500"/>
                                        <p:tgtEl>
                                          <p:spTgt spid="23"/>
                                        </p:tgtEl>
                                      </p:cBhvr>
                                    </p:animEffect>
                                    <p:anim calcmode="lin" valueType="num">
                                      <p:cBhvr>
                                        <p:cTn id="8" dur="1500" fill="hold"/>
                                        <p:tgtEl>
                                          <p:spTgt spid="23"/>
                                        </p:tgtEl>
                                        <p:attrNameLst>
                                          <p:attrName>ppt_x</p:attrName>
                                        </p:attrNameLst>
                                      </p:cBhvr>
                                      <p:tavLst>
                                        <p:tav tm="0">
                                          <p:val>
                                            <p:strVal val="#ppt_x"/>
                                          </p:val>
                                        </p:tav>
                                        <p:tav tm="100000">
                                          <p:val>
                                            <p:strVal val="#ppt_x"/>
                                          </p:val>
                                        </p:tav>
                                      </p:tavLst>
                                    </p:anim>
                                    <p:anim calcmode="lin" valueType="num">
                                      <p:cBhvr>
                                        <p:cTn id="9" dur="1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8" name="图片 7"/>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9" name="图片 8"/>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7975600" y="-1"/>
            <a:ext cx="4216400" cy="4633302"/>
          </a:xfrm>
          <a:prstGeom prst="rect">
            <a:avLst/>
          </a:prstGeom>
        </p:spPr>
      </p:pic>
      <p:pic>
        <p:nvPicPr>
          <p:cNvPr id="11" name="图片 10"/>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5625077"/>
            <a:ext cx="3370695" cy="1232923"/>
          </a:xfrm>
          <a:prstGeom prst="rect">
            <a:avLst/>
          </a:prstGeom>
        </p:spPr>
      </p:pic>
      <p:pic>
        <p:nvPicPr>
          <p:cNvPr id="12" name="图片 11"/>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345013" y="2769867"/>
            <a:ext cx="2445852" cy="3190054"/>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15" name="矩形 14"/>
          <p:cNvSpPr/>
          <p:nvPr>
            <p:custDataLst>
              <p:tags r:id="rId10"/>
            </p:custDataLst>
          </p:nvPr>
        </p:nvSpPr>
        <p:spPr>
          <a:xfrm>
            <a:off x="3492894" y="2265799"/>
            <a:ext cx="1456112" cy="2326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3566566" y="2325836"/>
            <a:ext cx="1321861" cy="21963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custDataLst>
              <p:tags r:id="rId12"/>
            </p:custDataLst>
          </p:nvPr>
        </p:nvPicPr>
        <p:blipFill rotWithShape="1">
          <a:blip r:embed="rId13" cstate="print">
            <a:extLst>
              <a:ext uri="{28A0092B-C50C-407E-A947-70E740481C1C}">
                <a14:useLocalDpi xmlns:a14="http://schemas.microsoft.com/office/drawing/2010/main" val="0"/>
              </a:ext>
            </a:extLst>
          </a:blip>
          <a:srcRect/>
          <a:stretch>
            <a:fillRect/>
          </a:stretch>
        </p:blipFill>
        <p:spPr>
          <a:xfrm>
            <a:off x="3708000" y="2648102"/>
            <a:ext cx="1044000" cy="1551828"/>
          </a:xfrm>
          <a:prstGeom prst="rect">
            <a:avLst/>
          </a:prstGeom>
        </p:spPr>
      </p:pic>
      <p:sp>
        <p:nvSpPr>
          <p:cNvPr id="2" name="标题 1"/>
          <p:cNvSpPr>
            <a:spLocks noGrp="1"/>
          </p:cNvSpPr>
          <p:nvPr>
            <p:ph type="title" hasCustomPrompt="1"/>
            <p:custDataLst>
              <p:tags r:id="rId14"/>
            </p:custDataLst>
          </p:nvPr>
        </p:nvSpPr>
        <p:spPr>
          <a:xfrm>
            <a:off x="5114998" y="2332768"/>
            <a:ext cx="5368122" cy="1258084"/>
          </a:xfrm>
        </p:spPr>
        <p:txBody>
          <a:bodyPr lIns="90000" tIns="46800" rIns="90000" bIns="46800" anchor="b">
            <a:normAutofit/>
          </a:bodyPr>
          <a:lstStyle>
            <a:lvl1pPr algn="ctr">
              <a:defRPr sz="4000" b="1" u="none" strike="noStrike" kern="1200" cap="none" spc="200" normalizeH="0">
                <a:solidFill>
                  <a:schemeClr val="tx2"/>
                </a:solidFill>
                <a:uFillTx/>
                <a:ea typeface="汉仪尚巍手书W"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5114997" y="3702205"/>
            <a:ext cx="5368123" cy="889995"/>
          </a:xfrm>
        </p:spPr>
        <p:txBody>
          <a:bodyPr vert="horz" lIns="90000" tIns="46800" rIns="90000" bIns="46800" anchor="t">
            <a:normAutofit/>
          </a:bodyPr>
          <a:lstStyle>
            <a:lvl1pPr marL="0" indent="0" algn="ctr">
              <a:buNone/>
              <a:defRPr sz="2000" b="1" u="none" strike="noStrike" kern="1200" cap="none" spc="150" normalizeH="0">
                <a:solidFill>
                  <a:schemeClr val="tx2"/>
                </a:solidFill>
                <a:uFillTx/>
                <a:ea typeface="隶书"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custDataLst>
              <p:tags r:id="rId16"/>
            </p:custDataLst>
          </p:nvPr>
        </p:nvSpPr>
        <p:spPr/>
        <p:txBody>
          <a:bodyPr/>
          <a:lstStyle/>
          <a:p>
            <a:fld id="{CF61E4DC-4103-4AFA-A54D-E5A6879DB48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8A5F4C6E-F9B8-44A1-AF0D-4F5107E5FB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9" name="图片 8"/>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10" name="图片 9"/>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a:noAutofit/>
          </a:bodyPr>
          <a:lstStyle>
            <a:lvl1pPr>
              <a:lnSpc>
                <a:spcPct val="120000"/>
              </a:lnSpc>
              <a:defRPr sz="1600" baseline="0">
                <a:solidFill>
                  <a:schemeClr val="tx2"/>
                </a:solidFill>
                <a:latin typeface="Arial" panose="020B0604020202020204" pitchFamily="34" charset="0"/>
                <a:ea typeface="隶书" panose="02010509060101010101" pitchFamily="49" charset="-122"/>
              </a:defRPr>
            </a:lvl1pPr>
            <a:lvl2pPr>
              <a:lnSpc>
                <a:spcPct val="120000"/>
              </a:lnSpc>
              <a:defRPr sz="1600" baseline="0">
                <a:solidFill>
                  <a:schemeClr val="tx2"/>
                </a:solidFill>
                <a:latin typeface="Arial" panose="020B0604020202020204" pitchFamily="34" charset="0"/>
                <a:ea typeface="隶书" panose="02010509060101010101" pitchFamily="49" charset="-122"/>
              </a:defRPr>
            </a:lvl2pPr>
            <a:lvl3pPr>
              <a:lnSpc>
                <a:spcPct val="120000"/>
              </a:lnSpc>
              <a:defRPr sz="1600" baseline="0">
                <a:solidFill>
                  <a:schemeClr val="tx2"/>
                </a:solidFill>
                <a:latin typeface="Arial" panose="020B0604020202020204" pitchFamily="34" charset="0"/>
                <a:ea typeface="隶书" panose="02010509060101010101" pitchFamily="49" charset="-122"/>
              </a:defRPr>
            </a:lvl3pPr>
            <a:lvl4pPr>
              <a:lnSpc>
                <a:spcPct val="120000"/>
              </a:lnSpc>
              <a:defRPr sz="1600" baseline="0">
                <a:solidFill>
                  <a:schemeClr val="tx2"/>
                </a:solidFill>
                <a:latin typeface="Arial" panose="020B0604020202020204" pitchFamily="34" charset="0"/>
                <a:ea typeface="隶书" panose="02010509060101010101" pitchFamily="49" charset="-122"/>
              </a:defRPr>
            </a:lvl4pPr>
            <a:lvl5pPr>
              <a:lnSpc>
                <a:spcPct val="120000"/>
              </a:lnSpc>
              <a:defRPr sz="1600" baseline="0">
                <a:solidFill>
                  <a:schemeClr val="tx2"/>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11" name="图片 10"/>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12" name="图片 11"/>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2"/>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6" name="图片 1"/>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l="-4587"/>
          <a:stretch>
            <a:fillRect/>
          </a:stretch>
        </p:blipFill>
        <p:spPr bwMode="auto">
          <a:xfrm>
            <a:off x="52388" y="3228975"/>
            <a:ext cx="34734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6" name="图片 5"/>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7" name="图片 6"/>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日期占位符 1"/>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1"/>
            </p:custDataLst>
          </p:nvPr>
        </p:nvSpPr>
        <p:spPr/>
        <p:txBody>
          <a:bodyPr/>
          <a:lstStyle/>
          <a:p>
            <a:endParaRPr lang="zh-CN" altLang="en-US"/>
          </a:p>
        </p:txBody>
      </p:sp>
      <p:sp>
        <p:nvSpPr>
          <p:cNvPr id="4" name="灯片编号占位符 3"/>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272350" y="-1"/>
            <a:ext cx="1919650" cy="2109458"/>
          </a:xfrm>
          <a:prstGeom prst="rect">
            <a:avLst/>
          </a:prstGeom>
        </p:spPr>
      </p:pic>
      <p:pic>
        <p:nvPicPr>
          <p:cNvPr id="9" name="图片 8"/>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0" y="6098491"/>
            <a:ext cx="2076427" cy="759509"/>
          </a:xfrm>
          <a:prstGeom prst="rect">
            <a:avLst/>
          </a:prstGeom>
        </p:spPr>
      </p:pic>
      <p:pic>
        <p:nvPicPr>
          <p:cNvPr id="10" name="图片 9"/>
          <p:cNvPicPr>
            <a:picLocks noChangeAspect="1"/>
          </p:cNvPicPr>
          <p:nvPr>
            <p:custDataLst>
              <p:tags r:id="rId8"/>
            </p:custDataLst>
          </p:nvPr>
        </p:nvPicPr>
        <p:blipFill>
          <a:blip r:embed="rId9" cstate="print">
            <a:grayscl/>
            <a:extLst>
              <a:ext uri="{28A0092B-C50C-407E-A947-70E740481C1C}">
                <a14:useLocalDpi xmlns:a14="http://schemas.microsoft.com/office/drawing/2010/main" val="0"/>
              </a:ext>
            </a:extLst>
          </a:blip>
          <a:srcRect l="756"/>
          <a:stretch>
            <a:fillRect/>
          </a:stretch>
        </p:blipFill>
        <p:spPr>
          <a:xfrm rot="11615668" flipH="1" flipV="1">
            <a:off x="-204209" y="4473823"/>
            <a:ext cx="1506702" cy="1965148"/>
          </a:xfrm>
          <a:custGeom>
            <a:avLst/>
            <a:gdLst>
              <a:gd name="connsiteX0" fmla="*/ 0 w 4933559"/>
              <a:gd name="connsiteY0" fmla="*/ 556523 h 6434701"/>
              <a:gd name="connsiteX1" fmla="*/ 2346599 w 4933559"/>
              <a:gd name="connsiteY1" fmla="*/ 0 h 6434701"/>
              <a:gd name="connsiteX2" fmla="*/ 4779454 w 4933559"/>
              <a:gd name="connsiteY2" fmla="*/ 0 h 6434701"/>
              <a:gd name="connsiteX3" fmla="*/ 4933559 w 4933559"/>
              <a:gd name="connsiteY3" fmla="*/ 649788 h 6434701"/>
              <a:gd name="connsiteX4" fmla="*/ 4933559 w 4933559"/>
              <a:gd name="connsiteY4" fmla="*/ 6434701 h 6434701"/>
              <a:gd name="connsiteX5" fmla="*/ 1394077 w 4933559"/>
              <a:gd name="connsiteY5" fmla="*/ 6434701 h 643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3559" h="6434701">
                <a:moveTo>
                  <a:pt x="0" y="556523"/>
                </a:moveTo>
                <a:lnTo>
                  <a:pt x="2346599" y="0"/>
                </a:lnTo>
                <a:lnTo>
                  <a:pt x="4779454" y="0"/>
                </a:lnTo>
                <a:lnTo>
                  <a:pt x="4933559" y="649788"/>
                </a:lnTo>
                <a:lnTo>
                  <a:pt x="4933559" y="6434701"/>
                </a:lnTo>
                <a:lnTo>
                  <a:pt x="1394077" y="6434701"/>
                </a:lnTo>
                <a:close/>
              </a:path>
            </a:pathLst>
          </a:custGeom>
          <a:effectLst>
            <a:softEdge rad="0"/>
          </a:effectLst>
        </p:spPr>
      </p:pic>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2"/>
                </a:solidFill>
                <a:uFillTx/>
                <a:latin typeface="Arial" panose="020B0604020202020204" pitchFamily="34" charset="0"/>
                <a:ea typeface="隶书"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3"/>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2"/>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lnSpc>
                <a:spcPct val="120000"/>
              </a:lnSpc>
              <a:defRPr baseline="0">
                <a:solidFill>
                  <a:schemeClr val="tx2"/>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2"/>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2"/>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2"/>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2"/>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2"/>
          </a:solidFill>
          <a:uFillTx/>
          <a:latin typeface="Arial" panose="020B0604020202020204" pitchFamily="34" charset="0"/>
          <a:ea typeface="汉仪尚巍手书W" panose="00020600040101010101" pitchFamily="18"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2"/>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2"/>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2"/>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2"/>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2"/>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16.xml"/><Relationship Id="rId3" Type="http://schemas.openxmlformats.org/officeDocument/2006/relationships/image" Target="../media/image10.png"/><Relationship Id="rId2" Type="http://schemas.openxmlformats.org/officeDocument/2006/relationships/tags" Target="../tags/tag115.xml"/><Relationship Id="rId1" Type="http://schemas.openxmlformats.org/officeDocument/2006/relationships/tags" Target="../tags/tag1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3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8" Type="http://schemas.openxmlformats.org/officeDocument/2006/relationships/notesSlide" Target="../notesSlides/notesSlide11.xml"/><Relationship Id="rId17" Type="http://schemas.openxmlformats.org/officeDocument/2006/relationships/slideLayout" Target="../slideLayouts/slideLayout7.xml"/><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58.xml"/><Relationship Id="rId2" Type="http://schemas.openxmlformats.org/officeDocument/2006/relationships/image" Target="../media/image19.png"/><Relationship Id="rId1" Type="http://schemas.openxmlformats.org/officeDocument/2006/relationships/tags" Target="../tags/tag15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159.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tags" Target="../tags/tag129.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tags" Target="../tags/tag130.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624209"/>
            <a:ext cx="10852237" cy="441964"/>
          </a:xfrm>
        </p:spPr>
        <p:txBody>
          <a:bodyPr/>
          <a:lstStyle/>
          <a:p>
            <a:r>
              <a:rPr dirty="0" err="1"/>
              <a:t>什么是</a:t>
            </a:r>
            <a:r>
              <a:rPr lang="en-US" altLang="zh-CN" dirty="0" err="1"/>
              <a:t>DNS?</a:t>
            </a:r>
            <a:endParaRPr lang="en-US" altLang="zh-CN" dirty="0" err="1"/>
          </a:p>
        </p:txBody>
      </p:sp>
      <p:sp>
        <p:nvSpPr>
          <p:cNvPr id="3" name="内容占位符 2"/>
          <p:cNvSpPr>
            <a:spLocks noGrp="1"/>
          </p:cNvSpPr>
          <p:nvPr>
            <p:ph idx="1"/>
            <p:custDataLst>
              <p:tags r:id="rId2"/>
            </p:custDataLst>
          </p:nvPr>
        </p:nvSpPr>
        <p:spPr>
          <a:xfrm>
            <a:off x="941705" y="1286510"/>
            <a:ext cx="9866630" cy="1539240"/>
          </a:xfrm>
        </p:spPr>
        <p:txBody>
          <a:bodyPr/>
          <a:lstStyle/>
          <a:p>
            <a:pPr marL="0" indent="0">
              <a:buNone/>
            </a:pPr>
            <a:r>
              <a:rPr lang="en-US" altLang="zh-CN" sz="2000" dirty="0"/>
              <a:t>     </a:t>
            </a:r>
            <a:r>
              <a:rPr lang="en-US" altLang="zh-CN" dirty="0"/>
              <a:t> </a:t>
            </a:r>
            <a:r>
              <a:rPr lang="en-US" altLang="zh-CN" sz="1800" dirty="0"/>
              <a:t>DNS( Domain Name System)是“域名系统”的英文缩写，是一种组织成域层次结构的计算机和网络服务命名系统，它用于TCP/IP网络，它所提供的服务是用来将主机名和域名转换为IP地址的工作。</a:t>
            </a:r>
            <a:endParaRPr lang="en-US" altLang="zh-CN" sz="1800" dirty="0"/>
          </a:p>
        </p:txBody>
      </p:sp>
      <p:pic>
        <p:nvPicPr>
          <p:cNvPr id="4" name="图片 3" descr="~5)0K~YOW{QWG8A{X()_AZH"/>
          <p:cNvPicPr>
            <a:picLocks noChangeAspect="1"/>
          </p:cNvPicPr>
          <p:nvPr/>
        </p:nvPicPr>
        <p:blipFill>
          <a:blip r:embed="rId3"/>
          <a:stretch>
            <a:fillRect/>
          </a:stretch>
        </p:blipFill>
        <p:spPr>
          <a:xfrm>
            <a:off x="5147945" y="2699385"/>
            <a:ext cx="2534285" cy="3424555"/>
          </a:xfrm>
          <a:prstGeom prst="rect">
            <a:avLst/>
          </a:prstGeom>
        </p:spPr>
      </p:pic>
      <p:sp>
        <p:nvSpPr>
          <p:cNvPr id="5" name="文本框 4"/>
          <p:cNvSpPr txBox="1"/>
          <p:nvPr/>
        </p:nvSpPr>
        <p:spPr>
          <a:xfrm>
            <a:off x="1650365" y="2699385"/>
            <a:ext cx="2548255" cy="337185"/>
          </a:xfrm>
          <a:prstGeom prst="rect">
            <a:avLst/>
          </a:prstGeom>
          <a:noFill/>
        </p:spPr>
        <p:txBody>
          <a:bodyPr wrap="square" rtlCol="0">
            <a:spAutoFit/>
          </a:bodyPr>
          <a:lstStyle/>
          <a:p>
            <a:r>
              <a:rPr lang="zh-CN" altLang="en-US" sz="1600"/>
              <a:t>基本工作原理如图：</a:t>
            </a:r>
            <a:endParaRPr lang="zh-CN" altLang="en-US" sz="1600"/>
          </a:p>
        </p:txBody>
      </p:sp>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sz="quarter" idx="13"/>
          </p:nvPr>
        </p:nvPicPr>
        <p:blipFill>
          <a:blip r:embed="rId1"/>
          <a:stretch>
            <a:fillRect/>
          </a:stretch>
        </p:blipFill>
        <p:spPr>
          <a:xfrm>
            <a:off x="722630" y="802005"/>
            <a:ext cx="10485120" cy="50292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pic>
        <p:nvPicPr>
          <p:cNvPr id="4" name="内容占位符 3"/>
          <p:cNvPicPr>
            <a:picLocks noChangeAspect="1"/>
          </p:cNvPicPr>
          <p:nvPr>
            <p:ph sz="half" idx="1"/>
          </p:nvPr>
        </p:nvPicPr>
        <p:blipFill>
          <a:blip r:embed="rId1"/>
          <a:stretch>
            <a:fillRect/>
          </a:stretch>
        </p:blipFill>
        <p:spPr>
          <a:xfrm>
            <a:off x="430530" y="537210"/>
            <a:ext cx="6155055" cy="4780915"/>
          </a:xfrm>
          <a:prstGeom prst="rect">
            <a:avLst/>
          </a:prstGeom>
        </p:spPr>
      </p:pic>
      <p:pic>
        <p:nvPicPr>
          <p:cNvPr id="5" name="内容占位符 4"/>
          <p:cNvPicPr>
            <a:picLocks noChangeAspect="1"/>
          </p:cNvPicPr>
          <p:nvPr>
            <p:ph sz="half" idx="2"/>
          </p:nvPr>
        </p:nvPicPr>
        <p:blipFill>
          <a:blip r:embed="rId2"/>
          <a:stretch>
            <a:fillRect/>
          </a:stretch>
        </p:blipFill>
        <p:spPr>
          <a:xfrm>
            <a:off x="5799455" y="443230"/>
            <a:ext cx="5283200" cy="2205990"/>
          </a:xfrm>
          <a:prstGeom prst="rect">
            <a:avLst/>
          </a:prstGeom>
        </p:spPr>
      </p:pic>
      <p:pic>
        <p:nvPicPr>
          <p:cNvPr id="7" name="图片 6"/>
          <p:cNvPicPr>
            <a:picLocks noChangeAspect="1"/>
          </p:cNvPicPr>
          <p:nvPr/>
        </p:nvPicPr>
        <p:blipFill>
          <a:blip r:embed="rId3"/>
          <a:stretch>
            <a:fillRect/>
          </a:stretch>
        </p:blipFill>
        <p:spPr>
          <a:xfrm>
            <a:off x="6685280" y="2529840"/>
            <a:ext cx="5169535" cy="383222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582420" y="326390"/>
            <a:ext cx="8376920" cy="821055"/>
          </a:xfrm>
        </p:spPr>
        <p:txBody>
          <a:bodyPr/>
          <a:lstStyle/>
          <a:p>
            <a:r>
              <a:rPr lang="en-US" altLang="zh-CN">
                <a:sym typeface="+mn-ea"/>
              </a:rPr>
              <a:t>套接字</a:t>
            </a:r>
            <a:endParaRPr lang="en-US" altLang="zh-CN" dirty="0" err="1"/>
          </a:p>
        </p:txBody>
      </p:sp>
      <p:sp>
        <p:nvSpPr>
          <p:cNvPr id="3" name="内容占位符 2"/>
          <p:cNvSpPr>
            <a:spLocks noGrp="1"/>
          </p:cNvSpPr>
          <p:nvPr>
            <p:ph idx="1"/>
            <p:custDataLst>
              <p:tags r:id="rId2"/>
            </p:custDataLst>
          </p:nvPr>
        </p:nvSpPr>
        <p:spPr>
          <a:xfrm>
            <a:off x="648970" y="960755"/>
            <a:ext cx="10351135" cy="4584700"/>
          </a:xfrm>
        </p:spPr>
        <p:txBody>
          <a:bodyPr/>
          <a:lstStyle/>
          <a:p>
            <a:r>
              <a:rPr lang="en-US" altLang="zh-CN" sz="1800" dirty="0">
                <a:sym typeface="+mn-ea"/>
              </a:rPr>
              <a:t>    </a:t>
            </a:r>
            <a:r>
              <a:rPr lang="en-US" altLang="zh-CN" sz="2400" dirty="0">
                <a:sym typeface="+mn-ea"/>
              </a:rPr>
              <a:t>  通过传输层进行数据通信时，TCP和UDP会遇到同时为多个应用程序进程提供并发服务的问题。多个TCP</a:t>
            </a:r>
            <a:r>
              <a:rPr lang="en-US" altLang="zh-CN" sz="2400" dirty="0" smtClean="0">
                <a:sym typeface="+mn-ea"/>
              </a:rPr>
              <a:t>连接或多个应用程序进程可能需要通过同一个</a:t>
            </a:r>
            <a:r>
              <a:rPr lang="en-US" altLang="zh-CN" sz="2400" dirty="0">
                <a:sym typeface="+mn-ea"/>
              </a:rPr>
              <a:t>TCP协议端口传输数据。为了区别不同的应用程序进程和连接，许多计算机操作系统为应用程序与TCP／IP协议交互提供了称为套接字 (Socket)</a:t>
            </a:r>
            <a:r>
              <a:rPr lang="en-US" altLang="zh-CN" sz="2400" dirty="0" err="1">
                <a:sym typeface="+mn-ea"/>
              </a:rPr>
              <a:t>的接口，区分不同应用程序进程间的网络通信和连接</a:t>
            </a:r>
            <a:r>
              <a:rPr lang="en-US" altLang="zh-CN" sz="2400" dirty="0">
                <a:sym typeface="+mn-ea"/>
              </a:rPr>
              <a:t>。</a:t>
            </a:r>
            <a:endParaRPr lang="en-US" altLang="zh-CN" sz="2400" dirty="0">
              <a:sym typeface="+mn-ea"/>
            </a:endParaRPr>
          </a:p>
          <a:p>
            <a:r>
              <a:rPr lang="en-US" altLang="zh-CN" sz="2400" dirty="0" smtClean="0">
                <a:sym typeface="+mn-ea"/>
              </a:rPr>
              <a:t>      socket </a:t>
            </a:r>
            <a:r>
              <a:rPr lang="en-US" altLang="zh-CN" sz="2400" dirty="0" err="1" smtClean="0">
                <a:sym typeface="+mn-ea"/>
              </a:rPr>
              <a:t>用于描述</a:t>
            </a:r>
            <a:r>
              <a:rPr lang="en-US" altLang="zh-CN" sz="2400" dirty="0" err="1">
                <a:sym typeface="+mn-ea"/>
              </a:rPr>
              <a:t>IP地址和端口，是一个通信链的句柄。应用程序通常通过"套接字"向网络发出请求或者应答网络请求</a:t>
            </a:r>
            <a:r>
              <a:rPr lang="en-US" altLang="zh-CN" sz="2400" dirty="0">
                <a:sym typeface="+mn-ea"/>
              </a:rPr>
              <a:t>。</a:t>
            </a:r>
            <a:endParaRPr lang="en-US" altLang="zh-CN" sz="2400" dirty="0"/>
          </a:p>
          <a:p>
            <a:r>
              <a:rPr lang="en-US" altLang="zh-CN" sz="2400" dirty="0">
                <a:sym typeface="+mn-ea"/>
              </a:rPr>
              <a:t>      Socket可以看成在两个程序进行通讯连接中的一个端点，一个程序将一段信息写入Socket中，该Socket将这段信息发送给另外一个Socket中，使这段信息能传送到其他程序中</a:t>
            </a:r>
            <a:r>
              <a:rPr sz="2400" dirty="0">
                <a:sym typeface="+mn-ea"/>
              </a:rPr>
              <a:t>。</a:t>
            </a:r>
            <a:endParaRPr sz="2400" dirty="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6605760" y="3671559"/>
            <a:ext cx="678201" cy="21816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椭圆 8"/>
          <p:cNvSpPr/>
          <p:nvPr>
            <p:custDataLst>
              <p:tags r:id="rId2"/>
            </p:custDataLst>
          </p:nvPr>
        </p:nvSpPr>
        <p:spPr>
          <a:xfrm>
            <a:off x="4544657" y="2066294"/>
            <a:ext cx="2185758" cy="2185758"/>
          </a:xfrm>
          <a:prstGeom prst="ellipse">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2" name="椭圆 11"/>
          <p:cNvSpPr/>
          <p:nvPr>
            <p:custDataLst>
              <p:tags r:id="rId3"/>
            </p:custDataLst>
          </p:nvPr>
        </p:nvSpPr>
        <p:spPr>
          <a:xfrm>
            <a:off x="7283961" y="2015591"/>
            <a:ext cx="555121" cy="5547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15" name="椭圆 14"/>
          <p:cNvSpPr/>
          <p:nvPr>
            <p:custDataLst>
              <p:tags r:id="rId4"/>
            </p:custDataLst>
          </p:nvPr>
        </p:nvSpPr>
        <p:spPr>
          <a:xfrm>
            <a:off x="7239293" y="3746951"/>
            <a:ext cx="555121" cy="5547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34" name="KSO_Shape"/>
          <p:cNvSpPr>
            <a:spLocks noChangeAspect="1"/>
          </p:cNvSpPr>
          <p:nvPr>
            <p:custDataLst>
              <p:tags r:id="rId5"/>
            </p:custDataLst>
          </p:nvPr>
        </p:nvSpPr>
        <p:spPr>
          <a:xfrm>
            <a:off x="7372381" y="3889723"/>
            <a:ext cx="288946" cy="269201"/>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2">
                  <a:lumMod val="10000"/>
                </a:schemeClr>
              </a:solidFill>
            </a:endParaRPr>
          </a:p>
        </p:txBody>
      </p:sp>
      <p:sp>
        <p:nvSpPr>
          <p:cNvPr id="35" name="KSO_Shape"/>
          <p:cNvSpPr>
            <a:spLocks noChangeAspect="1"/>
          </p:cNvSpPr>
          <p:nvPr>
            <p:custDataLst>
              <p:tags r:id="rId6"/>
            </p:custDataLst>
          </p:nvPr>
        </p:nvSpPr>
        <p:spPr bwMode="auto">
          <a:xfrm>
            <a:off x="7441509" y="2168814"/>
            <a:ext cx="240026" cy="248302"/>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p:spPr>
        <p:txBody>
          <a:bodyPr/>
          <a:lstStyle/>
          <a:p>
            <a:endParaRPr lang="zh-CN" altLang="en-US">
              <a:solidFill>
                <a:schemeClr val="bg2">
                  <a:lumMod val="10000"/>
                </a:schemeClr>
              </a:solidFill>
            </a:endParaRPr>
          </a:p>
        </p:txBody>
      </p:sp>
      <p:cxnSp>
        <p:nvCxnSpPr>
          <p:cNvPr id="38" name="直接连接符 37"/>
          <p:cNvCxnSpPr>
            <a:endCxn id="12" idx="2"/>
          </p:cNvCxnSpPr>
          <p:nvPr>
            <p:custDataLst>
              <p:tags r:id="rId7"/>
            </p:custDataLst>
          </p:nvPr>
        </p:nvCxnSpPr>
        <p:spPr>
          <a:xfrm flipV="1">
            <a:off x="6601972" y="2292966"/>
            <a:ext cx="681989" cy="35276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custDataLst>
              <p:tags r:id="rId8"/>
            </p:custDataLst>
          </p:nvPr>
        </p:nvSpPr>
        <p:spPr>
          <a:xfrm>
            <a:off x="7941945" y="1878330"/>
            <a:ext cx="2831465" cy="61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7500" lnSpcReduction="10000"/>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l"/>
            <a:r>
              <a:rPr lang="en-US" altLang="zh-CN" dirty="0">
                <a:sym typeface="+mn-ea"/>
              </a:rPr>
              <a:t>使用的传输 层协议(TCP或UDP)</a:t>
            </a:r>
            <a:endParaRPr lang="en-US" altLang="zh-CN">
              <a:solidFill>
                <a:schemeClr val="accent1"/>
              </a:solidFill>
              <a:latin typeface="+mj-lt"/>
              <a:ea typeface="+mj-ea"/>
              <a:cs typeface="+mj-cs"/>
            </a:endParaRPr>
          </a:p>
        </p:txBody>
      </p:sp>
      <p:sp>
        <p:nvSpPr>
          <p:cNvPr id="59" name="文本框 58"/>
          <p:cNvSpPr txBox="1"/>
          <p:nvPr>
            <p:custDataLst>
              <p:tags r:id="rId9"/>
            </p:custDataLst>
          </p:nvPr>
        </p:nvSpPr>
        <p:spPr>
          <a:xfrm>
            <a:off x="7941996" y="3939081"/>
            <a:ext cx="2035923" cy="36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7500" lnSpcReduction="10000"/>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l"/>
            <a:r>
              <a:rPr lang="en-US" altLang="zh-CN" dirty="0">
                <a:sym typeface="+mn-ea"/>
              </a:rPr>
              <a:t>使用的端口号</a:t>
            </a:r>
            <a:endParaRPr lang="en-US" altLang="zh-CN">
              <a:solidFill>
                <a:schemeClr val="accent1"/>
              </a:solidFill>
              <a:latin typeface="+mj-lt"/>
              <a:ea typeface="+mj-ea"/>
              <a:cs typeface="+mj-cs"/>
            </a:endParaRPr>
          </a:p>
        </p:txBody>
      </p:sp>
      <p:sp>
        <p:nvSpPr>
          <p:cNvPr id="64" name="文本框 63"/>
          <p:cNvSpPr txBox="1"/>
          <p:nvPr>
            <p:custDataLst>
              <p:tags r:id="rId10"/>
            </p:custDataLst>
          </p:nvPr>
        </p:nvSpPr>
        <p:spPr>
          <a:xfrm>
            <a:off x="4493577" y="2837298"/>
            <a:ext cx="2287917" cy="64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pPr algn="ctr"/>
            <a:r>
              <a:rPr lang="zh-CN" altLang="en-US" dirty="0" smtClean="0">
                <a:solidFill>
                  <a:schemeClr val="bg1"/>
                </a:solidFill>
              </a:rPr>
              <a:t>套接字</a:t>
            </a:r>
            <a:endParaRPr lang="en-US" altLang="zh-CN" dirty="0" smtClean="0">
              <a:solidFill>
                <a:schemeClr val="bg1"/>
              </a:solidFill>
            </a:endParaRPr>
          </a:p>
          <a:p>
            <a:pPr algn="ctr"/>
            <a:r>
              <a:rPr lang="zh-CN" altLang="en-US" dirty="0" smtClean="0">
                <a:solidFill>
                  <a:schemeClr val="bg1"/>
                </a:solidFill>
              </a:rPr>
              <a:t>三个参数</a:t>
            </a:r>
            <a:endParaRPr lang="en-US" altLang="zh-CN" spc="150" dirty="0">
              <a:solidFill>
                <a:schemeClr val="tx2"/>
              </a:solidFill>
              <a:latin typeface="Arial" panose="020B0604020202020204" pitchFamily="34" charset="0"/>
              <a:ea typeface="隶书" panose="02010509060101010101" pitchFamily="49" charset="-122"/>
            </a:endParaRPr>
          </a:p>
        </p:txBody>
      </p:sp>
      <p:cxnSp>
        <p:nvCxnSpPr>
          <p:cNvPr id="27" name="直接连接符 26"/>
          <p:cNvCxnSpPr/>
          <p:nvPr>
            <p:custDataLst>
              <p:tags r:id="rId11"/>
            </p:custDataLst>
          </p:nvPr>
        </p:nvCxnSpPr>
        <p:spPr>
          <a:xfrm flipV="1">
            <a:off x="3917295" y="3197836"/>
            <a:ext cx="697211" cy="937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custDataLst>
              <p:tags r:id="rId12"/>
            </p:custDataLst>
          </p:nvPr>
        </p:nvSpPr>
        <p:spPr>
          <a:xfrm>
            <a:off x="3361280" y="2920462"/>
            <a:ext cx="555121" cy="5547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2">
                  <a:lumMod val="10000"/>
                </a:schemeClr>
              </a:solidFill>
            </a:endParaRPr>
          </a:p>
        </p:txBody>
      </p:sp>
      <p:sp>
        <p:nvSpPr>
          <p:cNvPr id="30" name="文本框 29"/>
          <p:cNvSpPr txBox="1"/>
          <p:nvPr>
            <p:custDataLst>
              <p:tags r:id="rId13"/>
            </p:custDataLst>
          </p:nvPr>
        </p:nvSpPr>
        <p:spPr>
          <a:xfrm>
            <a:off x="1457960" y="2920365"/>
            <a:ext cx="1903730" cy="4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algn="r" fontAlgn="base">
              <a:spcBef>
                <a:spcPct val="0"/>
              </a:spcBef>
              <a:spcAft>
                <a:spcPct val="0"/>
              </a:spcAft>
              <a:defRPr>
                <a:solidFill>
                  <a:schemeClr val="bg2">
                    <a:lumMod val="10000"/>
                  </a:schemeClr>
                </a:solidFill>
                <a:latin typeface="Calibri Light" panose="020F0302020204030204"/>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defRPr>
                <a:latin typeface="Calibri" panose="020F0502020204030204" charset="0"/>
                <a:ea typeface="微软雅黑" panose="020B0503020204020204" charset="-122"/>
              </a:defRPr>
            </a:lvl6pPr>
            <a:lvl7pPr marL="2971800" indent="-228600" fontAlgn="base">
              <a:spcBef>
                <a:spcPct val="0"/>
              </a:spcBef>
              <a:spcAft>
                <a:spcPct val="0"/>
              </a:spcAft>
              <a:defRPr>
                <a:latin typeface="Calibri" panose="020F0502020204030204" charset="0"/>
                <a:ea typeface="微软雅黑" panose="020B0503020204020204" charset="-122"/>
              </a:defRPr>
            </a:lvl7pPr>
            <a:lvl8pPr marL="3429000" indent="-228600" fontAlgn="base">
              <a:spcBef>
                <a:spcPct val="0"/>
              </a:spcBef>
              <a:spcAft>
                <a:spcPct val="0"/>
              </a:spcAft>
              <a:defRPr>
                <a:latin typeface="Calibri" panose="020F0502020204030204" charset="0"/>
                <a:ea typeface="微软雅黑" panose="020B0503020204020204" charset="-122"/>
              </a:defRPr>
            </a:lvl8pPr>
            <a:lvl9pPr marL="3886200" indent="-228600" fontAlgn="base">
              <a:spcBef>
                <a:spcPct val="0"/>
              </a:spcBef>
              <a:spcAft>
                <a:spcPct val="0"/>
              </a:spcAft>
              <a:defRPr>
                <a:latin typeface="Calibri" panose="020F0502020204030204" charset="0"/>
                <a:ea typeface="微软雅黑" panose="020B0503020204020204" charset="-122"/>
              </a:defRPr>
            </a:lvl9pPr>
          </a:lstStyle>
          <a:p>
            <a:r>
              <a:rPr lang="en-US" altLang="zh-CN" dirty="0">
                <a:sym typeface="+mn-ea"/>
              </a:rPr>
              <a:t>通信的目的IP地址</a:t>
            </a:r>
            <a:endParaRPr lang="en-US" altLang="zh-CN" dirty="0">
              <a:solidFill>
                <a:schemeClr val="accent1"/>
              </a:solidFill>
              <a:latin typeface="+mj-lt"/>
              <a:ea typeface="+mj-ea"/>
              <a:cs typeface="+mj-cs"/>
            </a:endParaRPr>
          </a:p>
        </p:txBody>
      </p:sp>
      <p:sp>
        <p:nvSpPr>
          <p:cNvPr id="32" name="Freeform 49"/>
          <p:cNvSpPr/>
          <p:nvPr>
            <p:custDataLst>
              <p:tags r:id="rId14"/>
            </p:custDataLst>
          </p:nvPr>
        </p:nvSpPr>
        <p:spPr bwMode="auto">
          <a:xfrm>
            <a:off x="3507377" y="3093955"/>
            <a:ext cx="262927" cy="227074"/>
          </a:xfrm>
          <a:custGeom>
            <a:avLst/>
            <a:gdLst>
              <a:gd name="T0" fmla="*/ 28 w 56"/>
              <a:gd name="T1" fmla="*/ 0 h 48"/>
              <a:gd name="T2" fmla="*/ 0 w 56"/>
              <a:gd name="T3" fmla="*/ 21 h 48"/>
              <a:gd name="T4" fmla="*/ 8 w 56"/>
              <a:gd name="T5" fmla="*/ 35 h 48"/>
              <a:gd name="T6" fmla="*/ 4 w 56"/>
              <a:gd name="T7" fmla="*/ 48 h 48"/>
              <a:gd name="T8" fmla="*/ 16 w 56"/>
              <a:gd name="T9" fmla="*/ 40 h 48"/>
              <a:gd name="T10" fmla="*/ 28 w 56"/>
              <a:gd name="T11" fmla="*/ 42 h 48"/>
              <a:gd name="T12" fmla="*/ 56 w 56"/>
              <a:gd name="T13" fmla="*/ 21 h 48"/>
              <a:gd name="T14" fmla="*/ 28 w 5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48">
                <a:moveTo>
                  <a:pt x="28" y="0"/>
                </a:moveTo>
                <a:cubicBezTo>
                  <a:pt x="13" y="0"/>
                  <a:pt x="0" y="9"/>
                  <a:pt x="0" y="21"/>
                </a:cubicBezTo>
                <a:cubicBezTo>
                  <a:pt x="0" y="26"/>
                  <a:pt x="4" y="32"/>
                  <a:pt x="8" y="35"/>
                </a:cubicBezTo>
                <a:cubicBezTo>
                  <a:pt x="4" y="48"/>
                  <a:pt x="4" y="48"/>
                  <a:pt x="4" y="48"/>
                </a:cubicBezTo>
                <a:cubicBezTo>
                  <a:pt x="16" y="40"/>
                  <a:pt x="16" y="40"/>
                  <a:pt x="16" y="40"/>
                </a:cubicBezTo>
                <a:cubicBezTo>
                  <a:pt x="20" y="41"/>
                  <a:pt x="24" y="42"/>
                  <a:pt x="28" y="42"/>
                </a:cubicBezTo>
                <a:cubicBezTo>
                  <a:pt x="43" y="42"/>
                  <a:pt x="56" y="32"/>
                  <a:pt x="56" y="21"/>
                </a:cubicBezTo>
                <a:cubicBezTo>
                  <a:pt x="56" y="9"/>
                  <a:pt x="43" y="0"/>
                  <a:pt x="28"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 name="标题 1"/>
          <p:cNvSpPr>
            <a:spLocks noGrp="1"/>
          </p:cNvSpPr>
          <p:nvPr>
            <p:custDataLst>
              <p:tags r:id="rId15"/>
            </p:custDataLst>
          </p:nvPr>
        </p:nvSpPr>
        <p:spPr>
          <a:xfrm>
            <a:off x="1144270" y="690245"/>
            <a:ext cx="6614160" cy="441960"/>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2"/>
                </a:solidFill>
                <a:uFillTx/>
                <a:latin typeface="Arial" panose="020B0604020202020204" pitchFamily="34" charset="0"/>
                <a:ea typeface="汉仪尚巍手书W" panose="00020600040101010101" pitchFamily="18" charset="-122"/>
                <a:cs typeface="+mj-cs"/>
                <a:sym typeface="+mn-ea"/>
              </a:defRPr>
            </a:lvl1pPr>
          </a:lstStyle>
          <a:p>
            <a:r>
              <a:rPr lang="en-US" altLang="zh-CN">
                <a:sym typeface="+mn-ea"/>
              </a:rPr>
              <a:t>套接字</a:t>
            </a:r>
            <a:r>
              <a:rPr>
                <a:sym typeface="+mn-ea"/>
              </a:rPr>
              <a:t>生成</a:t>
            </a:r>
            <a:endParaRPr dirty="0" err="1">
              <a:sym typeface="+mn-ea"/>
            </a:endParaRPr>
          </a:p>
        </p:txBody>
      </p:sp>
      <p:sp>
        <p:nvSpPr>
          <p:cNvPr id="4" name="文本框 3"/>
          <p:cNvSpPr txBox="1"/>
          <p:nvPr/>
        </p:nvSpPr>
        <p:spPr>
          <a:xfrm>
            <a:off x="1804432" y="4865101"/>
            <a:ext cx="8514028" cy="1089529"/>
          </a:xfrm>
          <a:prstGeom prst="rect">
            <a:avLst/>
          </a:prstGeom>
          <a:noFill/>
        </p:spPr>
        <p:txBody>
          <a:bodyPr wrap="square" rtlCol="0">
            <a:spAutoFit/>
          </a:bodyPr>
          <a:lstStyle/>
          <a:p>
            <a:pPr algn="l">
              <a:lnSpc>
                <a:spcPct val="120000"/>
              </a:lnSpc>
              <a:spcBef>
                <a:spcPts val="0"/>
              </a:spcBef>
              <a:spcAft>
                <a:spcPts val="1000"/>
              </a:spcAft>
              <a:buClrTx/>
              <a:buSzTx/>
              <a:buFont typeface="Arial" panose="020B0604020202020204" pitchFamily="34" charset="0"/>
            </a:pPr>
            <a:r>
              <a:rPr lang="en-US" altLang="zh-CN" sz="1600" spc="150" dirty="0">
                <a:solidFill>
                  <a:schemeClr val="tx2"/>
                </a:solidFill>
                <a:uFillTx/>
                <a:latin typeface="Arial" panose="020B0604020202020204" pitchFamily="34" charset="0"/>
                <a:ea typeface="隶书" panose="02010509060101010101" pitchFamily="49" charset="-122"/>
                <a:sym typeface="+mn-ea"/>
              </a:rPr>
              <a:t>     </a:t>
            </a:r>
            <a:r>
              <a:rPr lang="en-US" altLang="zh-CN" sz="1600" spc="150" dirty="0" smtClean="0">
                <a:solidFill>
                  <a:schemeClr val="tx2"/>
                </a:solidFill>
                <a:uFillTx/>
                <a:latin typeface="Arial" panose="020B0604020202020204" pitchFamily="34" charset="0"/>
                <a:ea typeface="隶书" panose="02010509060101010101" pitchFamily="49" charset="-122"/>
                <a:sym typeface="+mn-ea"/>
              </a:rPr>
              <a:t> </a:t>
            </a:r>
            <a:r>
              <a:rPr lang="en-US" altLang="zh-CN" spc="150" dirty="0" smtClean="0">
                <a:solidFill>
                  <a:schemeClr val="tx2"/>
                </a:solidFill>
                <a:uFillTx/>
                <a:latin typeface="Arial" panose="020B0604020202020204" pitchFamily="34" charset="0"/>
                <a:ea typeface="隶书" panose="02010509060101010101" pitchFamily="49" charset="-122"/>
                <a:sym typeface="+mn-ea"/>
              </a:rPr>
              <a:t>Socket</a:t>
            </a:r>
            <a:r>
              <a:rPr lang="en-US" altLang="zh-CN" spc="150" dirty="0">
                <a:solidFill>
                  <a:schemeClr val="tx2"/>
                </a:solidFill>
                <a:uFillTx/>
                <a:latin typeface="Arial" panose="020B0604020202020204" pitchFamily="34" charset="0"/>
                <a:ea typeface="隶书" panose="02010509060101010101" pitchFamily="49" charset="-122"/>
                <a:sym typeface="+mn-ea"/>
              </a:rPr>
              <a:t>原意是“插座”。通过将这3个参数结合起来，与一个</a:t>
            </a:r>
            <a:r>
              <a:rPr lang="en-US" altLang="zh-CN" spc="150" dirty="0" smtClean="0">
                <a:solidFill>
                  <a:schemeClr val="tx2"/>
                </a:solidFill>
                <a:uFillTx/>
                <a:latin typeface="Arial" panose="020B0604020202020204" pitchFamily="34" charset="0"/>
                <a:ea typeface="隶书" panose="02010509060101010101" pitchFamily="49" charset="-122"/>
                <a:sym typeface="+mn-ea"/>
              </a:rPr>
              <a:t>“</a:t>
            </a:r>
            <a:r>
              <a:rPr lang="zh-CN" altLang="en-US" spc="150" dirty="0" smtClean="0">
                <a:solidFill>
                  <a:schemeClr val="tx2"/>
                </a:solidFill>
                <a:uFillTx/>
                <a:latin typeface="Arial" panose="020B0604020202020204" pitchFamily="34" charset="0"/>
                <a:ea typeface="隶书" panose="02010509060101010101" pitchFamily="49" charset="-122"/>
                <a:sym typeface="+mn-ea"/>
              </a:rPr>
              <a:t>插座</a:t>
            </a:r>
            <a:r>
              <a:rPr lang="en-US" altLang="zh-CN" spc="150" dirty="0" smtClean="0">
                <a:solidFill>
                  <a:schemeClr val="tx2"/>
                </a:solidFill>
                <a:uFillTx/>
                <a:latin typeface="Arial" panose="020B0604020202020204" pitchFamily="34" charset="0"/>
                <a:ea typeface="隶书" panose="02010509060101010101" pitchFamily="49" charset="-122"/>
                <a:sym typeface="+mn-ea"/>
              </a:rPr>
              <a:t>”</a:t>
            </a:r>
            <a:r>
              <a:rPr lang="en-US" altLang="zh-CN" spc="150" dirty="0">
                <a:solidFill>
                  <a:schemeClr val="tx2"/>
                </a:solidFill>
                <a:uFillTx/>
                <a:latin typeface="Arial" panose="020B0604020202020204" pitchFamily="34" charset="0"/>
                <a:ea typeface="隶书" panose="02010509060101010101" pitchFamily="49" charset="-122"/>
                <a:sym typeface="+mn-ea"/>
              </a:rPr>
              <a:t>Socket绑定，应用层就可以和传输 层通过套接字接口，区分来自不同应用程序进程或网络连接的通信，实现数据传输的并发服务。</a:t>
            </a:r>
            <a:endParaRPr lang="en-US" altLang="zh-CN" spc="150" dirty="0">
              <a:solidFill>
                <a:schemeClr val="tx2"/>
              </a:solidFill>
              <a:uFillTx/>
              <a:latin typeface="Arial" panose="020B0604020202020204" pitchFamily="34" charset="0"/>
              <a:ea typeface="隶书" panose="02010509060101010101" pitchFamily="49" charset="-122"/>
            </a:endParaRPr>
          </a:p>
        </p:txBody>
      </p:sp>
      <p:sp>
        <p:nvSpPr>
          <p:cNvPr id="5" name="文本框 4"/>
          <p:cNvSpPr txBox="1"/>
          <p:nvPr/>
        </p:nvSpPr>
        <p:spPr>
          <a:xfrm>
            <a:off x="1457960" y="1541145"/>
            <a:ext cx="3331845" cy="369332"/>
          </a:xfrm>
          <a:prstGeom prst="rect">
            <a:avLst/>
          </a:prstGeom>
          <a:noFill/>
        </p:spPr>
        <p:txBody>
          <a:bodyPr wrap="square" rtlCol="0">
            <a:spAutoFit/>
          </a:bodyPr>
          <a:lstStyle/>
          <a:p>
            <a:r>
              <a:rPr lang="en-US" altLang="zh-CN" spc="150" dirty="0">
                <a:solidFill>
                  <a:schemeClr val="tx2"/>
                </a:solidFill>
                <a:uFillTx/>
                <a:latin typeface="Arial" panose="020B0604020202020204" pitchFamily="34" charset="0"/>
                <a:ea typeface="隶书" panose="02010509060101010101" pitchFamily="49" charset="-122"/>
                <a:sym typeface="+mn-ea"/>
              </a:rPr>
              <a:t>生成套接字，主要有3个参数</a:t>
            </a:r>
            <a:r>
              <a:rPr lang="zh-CN" altLang="en-US" spc="150" dirty="0">
                <a:solidFill>
                  <a:schemeClr val="tx2"/>
                </a:solidFill>
                <a:uFillTx/>
                <a:latin typeface="Arial" panose="020B0604020202020204" pitchFamily="34" charset="0"/>
                <a:ea typeface="隶书" panose="02010509060101010101" pitchFamily="49" charset="-122"/>
                <a:sym typeface="+mn-ea"/>
              </a:rPr>
              <a:t>：</a:t>
            </a:r>
            <a:endParaRPr lang="zh-CN" altLang="en-US" spc="150" dirty="0">
              <a:solidFill>
                <a:schemeClr val="tx2"/>
              </a:solidFill>
              <a:uFillTx/>
              <a:latin typeface="Arial" panose="020B0604020202020204" pitchFamily="34" charset="0"/>
              <a:ea typeface="隶书" panose="02010509060101010101" pitchFamily="49" charset="-122"/>
              <a:sym typeface="+mn-ea"/>
            </a:endParaRPr>
          </a:p>
        </p:txBody>
      </p:sp>
    </p:spTree>
    <p:custDataLst>
      <p:tags r:id="rId16"/>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77570" y="305435"/>
            <a:ext cx="10852150" cy="751205"/>
          </a:xfrm>
        </p:spPr>
        <p:txBody>
          <a:bodyPr/>
          <a:lstStyle/>
          <a:p>
            <a:r>
              <a:rPr lang="en-US" altLang="zh-CN" dirty="0" err="1">
                <a:sym typeface="+mn-ea"/>
              </a:rPr>
              <a:t>套接字的连接过程</a:t>
            </a:r>
            <a:endParaRPr lang="en-US" altLang="zh-CN" dirty="0"/>
          </a:p>
        </p:txBody>
      </p:sp>
      <p:sp>
        <p:nvSpPr>
          <p:cNvPr id="3" name="内容占位符 2"/>
          <p:cNvSpPr>
            <a:spLocks noGrp="1"/>
          </p:cNvSpPr>
          <p:nvPr>
            <p:ph idx="1"/>
            <p:custDataLst>
              <p:tags r:id="rId2"/>
            </p:custDataLst>
          </p:nvPr>
        </p:nvSpPr>
        <p:spPr>
          <a:xfrm>
            <a:off x="-64135" y="1057275"/>
            <a:ext cx="12430125" cy="4688840"/>
          </a:xfrm>
        </p:spPr>
        <p:txBody>
          <a:bodyPr/>
          <a:lstStyle/>
          <a:p>
            <a:pPr marL="0" indent="0">
              <a:buNone/>
            </a:pPr>
            <a:r>
              <a:rPr lang="en-US" altLang="zh-CN" sz="1800" dirty="0" smtClean="0"/>
              <a:t>  </a:t>
            </a:r>
            <a:r>
              <a:rPr lang="en-US" altLang="zh-CN" sz="2400" dirty="0" err="1" smtClean="0"/>
              <a:t>套接字之间的连接过程可以分为三个步骤</a:t>
            </a:r>
            <a:r>
              <a:rPr lang="en-US" altLang="zh-CN" sz="2400" dirty="0" err="1"/>
              <a:t>：服务器监听，客户端请求，连接确认</a:t>
            </a:r>
            <a:r>
              <a:rPr lang="en-US" altLang="zh-CN" sz="2400" dirty="0"/>
              <a:t>。</a:t>
            </a:r>
            <a:endParaRPr lang="en-US" altLang="zh-CN" sz="2400" dirty="0"/>
          </a:p>
          <a:p>
            <a:r>
              <a:rPr lang="en-US" altLang="zh-CN" sz="2400" dirty="0"/>
              <a:t>服务器监听：是服务器端套接字并不定位具体的客户端套接字，而是处于等待连接的状态，实时监控网络状态。</a:t>
            </a:r>
            <a:endParaRPr lang="en-US" altLang="zh-CN" sz="2400" dirty="0"/>
          </a:p>
          <a:p>
            <a:r>
              <a:rPr lang="en-US" altLang="zh-CN" sz="2400" dirty="0"/>
              <a:t>客户端请求：是指由客户端的套接字提出连接请求，要连接的目标是服务器端的套接字。为此，客户端的套接字必须首先描述它要连接的服务器的套接字，指出服务器端套接字的地址和端口号，然后就向服务器端套接字提出连接请求。</a:t>
            </a:r>
            <a:endParaRPr lang="en-US" altLang="zh-CN" sz="2400" dirty="0"/>
          </a:p>
          <a:p>
            <a:r>
              <a:rPr lang="en-US" altLang="zh-CN" sz="2400" dirty="0" smtClean="0"/>
              <a:t>连接确认</a:t>
            </a:r>
            <a:r>
              <a:rPr lang="en-US" altLang="zh-CN" sz="2400" dirty="0"/>
              <a:t>：是指当服务器端套接字监听到或者说接收到客户端套接字的连接请求，它就响应客户端套接字的请求，建立一个新的线程，把服务器端套接字的描述发给客 户端，一旦客户端确认了此描述，连接就建立好了。而服务器端套接字继续处于监听状态，继续接收其他客户端套接字的连接请求。</a:t>
            </a:r>
            <a:endParaRPr lang="en-US" altLang="zh-CN" sz="2400" dirty="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751162" y="650879"/>
            <a:ext cx="10852237" cy="441964"/>
          </a:xfrm>
        </p:spPr>
        <p:txBody>
          <a:bodyPr/>
          <a:lstStyle/>
          <a:p>
            <a:r>
              <a:rPr lang="en-US" altLang="zh-CN" dirty="0" err="1"/>
              <a:t>socket通信流程：</a:t>
            </a:r>
            <a:endParaRPr lang="en-US" altLang="zh-CN" dirty="0" err="1"/>
          </a:p>
        </p:txBody>
      </p:sp>
      <p:pic>
        <p:nvPicPr>
          <p:cNvPr id="5" name="图片 4" descr="YCERP0{QGC6[19S~OM8O_GR"/>
          <p:cNvPicPr>
            <a:picLocks noChangeAspect="1"/>
          </p:cNvPicPr>
          <p:nvPr/>
        </p:nvPicPr>
        <p:blipFill>
          <a:blip r:embed="rId2"/>
          <a:srcRect l="4059" t="6014" r="2623" b="4013"/>
          <a:stretch>
            <a:fillRect/>
          </a:stretch>
        </p:blipFill>
        <p:spPr>
          <a:xfrm>
            <a:off x="2635314" y="1288508"/>
            <a:ext cx="6932930" cy="4798695"/>
          </a:xfrm>
          <a:prstGeom prst="rect">
            <a:avLst/>
          </a:prstGeom>
        </p:spPr>
      </p:pic>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10540" y="264795"/>
            <a:ext cx="9814560" cy="4305300"/>
          </a:xfrm>
          <a:prstGeom prst="rect">
            <a:avLst/>
          </a:prstGeom>
        </p:spPr>
      </p:pic>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1802765" y="885190"/>
            <a:ext cx="8585835" cy="538861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810117" y="984046"/>
            <a:ext cx="4111625" cy="441960"/>
          </a:xfrm>
        </p:spPr>
        <p:txBody>
          <a:bodyPr/>
          <a:lstStyle/>
          <a:p>
            <a:r>
              <a:rPr dirty="0" err="1"/>
              <a:t>端口</a:t>
            </a:r>
            <a:endParaRPr dirty="0" err="1"/>
          </a:p>
        </p:txBody>
      </p:sp>
      <p:sp>
        <p:nvSpPr>
          <p:cNvPr id="3" name="内容占位符 2"/>
          <p:cNvSpPr>
            <a:spLocks noGrp="1"/>
          </p:cNvSpPr>
          <p:nvPr>
            <p:ph idx="1"/>
            <p:custDataLst>
              <p:tags r:id="rId2"/>
            </p:custDataLst>
          </p:nvPr>
        </p:nvSpPr>
        <p:spPr>
          <a:xfrm>
            <a:off x="2013516" y="1751126"/>
            <a:ext cx="7818382" cy="3861110"/>
          </a:xfrm>
        </p:spPr>
        <p:txBody>
          <a:bodyPr/>
          <a:lstStyle/>
          <a:p>
            <a:r>
              <a:rPr lang="en-US" altLang="zh-CN" sz="1800" dirty="0"/>
              <a:t>通过IP地址确定了网络中的一台电脑后，该电脑上可能提供很多提供服务的应用，每一个应用都对应一个端口。</a:t>
            </a:r>
            <a:endParaRPr lang="en-US" altLang="zh-CN" sz="1800" dirty="0"/>
          </a:p>
          <a:p>
            <a:endParaRPr lang="en-US" altLang="zh-CN" sz="1800" dirty="0"/>
          </a:p>
          <a:p>
            <a:r>
              <a:rPr lang="en-US" altLang="zh-CN" sz="1800" dirty="0"/>
              <a:t>在Internet上有很多这样的主机，这些主机一般运行了多个服务软件 ，同时提供几种服务，每种服务都打开一个Socket，并绑定到一个端口上，不同的端口对应于不同的服务(应用程序)</a:t>
            </a:r>
            <a:endParaRPr lang="en-US" altLang="zh-CN" sz="1800" dirty="0"/>
          </a:p>
          <a:p>
            <a:endParaRPr lang="en-US" altLang="zh-CN" sz="1800" dirty="0"/>
          </a:p>
          <a:p>
            <a:r>
              <a:rPr lang="en-US" altLang="zh-CN" sz="1800" dirty="0"/>
              <a:t>    例如：http 使用80端口，   ftp使用21端口     smtp使用25端口</a:t>
            </a:r>
            <a:endParaRPr lang="en-US" altLang="zh-CN" sz="1800" dirty="0"/>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p:nvPr>
            <p:ph idx="1"/>
          </p:nvPr>
        </p:nvSpPr>
        <p:spPr>
          <a:xfrm>
            <a:off x="290830" y="294640"/>
            <a:ext cx="11231245" cy="6046470"/>
          </a:xfrm>
        </p:spPr>
        <p:txBody>
          <a:bodyPr/>
          <a:p>
            <a:pPr marL="0" indent="0">
              <a:buNone/>
            </a:pPr>
            <a:r>
              <a:rPr lang="zh-CN" altLang="en-US" sz="2000" b="1"/>
              <a:t>端口的作用:</a:t>
            </a:r>
            <a:r>
              <a:rPr lang="zh-CN" altLang="en-US" sz="2000"/>
              <a:t>我们知道一台主机(对应一个IP地址)可以提供很多服务，比如web服务，ftp服务等等。如果只有一个IP，无法却分不同的网络服务，所以我们采用”IP+端口号”来区分不同的服务。</a:t>
            </a:r>
            <a:endParaRPr lang="zh-CN" altLang="en-US" sz="2000"/>
          </a:p>
          <a:p>
            <a:pPr marL="0" indent="0">
              <a:buNone/>
            </a:pPr>
            <a:r>
              <a:rPr lang="zh-CN" altLang="en-US" sz="2000" b="1"/>
              <a:t>端口的定义:</a:t>
            </a:r>
            <a:r>
              <a:rPr lang="zh-CN" altLang="en-US" sz="2000"/>
              <a:t>端口号是标识主机内唯一的一个进程，IP+端口号就可以标识网络中的唯一进程。在我们通常用的Socket编程中，IP+端口号就是套接字</a:t>
            </a:r>
            <a:endParaRPr lang="zh-CN" altLang="en-US" sz="2000"/>
          </a:p>
          <a:p>
            <a:pPr marL="0" indent="0">
              <a:buNone/>
            </a:pPr>
            <a:r>
              <a:rPr lang="zh-CN" altLang="en-US" sz="2000"/>
              <a:t>端口号是由16比特进程编号，范围是0-65535，按照道理来讲，这些端口你都可以随便用。但是你不是vip用户，所以有一些端口被vip用户占着。比如FTP 21 Ssh 22等等,所以给端口分了类，规定你可以使用端口的范围。</a:t>
            </a:r>
            <a:endParaRPr lang="zh-CN" altLang="en-US" sz="2000"/>
          </a:p>
          <a:p>
            <a:pPr marL="0" indent="0">
              <a:buNone/>
            </a:pPr>
            <a:r>
              <a:rPr lang="zh-CN" altLang="en-US" sz="2000" b="1"/>
              <a:t>端口的分类</a:t>
            </a:r>
            <a:r>
              <a:rPr lang="zh-CN" altLang="en-US" sz="2000"/>
              <a:t>：分类的维度很多，这里我们按照服务端使用还是客户端使用分类</a:t>
            </a:r>
            <a:endParaRPr lang="zh-CN" altLang="en-US" sz="2000"/>
          </a:p>
          <a:p>
            <a:r>
              <a:rPr lang="zh-CN" altLang="en-US" sz="2000"/>
              <a:t>a.服务端使用的端口号</a:t>
            </a:r>
            <a:endParaRPr lang="zh-CN" altLang="en-US" sz="2000"/>
          </a:p>
          <a:p>
            <a:pPr marL="0" indent="0">
              <a:buNone/>
            </a:pPr>
            <a:r>
              <a:rPr lang="zh-CN" altLang="en-US" sz="2000" b="1"/>
              <a:t>预留端口号</a:t>
            </a:r>
            <a:r>
              <a:rPr lang="zh-CN" altLang="en-US" sz="2000"/>
              <a:t>：取值范围0-1023,这些端口我们编程的时候不能使用，是那些vip应用程序使用的，只有超级用户特权的应用才允许被分配一个预留端口号</a:t>
            </a:r>
            <a:endParaRPr lang="zh-CN" altLang="en-US" sz="2000"/>
          </a:p>
          <a:p>
            <a:pPr marL="0" indent="0">
              <a:buNone/>
            </a:pPr>
            <a:r>
              <a:rPr lang="zh-CN" altLang="en-US" sz="2000" b="1"/>
              <a:t>登记端口号</a:t>
            </a:r>
            <a:r>
              <a:rPr lang="zh-CN" altLang="en-US" sz="2000"/>
              <a:t>：取值范围1024-49151，就是我们平时编写服务器使用的端口号范围</a:t>
            </a:r>
            <a:endParaRPr lang="zh-CN" altLang="en-US" sz="2000"/>
          </a:p>
          <a:p>
            <a:r>
              <a:rPr lang="zh-CN" altLang="en-US" sz="2000"/>
              <a:t>b.客户端使用的端口号</a:t>
            </a:r>
            <a:endParaRPr lang="zh-CN" altLang="en-US" sz="2000"/>
          </a:p>
          <a:p>
            <a:pPr marL="0" indent="0">
              <a:buNone/>
            </a:pPr>
            <a:r>
              <a:rPr lang="zh-CN" altLang="en-US" sz="2000"/>
              <a:t>取值范围49152-65535，这部分是客户端进程运行时动态选择的范围，又叫临时端口号</a:t>
            </a:r>
            <a:endParaRPr lang="zh-CN" altLang="en-US"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48410" y="1364615"/>
            <a:ext cx="6244590" cy="441960"/>
          </a:xfrm>
        </p:spPr>
        <p:txBody>
          <a:bodyPr/>
          <a:lstStyle/>
          <a:p>
            <a:r>
              <a:rPr lang="en-US" altLang="zh-CN">
                <a:sym typeface="+mn-ea"/>
              </a:rPr>
              <a:t>为什么需要DNS解析域名为IP地址？</a:t>
            </a:r>
            <a:endParaRPr lang="en-US" altLang="zh-CN" dirty="0" err="1"/>
          </a:p>
        </p:txBody>
      </p:sp>
      <p:sp>
        <p:nvSpPr>
          <p:cNvPr id="3" name="内容占位符 2"/>
          <p:cNvSpPr>
            <a:spLocks noGrp="1"/>
          </p:cNvSpPr>
          <p:nvPr>
            <p:ph idx="1"/>
            <p:custDataLst>
              <p:tags r:id="rId2"/>
            </p:custDataLst>
          </p:nvPr>
        </p:nvSpPr>
        <p:spPr>
          <a:xfrm>
            <a:off x="2299970" y="2244090"/>
            <a:ext cx="8652510" cy="3202305"/>
          </a:xfrm>
        </p:spPr>
        <p:txBody>
          <a:bodyPr/>
          <a:lstStyle/>
          <a:p>
            <a:pPr marL="0" indent="0">
              <a:buNone/>
            </a:pPr>
            <a:r>
              <a:rPr lang="en-US" altLang="zh-CN" sz="2000" dirty="0"/>
              <a:t>   </a:t>
            </a:r>
            <a:r>
              <a:rPr lang="en-US" altLang="zh-CN" sz="2400" dirty="0"/>
              <a:t>   网络通讯大部分是基于TCP/IP的，而TCP/IP是基于IP地址的，所以计算机在网络上进行通讯时只能识别如“202.96.134.133”之类的IP地址，而不能认识域名。我们无法记住10个以上IP地址的网站，所以我们访问网站时，更多的是在浏览器地址栏中输入域名，就能看到所需要的页面，这是因为有一个叫“DNS服务器”的计算机自动把我们的域名“翻译”成了相应的IP地址，然后调出IP地址所对应的网页。</a:t>
            </a:r>
            <a:endParaRPr lang="en-US" altLang="zh-CN" sz="2400" dirty="0"/>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五元组</a:t>
            </a:r>
            <a:endParaRPr lang="zh-CN" altLang="en-US"/>
          </a:p>
        </p:txBody>
      </p:sp>
      <p:sp>
        <p:nvSpPr>
          <p:cNvPr id="4" name="文本框 3"/>
          <p:cNvSpPr txBox="1"/>
          <p:nvPr/>
        </p:nvSpPr>
        <p:spPr>
          <a:xfrm>
            <a:off x="727710" y="1121410"/>
            <a:ext cx="9647555" cy="3784600"/>
          </a:xfrm>
          <a:prstGeom prst="rect">
            <a:avLst/>
          </a:prstGeom>
          <a:noFill/>
        </p:spPr>
        <p:txBody>
          <a:bodyPr wrap="square" rtlCol="0">
            <a:spAutoFit/>
          </a:bodyPr>
          <a:p>
            <a:r>
              <a:rPr lang="zh-CN" altLang="en-US" sz="2400"/>
              <a:t>四元组是：</a:t>
            </a:r>
            <a:endParaRPr lang="zh-CN" altLang="en-US" sz="2400"/>
          </a:p>
          <a:p>
            <a:endParaRPr lang="zh-CN" altLang="en-US" sz="2400"/>
          </a:p>
          <a:p>
            <a:r>
              <a:rPr lang="zh-CN" altLang="en-US" sz="2400"/>
              <a:t>       源IP地址、目的IP地址、源端口、目的端口</a:t>
            </a:r>
            <a:endParaRPr lang="zh-CN" altLang="en-US" sz="2400"/>
          </a:p>
          <a:p>
            <a:endParaRPr lang="zh-CN" altLang="en-US" sz="2400"/>
          </a:p>
          <a:p>
            <a:r>
              <a:rPr lang="zh-CN" altLang="en-US" sz="2400"/>
              <a:t>五元组是:</a:t>
            </a:r>
            <a:endParaRPr lang="zh-CN" altLang="en-US" sz="2400"/>
          </a:p>
          <a:p>
            <a:r>
              <a:rPr lang="zh-CN" altLang="en-US" sz="2400"/>
              <a:t>      源IP地址、目的IP地址、协议号、源端口、目的端口</a:t>
            </a:r>
            <a:endParaRPr lang="zh-CN" altLang="en-US" sz="2400"/>
          </a:p>
          <a:p>
            <a:endParaRPr lang="zh-CN" altLang="en-US" sz="2400"/>
          </a:p>
          <a:p>
            <a:r>
              <a:rPr lang="zh-CN" altLang="en-US" sz="2400"/>
              <a:t>七元组是:</a:t>
            </a:r>
            <a:endParaRPr lang="zh-CN" altLang="en-US" sz="2400"/>
          </a:p>
          <a:p>
            <a:r>
              <a:rPr lang="zh-CN" altLang="en-US" sz="2400"/>
              <a:t>       源IP地址、目的IP地址、协议号、源端口、目的端口，服务类型以及接口索引</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70560" y="226060"/>
            <a:ext cx="10852150" cy="411480"/>
          </a:xfrm>
        </p:spPr>
        <p:txBody>
          <a:bodyPr/>
          <a:lstStyle/>
          <a:p>
            <a:r>
              <a:rPr lang="en-US" altLang="zh-CN" dirty="0">
                <a:sym typeface="+mn-ea"/>
              </a:rPr>
              <a:t>DNS </a:t>
            </a:r>
            <a:r>
              <a:rPr lang="en-US" altLang="zh-CN" dirty="0" err="1">
                <a:sym typeface="+mn-ea"/>
              </a:rPr>
              <a:t>的过程</a:t>
            </a:r>
            <a:r>
              <a:rPr lang="en-US" altLang="zh-CN" dirty="0">
                <a:sym typeface="+mn-ea"/>
              </a:rPr>
              <a:t>？</a:t>
            </a:r>
            <a:endParaRPr lang="en-US" altLang="zh-CN" dirty="0"/>
          </a:p>
        </p:txBody>
      </p:sp>
      <p:sp>
        <p:nvSpPr>
          <p:cNvPr id="3" name="内容占位符 2"/>
          <p:cNvSpPr>
            <a:spLocks noGrp="1"/>
          </p:cNvSpPr>
          <p:nvPr>
            <p:ph idx="1"/>
            <p:custDataLst>
              <p:tags r:id="rId2"/>
            </p:custDataLst>
          </p:nvPr>
        </p:nvSpPr>
        <p:spPr>
          <a:xfrm>
            <a:off x="1398905" y="636905"/>
            <a:ext cx="10124440" cy="5520690"/>
          </a:xfrm>
        </p:spPr>
        <p:txBody>
          <a:bodyPr/>
          <a:lstStyle/>
          <a:p>
            <a:pPr marL="0" indent="0">
              <a:buNone/>
            </a:pPr>
            <a:r>
              <a:rPr lang="en-US" altLang="zh-CN" sz="1800" dirty="0" smtClean="0"/>
              <a:t>    </a:t>
            </a:r>
            <a:r>
              <a:rPr lang="en-US" altLang="zh-CN" sz="2000" dirty="0" smtClean="0"/>
              <a:t> DNS</a:t>
            </a:r>
            <a:r>
              <a:rPr lang="en-US" altLang="zh-CN" sz="2000" dirty="0"/>
              <a:t>是应用层协议，事实上他是为其他应用层协议工作的，包括不限于HTTP和SMTP以及FTP，用于将用户提供的主机名解析为ip地址。</a:t>
            </a:r>
            <a:endParaRPr lang="en-US" altLang="zh-CN" sz="2000" dirty="0"/>
          </a:p>
          <a:p>
            <a:pPr marL="0" indent="0">
              <a:buNone/>
            </a:pPr>
            <a:endParaRPr lang="en-US" altLang="zh-CN" sz="2000" dirty="0"/>
          </a:p>
          <a:p>
            <a:r>
              <a:rPr lang="en-US" altLang="zh-CN" sz="2000" dirty="0" err="1">
                <a:sym typeface="+mn-ea"/>
              </a:rPr>
              <a:t>具体过程如下</a:t>
            </a:r>
            <a:r>
              <a:rPr lang="en-US" altLang="zh-CN" sz="2000" dirty="0">
                <a:sym typeface="+mn-ea"/>
              </a:rPr>
              <a:t>：</a:t>
            </a:r>
            <a:endParaRPr lang="en-US" altLang="zh-CN" sz="2000" dirty="0">
              <a:sym typeface="+mn-ea"/>
            </a:endParaRPr>
          </a:p>
          <a:p>
            <a:pPr marL="0" indent="0">
              <a:buNone/>
            </a:pPr>
            <a:r>
              <a:rPr lang="en-US" altLang="zh-CN" sz="2000" dirty="0"/>
              <a:t>   ①用户主机上运行着DNS的客户端，就是我们的PC机或者手机客户端运行着DNS客户端了</a:t>
            </a:r>
            <a:endParaRPr lang="en-US" altLang="zh-CN" sz="2000" dirty="0"/>
          </a:p>
          <a:p>
            <a:pPr marL="0" indent="0">
              <a:buNone/>
            </a:pPr>
            <a:r>
              <a:rPr lang="en-US" altLang="zh-CN" sz="2000" dirty="0"/>
              <a:t>   ②</a:t>
            </a:r>
            <a:r>
              <a:rPr lang="en-US" altLang="zh-CN" sz="2000" dirty="0" err="1"/>
              <a:t>浏览器将接收到的url中抽取出域名字段，就是访问的主机名，</a:t>
            </a:r>
            <a:r>
              <a:rPr lang="en-US" altLang="zh-CN" sz="2000" dirty="0" err="1" smtClean="0"/>
              <a:t>比</a:t>
            </a:r>
            <a:r>
              <a:rPr lang="zh-CN" altLang="en-US" sz="2000" dirty="0" smtClean="0"/>
              <a:t>如</a:t>
            </a:r>
            <a:r>
              <a:rPr lang="en-US" altLang="zh-CN" sz="2000" dirty="0" smtClean="0"/>
              <a:t>http</a:t>
            </a:r>
            <a:r>
              <a:rPr lang="en-US" altLang="zh-CN" sz="2000" dirty="0"/>
              <a:t>://www.baidu.com/  并将这个主机名传送给DNS应用的客户端</a:t>
            </a:r>
            <a:endParaRPr lang="en-US" altLang="zh-CN" sz="2000" dirty="0"/>
          </a:p>
          <a:p>
            <a:pPr marL="0" indent="0">
              <a:buNone/>
            </a:pPr>
            <a:r>
              <a:rPr lang="en-US" altLang="zh-CN" sz="2000" dirty="0"/>
              <a:t>   ③DNS客户机端向DNS服务器端发送一份查询报文，报文中包含着要访问的主机名字段（中间包括一些列缓存查询以及分布式DNS集群的工作）</a:t>
            </a:r>
            <a:endParaRPr lang="en-US" altLang="zh-CN" sz="2000" dirty="0"/>
          </a:p>
          <a:p>
            <a:pPr marL="0" indent="0">
              <a:buNone/>
            </a:pPr>
            <a:r>
              <a:rPr lang="en-US" altLang="zh-CN" sz="2000" dirty="0"/>
              <a:t>   ④该DNS客户机最终会收到一份回答报文，其中包含有该主机名对应的IP地址</a:t>
            </a:r>
            <a:endParaRPr lang="en-US" altLang="zh-CN" sz="2000" dirty="0"/>
          </a:p>
          <a:p>
            <a:pPr marL="0" indent="0">
              <a:buNone/>
            </a:pPr>
            <a:r>
              <a:rPr lang="en-US" altLang="zh-CN" sz="2000" dirty="0"/>
              <a:t>   ⑤一旦该浏览器收到来自DNS的IP地址，就可以向该IP地址定位的HTTP服务器发起TCP连接</a:t>
            </a:r>
            <a:endParaRPr lang="en-US" altLang="zh-CN" sz="2000"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25" y="139065"/>
            <a:ext cx="10852150" cy="551815"/>
          </a:xfrm>
        </p:spPr>
        <p:txBody>
          <a:bodyPr/>
          <a:lstStyle/>
          <a:p>
            <a:r>
              <a:rPr lang="en-US" altLang="zh-CN">
                <a:sym typeface="+mn-ea"/>
              </a:rPr>
              <a:t>一、域名解析</a:t>
            </a:r>
            <a:endParaRPr lang="en-US" altLang="zh-CN" dirty="0" err="1"/>
          </a:p>
        </p:txBody>
      </p:sp>
      <p:sp>
        <p:nvSpPr>
          <p:cNvPr id="3" name="内容占位符 2"/>
          <p:cNvSpPr>
            <a:spLocks noGrp="1"/>
          </p:cNvSpPr>
          <p:nvPr>
            <p:ph idx="1"/>
            <p:custDataLst>
              <p:tags r:id="rId2"/>
            </p:custDataLst>
          </p:nvPr>
        </p:nvSpPr>
        <p:spPr>
          <a:xfrm>
            <a:off x="1764665" y="690245"/>
            <a:ext cx="9291320" cy="5341620"/>
          </a:xfrm>
        </p:spPr>
        <p:txBody>
          <a:bodyPr/>
          <a:lstStyle/>
          <a:p>
            <a:r>
              <a:rPr lang="en-US" altLang="zh-CN" sz="2000" dirty="0"/>
              <a:t>为了方便记忆，网站都是注册了一个域名，通过域名来访问网站。访问网站内容，实际是通过访问IP地址实现的，所以在域名和IP之前存在一种对应关系，而域名解析服务器即DNS服务器则完成将域名翻译成IP地址的任务。</a:t>
            </a:r>
            <a:endParaRPr lang="en-US" altLang="zh-CN" sz="2000" dirty="0"/>
          </a:p>
          <a:p>
            <a:r>
              <a:rPr lang="en-US" altLang="zh-CN" sz="2000" dirty="0"/>
              <a:t>对于用户来说，永远不需要关心访问的IP地址是多少，只需要输入域名即可，所以当IP发生变化时对用户没有一点影响，这就是动态域名解析。域名服务器承载着IP与域名的管理工作和解析工作，当域名对应的IP出现变化时，域名服务器需要重新进行配置。</a:t>
            </a:r>
            <a:endParaRPr lang="en-US" altLang="zh-CN" sz="2000" dirty="0"/>
          </a:p>
          <a:p>
            <a:r>
              <a:rPr lang="en-US" altLang="zh-CN" sz="2000" dirty="0"/>
              <a:t>动态域名：域名对应的IP地址不是固定的，是变化的，当IP变化后，计算机的域名软件会将新的IP发送到域名服务器，域名服务器进行配置更新。</a:t>
            </a:r>
            <a:endParaRPr lang="en-US" altLang="zh-CN" sz="2000" dirty="0"/>
          </a:p>
          <a:p>
            <a:r>
              <a:rPr lang="en-US" altLang="zh-CN" sz="2000" dirty="0"/>
              <a:t>静态域名：域名对应的IP地址是固定的。</a:t>
            </a:r>
            <a:endParaRPr lang="en-US" altLang="zh-CN" sz="1800" dirty="0"/>
          </a:p>
          <a:p>
            <a:pPr marL="0" indent="0">
              <a:buNone/>
            </a:pPr>
            <a:endParaRPr lang="en-US" altLang="zh-CN" dirty="0"/>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70560" y="240030"/>
            <a:ext cx="10852150" cy="612140"/>
          </a:xfrm>
        </p:spPr>
        <p:txBody>
          <a:bodyPr/>
          <a:lstStyle/>
          <a:p>
            <a:r>
              <a:rPr lang="en-US" altLang="zh-CN" dirty="0" err="1">
                <a:sym typeface="+mn-ea"/>
              </a:rPr>
              <a:t>二、域名缓存即DNS缓存</a:t>
            </a:r>
            <a:endParaRPr lang="en-US" altLang="zh-CN" dirty="0"/>
          </a:p>
        </p:txBody>
      </p:sp>
      <p:sp>
        <p:nvSpPr>
          <p:cNvPr id="3" name="内容占位符 2"/>
          <p:cNvSpPr>
            <a:spLocks noGrp="1"/>
          </p:cNvSpPr>
          <p:nvPr>
            <p:ph idx="1"/>
            <p:custDataLst>
              <p:tags r:id="rId2"/>
            </p:custDataLst>
          </p:nvPr>
        </p:nvSpPr>
        <p:spPr>
          <a:xfrm>
            <a:off x="1447800" y="944245"/>
            <a:ext cx="10182860" cy="4785995"/>
          </a:xfrm>
        </p:spPr>
        <p:txBody>
          <a:bodyPr/>
          <a:lstStyle/>
          <a:p>
            <a:r>
              <a:rPr lang="en-US" altLang="zh-CN" sz="2000" dirty="0">
                <a:sym typeface="+mn-ea"/>
              </a:rPr>
              <a:t>为了增加访问效率，计算机有域名缓存机制，当访问过某个网站并得到其IP后，会将其域名和IP缓存下来，下一次访问的时候，就不需要再请求域名服务器获取IP，直接使用缓存中的IP，提高了响应的速度。当然缓存是有有效时间的，当过了有效时间后，再次请求网站，还是需要先请求域名解析。</a:t>
            </a:r>
            <a:endParaRPr lang="en-US" altLang="zh-CN" sz="2000" dirty="0"/>
          </a:p>
          <a:p>
            <a:r>
              <a:rPr lang="en-US" altLang="zh-CN" sz="2000" dirty="0" err="1">
                <a:sym typeface="+mn-ea"/>
              </a:rPr>
              <a:t>但是域名缓存机制也可能会带来麻烦。例如IP已变化了，仍然使用缓存中的IP来访问，将会访问失败。再如</a:t>
            </a:r>
            <a:r>
              <a:rPr lang="en-US" altLang="zh-CN" sz="2000" dirty="0">
                <a:sym typeface="+mn-ea"/>
              </a:rPr>
              <a:t> 同一个域名在内网和外网访问时所对应的IP是不同的，如在外网访问时通过外网IP映射到内网的IP。同一台电脑在外网环境下访问了此域名，再换到内网来访问此域名，在DNS缓存的作用下，也会去访问外网的IP，导致访问失败。根据情况，可以手动清除DNS缓存或者禁止DNS缓存机制。</a:t>
            </a:r>
            <a:endParaRPr lang="en-US" altLang="zh-CN" sz="2000" dirty="0"/>
          </a:p>
          <a:p>
            <a:r>
              <a:rPr lang="en-US" altLang="zh-CN" sz="2000" dirty="0" err="1">
                <a:sym typeface="+mn-ea"/>
              </a:rPr>
              <a:t>ipconfig</a:t>
            </a:r>
            <a:r>
              <a:rPr lang="en-US" altLang="zh-CN" sz="2000" dirty="0">
                <a:sym typeface="+mn-ea"/>
              </a:rPr>
              <a:t>/</a:t>
            </a:r>
            <a:r>
              <a:rPr lang="en-US" altLang="zh-CN" sz="2000" dirty="0" err="1">
                <a:sym typeface="+mn-ea"/>
              </a:rPr>
              <a:t>displaydns</a:t>
            </a:r>
            <a:r>
              <a:rPr lang="en-US" altLang="zh-CN" sz="2000" dirty="0">
                <a:sym typeface="+mn-ea"/>
              </a:rPr>
              <a:t>   －</a:t>
            </a:r>
            <a:r>
              <a:rPr lang="en-US" altLang="zh-CN" sz="2000" dirty="0" err="1">
                <a:sym typeface="+mn-ea"/>
              </a:rPr>
              <a:t>查看被缓存的域名解析</a:t>
            </a:r>
            <a:endParaRPr lang="en-US" altLang="zh-CN" sz="2000" dirty="0"/>
          </a:p>
          <a:p>
            <a:r>
              <a:rPr lang="en-US" altLang="zh-CN" sz="2000" dirty="0" err="1">
                <a:sym typeface="+mn-ea"/>
              </a:rPr>
              <a:t>ipconfig</a:t>
            </a:r>
            <a:r>
              <a:rPr lang="en-US" altLang="zh-CN" sz="2000" dirty="0">
                <a:sym typeface="+mn-ea"/>
              </a:rPr>
              <a:t>/</a:t>
            </a:r>
            <a:r>
              <a:rPr lang="en-US" altLang="zh-CN" sz="2000" dirty="0" err="1">
                <a:sym typeface="+mn-ea"/>
              </a:rPr>
              <a:t>flushdns</a:t>
            </a:r>
            <a:r>
              <a:rPr lang="en-US" altLang="zh-CN" sz="2000" dirty="0">
                <a:sym typeface="+mn-ea"/>
              </a:rPr>
              <a:t>       －</a:t>
            </a:r>
            <a:r>
              <a:rPr lang="en-US" altLang="zh-CN" sz="2000" dirty="0" err="1">
                <a:sym typeface="+mn-ea"/>
              </a:rPr>
              <a:t>清空DNS缓存</a:t>
            </a:r>
            <a:endParaRPr lang="en-US" altLang="zh-CN" sz="1800" dirty="0"/>
          </a:p>
          <a:p>
            <a:pPr marL="0" indent="0">
              <a:buNone/>
            </a:pPr>
            <a:endParaRPr lang="en-US" altLang="zh-CN" dirty="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ChangeAspect="1"/>
          </p:cNvPicPr>
          <p:nvPr>
            <p:ph sz="quarter" idx="13"/>
          </p:nvPr>
        </p:nvPicPr>
        <p:blipFill>
          <a:blip r:embed="rId1"/>
          <a:stretch>
            <a:fillRect/>
          </a:stretch>
        </p:blipFill>
        <p:spPr>
          <a:xfrm>
            <a:off x="719455" y="496570"/>
            <a:ext cx="10492740" cy="5341620"/>
          </a:xfrm>
          <a:prstGeom prst="rect">
            <a:avLst/>
          </a:prstGeom>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ChangeAspect="1"/>
          </p:cNvPicPr>
          <p:nvPr>
            <p:ph sz="quarter" idx="13"/>
          </p:nvPr>
        </p:nvPicPr>
        <p:blipFill>
          <a:blip r:embed="rId1"/>
          <a:stretch>
            <a:fillRect/>
          </a:stretch>
        </p:blipFill>
        <p:spPr>
          <a:xfrm>
            <a:off x="671195" y="863600"/>
            <a:ext cx="10309860" cy="5006340"/>
          </a:xfrm>
          <a:prstGeom prst="rect">
            <a:avLst/>
          </a:prstGeom>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14705" y="387985"/>
            <a:ext cx="10363200" cy="5364480"/>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009650" y="707390"/>
            <a:ext cx="10172700" cy="5044440"/>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09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709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p="http://schemas.openxmlformats.org/presentationml/2006/main">
  <p:tag name="KSO_WM_TAG_VERSION" val="1.0"/>
  <p:tag name="KSO_WM_BEAUTIFY_FLAG" val="#wm#"/>
  <p:tag name="KSO_WM_COMBINE_RELATE_SLIDE_ID" val="background20176846_1"/>
  <p:tag name="KSO_WM_TEMPLATE_CATEGORY" val="custom"/>
  <p:tag name="KSO_WM_TEMPLATE_INDEX" val="20177092"/>
  <p:tag name="KSO_WM_TEMPLATE_SUBCATEGORY" val="0"/>
  <p:tag name="KSO_WM_TEMPLATE_THUMBS_INDEX" val="1、4、5、6、11、12、18、21、24、25"/>
</p:tagLst>
</file>

<file path=ppt/tags/tag114.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15.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1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17.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18.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1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21.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22.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23.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24.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2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26.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27.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2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2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31.xml><?xml version="1.0" encoding="utf-8"?>
<p:tagLst xmlns:p="http://schemas.openxmlformats.org/presentationml/2006/main">
  <p:tag name="KSO_WM_TAG_VERSION" val="1.0"/>
  <p:tag name="KSO_WM_SLIDE_ITEM_CNT" val="2"/>
  <p:tag name="KSO_WM_SLIDE_LAYOUT" val="a_n"/>
  <p:tag name="KSO_WM_SLIDE_LAYOUT_CNT" val="1_1"/>
  <p:tag name="KSO_WM_SLIDE_TYPE" val="text"/>
  <p:tag name="KSO_WM_BEAUTIFY_FLAG" val="#wm#"/>
  <p:tag name="KSO_WM_SLIDE_POSITION" val="52.2202*206.416"/>
  <p:tag name="KSO_WM_SLIDE_SIZE" val="843.609*209.297"/>
  <p:tag name="KSO_WM_COMBINE_RELATE_SLIDE_ID" val="diagram20170708_1"/>
  <p:tag name="KSO_WM_TEMPLATE_CATEGORY" val="custom"/>
  <p:tag name="KSO_WM_TEMPLATE_INDEX" val="20177092"/>
  <p:tag name="KSO_WM_SLIDE_ID" val="custom20177133_25"/>
  <p:tag name="KSO_WM_SLIDE_INDEX" val="25"/>
  <p:tag name="KSO_WM_DIAGRAM_GROUP_CODE" val="n1-1"/>
  <p:tag name="KSO_WM_TEMPLATE_SUBCATEGORY" val="0"/>
  <p:tag name="KSO_WM_SLIDE_DIAGTYPE" val="n"/>
  <p:tag name="KSO_WM_SLIDE_SUBTYPE" val="diag"/>
</p:tagLst>
</file>

<file path=ppt/tags/tag132.xml><?xml version="1.0" encoding="utf-8"?>
<p:tagLst xmlns:p="http://schemas.openxmlformats.org/presentationml/2006/main">
  <p:tag name="KSO_WM_TAG_VERSION" val="1.0"/>
  <p:tag name="KSO_WM_SLIDE_ITEM_CNT" val="3"/>
  <p:tag name="KSO_WM_SLIDE_LAYOUT" val="a_n"/>
  <p:tag name="KSO_WM_SLIDE_LAYOUT_CNT" val="1_1"/>
  <p:tag name="KSO_WM_SLIDE_TYPE" val="text"/>
  <p:tag name="KSO_WM_BEAUTIFY_FLAG" val="#wm#"/>
  <p:tag name="KSO_WM_SLIDE_POSITION" val="52.2202*201.56"/>
  <p:tag name="KSO_WM_SLIDE_SIZE" val="836.541*269.326"/>
  <p:tag name="KSO_WM_COMBINE_RELATE_SLIDE_ID" val="diagram20170708_2"/>
  <p:tag name="KSO_WM_TEMPLATE_CATEGORY" val="custom"/>
  <p:tag name="KSO_WM_TEMPLATE_INDEX" val="20177092"/>
  <p:tag name="KSO_WM_SLIDE_ID" val="custom20177133_26"/>
  <p:tag name="KSO_WM_SLIDE_INDEX" val="26"/>
  <p:tag name="KSO_WM_DIAGRAM_GROUP_CODE" val="n1-1"/>
  <p:tag name="KSO_WM_TEMPLATE_SUBCATEGORY" val="0"/>
  <p:tag name="KSO_WM_SLIDE_DIAGTYPE" val="n"/>
  <p:tag name="KSO_WM_SLIDE_SUBTYPE" val="diag"/>
</p:tagLst>
</file>

<file path=ppt/tags/tag133.xml><?xml version="1.0" encoding="utf-8"?>
<p:tagLst xmlns:p="http://schemas.openxmlformats.org/presentationml/2006/main">
  <p:tag name="KSO_WM_BEAUTIFY_FLAG" val="#wm#"/>
  <p:tag name="KSO_WM_TEMPLATE_CATEGORY" val="custom"/>
  <p:tag name="KSO_WM_TEMPLATE_INDEX" val="20177092"/>
</p:tagLst>
</file>

<file path=ppt/tags/tag134.xml><?xml version="1.0" encoding="utf-8"?>
<p:tagLst xmlns:p="http://schemas.openxmlformats.org/presentationml/2006/main">
  <p:tag name="KSO_WM_BEAUTIFY_FLAG" val="#wm#"/>
  <p:tag name="KSO_WM_TEMPLATE_CATEGORY" val="custom"/>
  <p:tag name="KSO_WM_TEMPLATE_INDEX" val="20177092"/>
</p:tagLst>
</file>

<file path=ppt/tags/tag135.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36.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3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3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1"/>
  <p:tag name="KSO_WM_UNIT_LAYERLEVEL" val="1_1_1_1"/>
  <p:tag name="KSO_WM_DIAGRAM_GROUP_CODE" val="n1-1"/>
  <p:tag name="KSO_WM_UNIT_ID" val="custom20177133_26*n_h_h_i*1_2_2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3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i"/>
  <p:tag name="KSO_WM_UNIT_INDEX" val="1_1_1"/>
  <p:tag name="KSO_WM_UNIT_LAYERLEVEL" val="1_1_1"/>
  <p:tag name="KSO_WM_DIAGRAM_GROUP_CODE" val="n1-1"/>
  <p:tag name="KSO_WM_UNIT_ID" val="custom20177133_26*n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1"/>
  <p:tag name="KSO_WM_UNIT_LAYERLEVEL" val="1_1_1_1"/>
  <p:tag name="KSO_WM_DIAGRAM_GROUP_CODE" val="n1-1"/>
  <p:tag name="KSO_WM_UNIT_ID" val="custom20177133_26*n_h_h_i*1_2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4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2"/>
  <p:tag name="KSO_WM_UNIT_LAYERLEVEL" val="1_1_1_1"/>
  <p:tag name="KSO_WM_DIAGRAM_GROUP_CODE" val="n1-1"/>
  <p:tag name="KSO_WM_UNIT_ID" val="custom20177133_26*n_h_h_i*1_2_2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2_3"/>
  <p:tag name="KSO_WM_UNIT_LAYERLEVEL" val="1_1_1_1"/>
  <p:tag name="KSO_WM_DIAGRAM_GROUP_CODE" val="n1-1"/>
  <p:tag name="KSO_WM_UNIT_ID" val="custom20177133_26*n_h_h_i*1_2_2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43.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2"/>
  <p:tag name="KSO_WM_UNIT_LAYERLEVEL" val="1_1_1_1"/>
  <p:tag name="KSO_WM_DIAGRAM_GROUP_CODE" val="n1-1"/>
  <p:tag name="KSO_WM_UNIT_ID" val="custom20177133_26*n_h_h_i*1_2_1_2"/>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44.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1_3"/>
  <p:tag name="KSO_WM_UNIT_LAYERLEVEL" val="1_1_1_1"/>
  <p:tag name="KSO_WM_DIAGRAM_GROUP_CODE" val="n1-1"/>
  <p:tag name="KSO_WM_UNIT_ID" val="custom20177133_26*n_h_h_i*1_2_1_3"/>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45.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1_1"/>
  <p:tag name="KSO_WM_UNIT_LAYERLEVEL" val="1_1_1_1"/>
  <p:tag name="KSO_WM_UNIT_VALUE" val="10"/>
  <p:tag name="KSO_WM_UNIT_HIGHLIGHT" val="0"/>
  <p:tag name="KSO_WM_UNIT_COMPATIBLE" val="0"/>
  <p:tag name="KSO_WM_DIAGRAM_GROUP_CODE" val="n1-1"/>
  <p:tag name="KSO_WM_UNIT_ID" val="custom20177133_26*n_h_h_a*1_2_1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2_1"/>
  <p:tag name="KSO_WM_UNIT_LAYERLEVEL" val="1_1_1_1"/>
  <p:tag name="KSO_WM_UNIT_VALUE" val="10"/>
  <p:tag name="KSO_WM_UNIT_HIGHLIGHT" val="0"/>
  <p:tag name="KSO_WM_UNIT_COMPATIBLE" val="0"/>
  <p:tag name="KSO_WM_DIAGRAM_GROUP_CODE" val="n1-1"/>
  <p:tag name="KSO_WM_UNIT_ID" val="custom20177133_26*n_h_h_a*1_2_2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a"/>
  <p:tag name="KSO_WM_UNIT_INDEX" val="1_1_1"/>
  <p:tag name="KSO_WM_UNIT_LAYERLEVEL" val="1_1_1"/>
  <p:tag name="KSO_WM_UNIT_VALUE" val="10"/>
  <p:tag name="KSO_WM_UNIT_HIGHLIGHT" val="0"/>
  <p:tag name="KSO_WM_UNIT_COMPATIBLE" val="0"/>
  <p:tag name="KSO_WM_DIAGRAM_GROUP_CODE" val="n1-1"/>
  <p:tag name="KSO_WM_UNIT_ID" val="custom20177133_26*n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4"/>
  <p:tag name="KSO_WM_UNIT_TEXT_FILL_TYPE" val="1"/>
  <p:tag name="KSO_WM_UNIT_USESOURCEFORMAT_APPLY" val="1"/>
</p:tagLst>
</file>

<file path=ppt/tags/tag14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3_1"/>
  <p:tag name="KSO_WM_UNIT_LAYERLEVEL" val="1_1_1_1"/>
  <p:tag name="KSO_WM_DIAGRAM_GROUP_CODE" val="n1-1"/>
  <p:tag name="KSO_WM_UNIT_ID" val="custom20177133_26*n_h_h_i*1_2_3_1"/>
  <p:tag name="KSO_WM_UNIT_HIGHLIGHT" val="0"/>
  <p:tag name="KSO_WM_UNIT_COMPATIBLE" val="0"/>
  <p:tag name="KSO_WM_UNIT_DIAGRAM_ISNUMVISUAL" val="0"/>
  <p:tag name="KSO_WM_UNIT_DIAGRAM_ISREFERUNIT" val="0"/>
  <p:tag name="KSO_WM_UNIT_LINE_FORE_SCHEMECOLOR_INDEX" val="14"/>
  <p:tag name="KSO_WM_UNIT_LINE_FILL_TYPE" val="2"/>
  <p:tag name="KSO_WM_UNIT_USESOURCEFORMAT_APPLY" val="1"/>
</p:tagLst>
</file>

<file path=ppt/tags/tag14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3_2"/>
  <p:tag name="KSO_WM_UNIT_LAYERLEVEL" val="1_1_1_1"/>
  <p:tag name="KSO_WM_DIAGRAM_GROUP_CODE" val="n1-1"/>
  <p:tag name="KSO_WM_UNIT_ID" val="custom20177133_26*n_h_h_i*1_2_3_2"/>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6"/>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a"/>
  <p:tag name="KSO_WM_UNIT_INDEX" val="1_2_3_1"/>
  <p:tag name="KSO_WM_UNIT_LAYERLEVEL" val="1_1_1_1"/>
  <p:tag name="KSO_WM_UNIT_VALUE" val="10"/>
  <p:tag name="KSO_WM_UNIT_HIGHLIGHT" val="0"/>
  <p:tag name="KSO_WM_UNIT_COMPATIBLE" val="0"/>
  <p:tag name="KSO_WM_DIAGRAM_GROUP_CODE" val="n1-1"/>
  <p:tag name="KSO_WM_UNIT_ID" val="custom20177133_26*n_h_h_a*1_2_3_1"/>
  <p:tag name="KSO_WM_UNIT_ISCONTENTSTITLE" val="0"/>
  <p:tag name="KSO_WM_UNIT_NOCLEAR" val="0"/>
  <p:tag name="KSO_WM_UNIT_DIAGRAM_ISNUMVISUAL" val="0"/>
  <p:tag name="KSO_WM_UNIT_DIAGRAM_ISREFERUNIT" val="0"/>
  <p:tag name="KSO_WM_UNIT_PRESET_TEXT" val="LOREM IPSUM"/>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n_h_h_i"/>
  <p:tag name="KSO_WM_UNIT_INDEX" val="1_2_3_3"/>
  <p:tag name="KSO_WM_UNIT_LAYERLEVEL" val="1_1_1_1"/>
  <p:tag name="KSO_WM_DIAGRAM_GROUP_CODE" val="n1-1"/>
  <p:tag name="KSO_WM_UNIT_ID" val="custom20177133_26*n_h_h_i*1_2_3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6"/>
  <p:tag name="KSO_WM_UNIT_TEXT_FILL_TYPE" val="1"/>
  <p:tag name="KSO_WM_UNIT_USESOURCEFORMAT_APPLY" val="1"/>
</p:tagLst>
</file>

<file path=ppt/tags/tag152.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53.xml><?xml version="1.0" encoding="utf-8"?>
<p:tagLst xmlns:p="http://schemas.openxmlformats.org/presentationml/2006/main">
  <p:tag name="KSO_WM_TAG_VERSION" val="1.0"/>
  <p:tag name="KSO_WM_SLIDE_ITEM_CNT" val="3"/>
  <p:tag name="KSO_WM_SLIDE_LAYOUT" val="a_n"/>
  <p:tag name="KSO_WM_SLIDE_LAYOUT_CNT" val="1_1"/>
  <p:tag name="KSO_WM_SLIDE_TYPE" val="text"/>
  <p:tag name="KSO_WM_BEAUTIFY_FLAG" val="#wm#"/>
  <p:tag name="KSO_WM_SLIDE_POSITION" val="52.2202*201.56"/>
  <p:tag name="KSO_WM_SLIDE_SIZE" val="836.541*269.326"/>
  <p:tag name="KSO_WM_COMBINE_RELATE_SLIDE_ID" val="diagram20170708_2"/>
  <p:tag name="KSO_WM_TEMPLATE_CATEGORY" val="custom"/>
  <p:tag name="KSO_WM_TEMPLATE_INDEX" val="20177092"/>
  <p:tag name="KSO_WM_SLIDE_ID" val="custom20177133_26"/>
  <p:tag name="KSO_WM_SLIDE_INDEX" val="26"/>
  <p:tag name="KSO_WM_DIAGRAM_GROUP_CODE" val="n1-1"/>
  <p:tag name="KSO_WM_TEMPLATE_SUBCATEGORY" val="0"/>
  <p:tag name="KSO_WM_SLIDE_DIAGTYPE" val="n"/>
  <p:tag name="KSO_WM_SLIDE_SUBTYPE" val="diag"/>
</p:tagLst>
</file>

<file path=ppt/tags/tag154.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55.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5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57.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5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59.xml><?xml version="1.0" encoding="utf-8"?>
<p:tagLst xmlns:p="http://schemas.openxmlformats.org/presentationml/2006/main">
  <p:tag name="KSO_WM_TAG_VERSION" val="1.0"/>
  <p:tag name="KSO_WM_SLIDE_ITEM_CNT" val="3"/>
  <p:tag name="KSO_WM_SLIDE_LAYOUT" val="a_n"/>
  <p:tag name="KSO_WM_SLIDE_LAYOUT_CNT" val="1_1"/>
  <p:tag name="KSO_WM_SLIDE_TYPE" val="text"/>
  <p:tag name="KSO_WM_BEAUTIFY_FLAG" val="#wm#"/>
  <p:tag name="KSO_WM_SLIDE_POSITION" val="52.2202*201.56"/>
  <p:tag name="KSO_WM_SLIDE_SIZE" val="836.541*269.326"/>
  <p:tag name="KSO_WM_COMBINE_RELATE_SLIDE_ID" val="diagram20170708_2"/>
  <p:tag name="KSO_WM_TEMPLATE_CATEGORY" val="custom"/>
  <p:tag name="KSO_WM_TEMPLATE_INDEX" val="20177092"/>
  <p:tag name="KSO_WM_SLIDE_ID" val="custom20177133_26"/>
  <p:tag name="KSO_WM_SLIDE_INDEX" val="26"/>
  <p:tag name="KSO_WM_DIAGRAM_GROUP_CODE" val="n1-1"/>
  <p:tag name="KSO_WM_TEMPLATE_SUBCATEGORY" val="0"/>
  <p:tag name="KSO_WM_SLIDE_DIAGTYPE" val="n"/>
  <p:tag name="KSO_WM_SLIDE_SUBTYPE" val="diag"/>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177092"/>
</p:tagLst>
</file>

<file path=ppt/tags/tag161.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TYPE" val="a"/>
  <p:tag name="KSO_WM_TEMPLATE_CATEGORY" val="custom"/>
  <p:tag name="KSO_WM_TEMPLATE_INDEX" val="20177092"/>
  <p:tag name="KSO_WM_UNIT_ID" val="custom20177092_2*a*1"/>
  <p:tag name="KSO_WM_UNIT_NOCLEAR" val="0"/>
  <p:tag name="KSO_WM_UNIT_DIAGRAM_ISNUMVISUAL" val="0"/>
  <p:tag name="KSO_WM_UNIT_DIAGRAM_ISREFERUNIT" val="0"/>
  <p:tag name="KSO_WM_UNIT_PRESET_TEXT" val="单击此处添加标题"/>
</p:tagLst>
</file>

<file path=ppt/tags/tag162.xml><?xml version="1.0" encoding="utf-8"?>
<p:tagLst xmlns:p="http://schemas.openxmlformats.org/presentationml/2006/main">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TEMPLATE_CATEGORY" val="custom"/>
  <p:tag name="KSO_WM_TEMPLATE_INDEX" val="20177092"/>
  <p:tag name="KSO_WM_UNIT_ID" val="custom20177092_2*f*1"/>
  <p:tag name="KSO_WM_UNIT_NOCLEAR" val="0"/>
  <p:tag name="KSO_WM_UNIT_DIAGRAM_ISNUMVISUAL" val="0"/>
  <p:tag name="KSO_WM_UNIT_DIAGRAM_ISREFERUNIT" val="0"/>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Lst>
</file>

<file path=ppt/tags/tag16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6846_2"/>
  <p:tag name="KSO_WM_TEMPLATE_CATEGORY" val="custom"/>
  <p:tag name="KSO_WM_TEMPLATE_INDEX" val="20177092"/>
  <p:tag name="KSO_WM_SLIDE_ID" val="custom20177092_2"/>
  <p:tag name="KSO_WM_SLIDE_INDEX" val="2"/>
  <p:tag name="KSO_WM_TEMPLATE_SUBCATEGORY" val="0"/>
  <p:tag name="KSO_WM_SLIDE_SUBTYPE" val="pureTxt"/>
</p:tagLst>
</file>

<file path=ppt/tags/tag164.xml><?xml version="1.0" encoding="utf-8"?>
<p:tagLst xmlns:p="http://schemas.openxmlformats.org/presentationml/2006/main">
  <p:tag name="KSO_WM_BEAUTIFY_FLAG" val="#wm#"/>
  <p:tag name="KSO_WM_TEMPLATE_CATEGORY" val="custom"/>
  <p:tag name="KSO_WM_TEMPLATE_INDEX" val="20177092"/>
</p:tagLst>
</file>

<file path=ppt/tags/tag165.xml><?xml version="1.0" encoding="utf-8"?>
<p:tagLst xmlns:p="http://schemas.openxmlformats.org/presentationml/2006/main">
  <p:tag name="KSO_WM_BEAUTIFY_FLAG" val="#wm#"/>
  <p:tag name="KSO_WM_TEMPLATE_CATEGORY" val="custom"/>
  <p:tag name="KSO_WM_TEMPLATE_INDEX" val="2017709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177092">
      <a:dk1>
        <a:srgbClr val="000000"/>
      </a:dk1>
      <a:lt1>
        <a:srgbClr val="FFFFFF"/>
      </a:lt1>
      <a:dk2>
        <a:srgbClr val="44546A"/>
      </a:dk2>
      <a:lt2>
        <a:srgbClr val="FCFCFC"/>
      </a:lt2>
      <a:accent1>
        <a:srgbClr val="F6A3B1"/>
      </a:accent1>
      <a:accent2>
        <a:srgbClr val="FFD663"/>
      </a:accent2>
      <a:accent3>
        <a:srgbClr val="ED818F"/>
      </a:accent3>
      <a:accent4>
        <a:srgbClr val="CD8FA5"/>
      </a:accent4>
      <a:accent5>
        <a:srgbClr val="A8B6C2"/>
      </a:accent5>
      <a:accent6>
        <a:srgbClr val="484266"/>
      </a:accent6>
      <a:hlink>
        <a:srgbClr val="4B5CC4"/>
      </a:hlink>
      <a:folHlink>
        <a:srgbClr val="6F618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3045</Words>
  <Application>WPS 演示</Application>
  <PresentationFormat>自定义</PresentationFormat>
  <Paragraphs>97</Paragraphs>
  <Slides>20</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汉仪尚巍手书W</vt:lpstr>
      <vt:lpstr>隶书</vt:lpstr>
      <vt:lpstr>微软雅黑</vt:lpstr>
      <vt:lpstr>Calibri</vt:lpstr>
      <vt:lpstr>Arial Unicode MS</vt:lpstr>
      <vt:lpstr>Calibri Light</vt:lpstr>
      <vt:lpstr>1_Office 主题​​</vt:lpstr>
      <vt:lpstr>什么是DNS?</vt:lpstr>
      <vt:lpstr>为什么需要DNS解析域名为IP地址？</vt:lpstr>
      <vt:lpstr>DNS 的过程？</vt:lpstr>
      <vt:lpstr>一、域名解析</vt:lpstr>
      <vt:lpstr>二、域名缓存即DNS缓存</vt:lpstr>
      <vt:lpstr>FTP 协议</vt:lpstr>
      <vt:lpstr> FTP服务器和客户端</vt:lpstr>
      <vt:lpstr>PowerPoint 演示文稿</vt:lpstr>
      <vt:lpstr>PowerPoint 演示文稿</vt:lpstr>
      <vt:lpstr>PowerPoint 演示文稿</vt:lpstr>
      <vt:lpstr>PowerPoint 演示文稿</vt:lpstr>
      <vt:lpstr>套接字</vt:lpstr>
      <vt:lpstr>PowerPoint 演示文稿</vt:lpstr>
      <vt:lpstr>套接字的连接过程</vt:lpstr>
      <vt:lpstr>socket通信流程：</vt:lpstr>
      <vt:lpstr>PowerPoint 演示文稿</vt:lpstr>
      <vt:lpstr>PowerPoint 演示文稿</vt:lpstr>
      <vt:lpstr>端口</vt:lpstr>
      <vt:lpstr>PowerPoint 演示文稿</vt:lpstr>
      <vt:lpstr>五元组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python网络编程     — DNS、FTP和套接字</dc:title>
  <dc:creator/>
  <cp:lastModifiedBy>初见</cp:lastModifiedBy>
  <cp:revision>8</cp:revision>
  <dcterms:created xsi:type="dcterms:W3CDTF">2019-06-09T13:09:00Z</dcterms:created>
  <dcterms:modified xsi:type="dcterms:W3CDTF">2019-06-13T12:45:43Z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