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1" r:id="rId2"/>
    <p:sldId id="262" r:id="rId3"/>
    <p:sldId id="265" r:id="rId4"/>
    <p:sldId id="266" r:id="rId5"/>
    <p:sldId id="267" r:id="rId6"/>
    <p:sldId id="286" r:id="rId7"/>
    <p:sldId id="269" r:id="rId8"/>
    <p:sldId id="270" r:id="rId9"/>
    <p:sldId id="287" r:id="rId10"/>
    <p:sldId id="271" r:id="rId11"/>
    <p:sldId id="288" r:id="rId12"/>
    <p:sldId id="272" r:id="rId13"/>
    <p:sldId id="274" r:id="rId14"/>
    <p:sldId id="273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9" r:id="rId27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67"/>
            <p14:sldId id="286"/>
            <p14:sldId id="269"/>
            <p14:sldId id="270"/>
            <p14:sldId id="287"/>
            <p14:sldId id="271"/>
            <p14:sldId id="288"/>
            <p14:sldId id="272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83280"/>
  </p:normalViewPr>
  <p:slideViewPr>
    <p:cSldViewPr snapToGrid="0" snapToObjects="1">
      <p:cViewPr varScale="1">
        <p:scale>
          <a:sx n="169" d="100"/>
          <a:sy n="169" d="100"/>
        </p:scale>
        <p:origin x="208" y="134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31938" y="1076248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04910" y="1943867"/>
            <a:ext cx="362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 a </a:t>
            </a:r>
            <a:r>
              <a:rPr lang="en-GB" i="1" dirty="0"/>
              <a:t>human</a:t>
            </a:r>
            <a:r>
              <a:rPr lang="en-GB" dirty="0"/>
              <a:t> into the environment at </a:t>
            </a:r>
            <a:r>
              <a:rPr lang="en-GB" u="sng" dirty="0"/>
              <a:t>Node 15</a:t>
            </a:r>
          </a:p>
          <a:p>
            <a:endParaRPr lang="en-GB" i="1" dirty="0"/>
          </a:p>
          <a:p>
            <a:r>
              <a:rPr lang="en-GB" dirty="0"/>
              <a:t>The human intends to navigate towards </a:t>
            </a:r>
            <a:r>
              <a:rPr lang="en-GB" u="sng" dirty="0"/>
              <a:t>Node 6</a:t>
            </a:r>
            <a:endParaRPr lang="en-GB" dirty="0"/>
          </a:p>
          <a:p>
            <a:endParaRPr lang="en-GB" u="sng" dirty="0"/>
          </a:p>
          <a:p>
            <a:r>
              <a:rPr lang="en-GB" dirty="0"/>
              <a:t>Unlike the robot, it is </a:t>
            </a:r>
            <a:r>
              <a:rPr lang="en-GB" b="1" dirty="0"/>
              <a:t>assumed</a:t>
            </a:r>
            <a:r>
              <a:rPr lang="en-GB" dirty="0"/>
              <a:t> the human moves along the path of </a:t>
            </a:r>
            <a:r>
              <a:rPr lang="en-GB" b="1" dirty="0"/>
              <a:t>least distance.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3498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</a:t>
            </a:r>
            <a:r>
              <a:rPr lang="en-GB" b="1" dirty="0"/>
              <a:t>re-plans</a:t>
            </a:r>
            <a:r>
              <a:rPr lang="en-GB" dirty="0"/>
              <a:t> it’s path around the environment, </a:t>
            </a:r>
            <a:r>
              <a:rPr lang="en-GB" b="1" dirty="0"/>
              <a:t>increasing</a:t>
            </a:r>
            <a:r>
              <a:rPr lang="en-GB" dirty="0"/>
              <a:t> the probability of reaching the final node</a:t>
            </a:r>
          </a:p>
          <a:p>
            <a:endParaRPr lang="en-GB" dirty="0"/>
          </a:p>
          <a:p>
            <a:r>
              <a:rPr lang="en-GB" b="1" dirty="0"/>
              <a:t>Maximum probability path </a:t>
            </a:r>
            <a:r>
              <a:rPr lang="en-GB" dirty="0"/>
              <a:t>is 4.8 m with 81%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6246-7A58-3C45-891A-F3708E248300}"/>
              </a:ext>
            </a:extLst>
          </p:cNvPr>
          <p:cNvSpPr txBox="1"/>
          <p:nvPr/>
        </p:nvSpPr>
        <p:spPr>
          <a:xfrm>
            <a:off x="293077" y="1038387"/>
            <a:ext cx="8296759" cy="34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could be a fair assumption if we were guiding the human to locations during a cooperative task…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Requires </a:t>
            </a:r>
            <a:r>
              <a:rPr lang="en-GB" b="1" dirty="0"/>
              <a:t>accurate predictions </a:t>
            </a:r>
            <a:r>
              <a:rPr lang="en-GB" dirty="0"/>
              <a:t>of the human’s behaviour 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How they will navigate through the environment?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Assume the human takes the </a:t>
            </a:r>
            <a:r>
              <a:rPr lang="en-GB" sz="1400" b="1" dirty="0"/>
              <a:t>least distance</a:t>
            </a:r>
            <a:r>
              <a:rPr lang="en-GB" sz="1400" dirty="0"/>
              <a:t> path (Factor some creativity?) 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(not </a:t>
            </a:r>
            <a:r>
              <a:rPr lang="en-GB" u="sng" dirty="0"/>
              <a:t>temporal &amp; spatial deconfliction)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Future work for time-based simulations with kinematic movement analysis?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Purely predictive behaviour?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Adaptation at runtime?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These are all thing we need to consider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</a:t>
            </a:r>
            <a:r>
              <a:rPr lang="en-GB" b="1" dirty="0"/>
              <a:t>multiple </a:t>
            </a:r>
            <a:r>
              <a:rPr lang="en-GB" b="1" i="1" dirty="0"/>
              <a:t>tasks</a:t>
            </a:r>
            <a:r>
              <a:rPr lang="en-GB" i="1" dirty="0"/>
              <a:t>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859176" y="1731015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845923" y="173066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474259" y="173101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49650" y="275153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56170C-B197-2247-9059-C7806904D0CB}"/>
              </a:ext>
            </a:extLst>
          </p:cNvPr>
          <p:cNvSpPr txBox="1"/>
          <p:nvPr/>
        </p:nvSpPr>
        <p:spPr>
          <a:xfrm>
            <a:off x="399393" y="4061332"/>
            <a:ext cx="5200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Must</a:t>
            </a:r>
            <a:r>
              <a:rPr lang="en-GB" dirty="0"/>
              <a:t> perform all tasks in </a:t>
            </a:r>
            <a:r>
              <a:rPr lang="en-GB" i="1" dirty="0"/>
              <a:t>Phase 1</a:t>
            </a:r>
            <a:r>
              <a:rPr lang="en-GB" dirty="0"/>
              <a:t> before </a:t>
            </a:r>
            <a:r>
              <a:rPr lang="en-GB" i="1" dirty="0"/>
              <a:t>Phase 2</a:t>
            </a:r>
            <a:r>
              <a:rPr lang="en-GB" dirty="0"/>
              <a:t> can start </a:t>
            </a:r>
          </a:p>
        </p:txBody>
      </p: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19485" y="116313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229588" y="3308020"/>
              <a:ext cx="23609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Begin retrieval (robot or human assisted)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6882806" y="2780783"/>
              <a:ext cx="376328" cy="678146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572745" y="2768989"/>
              <a:ext cx="376329" cy="70173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6520D5-BF7A-E345-A902-870AFC5155B4}"/>
              </a:ext>
            </a:extLst>
          </p:cNvPr>
          <p:cNvSpPr txBox="1"/>
          <p:nvPr/>
        </p:nvSpPr>
        <p:spPr>
          <a:xfrm>
            <a:off x="319485" y="4331165"/>
            <a:ext cx="852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Each </a:t>
            </a:r>
            <a:r>
              <a:rPr lang="en-GB" sz="1400" i="1" dirty="0"/>
              <a:t>task </a:t>
            </a:r>
            <a:r>
              <a:rPr lang="en-GB" sz="1400" dirty="0"/>
              <a:t>in </a:t>
            </a:r>
            <a:r>
              <a:rPr lang="en-GB" sz="1400" i="1" dirty="0"/>
              <a:t>Phase 1</a:t>
            </a:r>
            <a:r>
              <a:rPr lang="en-GB" sz="1400" dirty="0"/>
              <a:t> may be comprised of individual </a:t>
            </a:r>
            <a:r>
              <a:rPr lang="en-GB" sz="1400" i="1" dirty="0"/>
              <a:t>sub-tasks</a:t>
            </a:r>
            <a:r>
              <a:rPr lang="en-GB" sz="1400" dirty="0"/>
              <a:t>… all of which also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98803" y="1396817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Two room</a:t>
            </a:r>
            <a:r>
              <a:rPr lang="en-GB" dirty="0"/>
              <a:t> environment which has a kitchen and sitting area…</a:t>
            </a:r>
          </a:p>
          <a:p>
            <a:endParaRPr lang="en-GB" dirty="0"/>
          </a:p>
          <a:p>
            <a:r>
              <a:rPr lang="en-GB" b="1" dirty="0"/>
              <a:t>Graph</a:t>
            </a:r>
            <a:r>
              <a:rPr lang="en-GB" dirty="0"/>
              <a:t> consisting of </a:t>
            </a:r>
            <a:r>
              <a:rPr lang="en-GB" u="sng" dirty="0"/>
              <a:t>20 nodes</a:t>
            </a:r>
            <a:r>
              <a:rPr lang="en-GB" dirty="0"/>
              <a:t> is created, where </a:t>
            </a:r>
            <a:r>
              <a:rPr lang="en-GB" b="1" dirty="0"/>
              <a:t>edges </a:t>
            </a:r>
            <a:r>
              <a:rPr lang="en-GB" dirty="0"/>
              <a:t>represent a </a:t>
            </a:r>
            <a:r>
              <a:rPr lang="en-GB" u="sng" dirty="0"/>
              <a:t>linear distance </a:t>
            </a:r>
            <a:r>
              <a:rPr lang="en-GB" dirty="0"/>
              <a:t>and </a:t>
            </a:r>
            <a:r>
              <a:rPr lang="en-GB" u="sng" dirty="0"/>
              <a:t>risk factor</a:t>
            </a:r>
            <a:r>
              <a:rPr lang="en-GB" dirty="0"/>
              <a:t> (probability values)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i="1" dirty="0"/>
              <a:t>task</a:t>
            </a:r>
            <a:r>
              <a:rPr lang="en-GB" dirty="0"/>
              <a:t> in a </a:t>
            </a:r>
            <a:r>
              <a:rPr lang="en-GB" i="1" dirty="0"/>
              <a:t>mission</a:t>
            </a:r>
            <a:r>
              <a:rPr lang="en-GB" dirty="0"/>
              <a:t> is performed at a specific node…</a:t>
            </a:r>
          </a:p>
          <a:p>
            <a:endParaRPr lang="en-GB" b="1" dirty="0"/>
          </a:p>
          <a:p>
            <a:r>
              <a:rPr lang="en-GB" dirty="0"/>
              <a:t>For example: </a:t>
            </a:r>
            <a:r>
              <a:rPr lang="en-GB" b="1" dirty="0"/>
              <a:t>check cupboard </a:t>
            </a:r>
            <a:r>
              <a:rPr lang="en-GB" dirty="0"/>
              <a:t>could occur at </a:t>
            </a:r>
            <a:r>
              <a:rPr lang="en-GB" b="1" dirty="0"/>
              <a:t>Node 1, 6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dirty="0"/>
              <a:t>All of the tasks in </a:t>
            </a:r>
            <a:r>
              <a:rPr lang="en-GB" u="sng" dirty="0"/>
              <a:t>Phase 1</a:t>
            </a:r>
            <a:r>
              <a:rPr lang="en-GB" dirty="0"/>
              <a:t> must be completed before </a:t>
            </a:r>
            <a:r>
              <a:rPr lang="en-GB" u="sng" dirty="0"/>
              <a:t>Phase 2</a:t>
            </a:r>
            <a:r>
              <a:rPr lang="en-GB" dirty="0"/>
              <a:t> can begin.</a:t>
            </a:r>
          </a:p>
          <a:p>
            <a:endParaRPr lang="en-GB" b="1" dirty="0"/>
          </a:p>
          <a:p>
            <a:r>
              <a:rPr lang="en-GB" b="1" u="sng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u="sng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b="1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</a:t>
            </a:r>
            <a:r>
              <a:rPr lang="en-GB" b="1" dirty="0">
                <a:sym typeface="Wingdings" pitchFamily="2" charset="2"/>
              </a:rPr>
              <a:t>not order dependant</a:t>
            </a:r>
            <a:r>
              <a:rPr lang="en-GB" dirty="0">
                <a:sym typeface="Wingdings" pitchFamily="2" charset="2"/>
              </a:rPr>
              <a:t>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</a:p>
          <a:p>
            <a:endParaRPr lang="en-GB" b="1" i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These tasks are denoted as </a:t>
            </a:r>
            <a:r>
              <a:rPr lang="en-GB" b="1" dirty="0">
                <a:sym typeface="Wingdings" pitchFamily="2" charset="2"/>
              </a:rPr>
              <a:t>“unordered tasks”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tasks at nodes :</a:t>
            </a:r>
            <a:r>
              <a:rPr lang="en-GB" dirty="0"/>
              <a:t>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ission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1, 9, 10, 3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</m:t>
                      </m:r>
                      <m:r>
                        <m:rPr>
                          <m:nor/>
                        </m:rPr>
                        <a:rPr lang="en-GB" b="0" i="0" dirty="0" smtClean="0"/>
                        <m:t>[</m:t>
                      </m:r>
                      <m:r>
                        <m:rPr>
                          <m:nor/>
                        </m:rPr>
                        <a:rPr lang="en-GB" dirty="0"/>
                        <m:t>‘</m:t>
                      </m:r>
                      <m:r>
                        <m:rPr>
                          <m:nor/>
                        </m:rPr>
                        <a:rPr lang="en-GB" dirty="0"/>
                        <m:t>S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’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H</m:t>
                      </m:r>
                      <m:r>
                        <m:rPr>
                          <m:nor/>
                        </m:rPr>
                        <a:rPr lang="en-GB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/>
                  <a:t>These headers are used to </a:t>
                </a:r>
                <a:r>
                  <a:rPr lang="en-GB" b="1" dirty="0"/>
                  <a:t>identify</a:t>
                </a:r>
                <a:r>
                  <a:rPr lang="en-GB" dirty="0"/>
                  <a:t>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noFill/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3CC7EC9-17DA-4540-BBA1-45E3830A7356}"/>
                </a:ext>
              </a:extLst>
            </p:cNvPr>
            <p:cNvSpPr txBox="1"/>
            <p:nvPr/>
          </p:nvSpPr>
          <p:spPr>
            <a:xfrm>
              <a:off x="1986015" y="294075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2">
                      <a:lumMod val="10000"/>
                    </a:schemeClr>
                  </a:solidFill>
                  <a:highlight>
                    <a:srgbClr val="C0C0C0"/>
                  </a:highlight>
                </a:rPr>
                <a:t>10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2={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562">
            <a:extLst>
              <a:ext uri="{FF2B5EF4-FFF2-40B4-BE49-F238E27FC236}">
                <a16:creationId xmlns:a16="http://schemas.microsoft.com/office/drawing/2014/main" id="{65F71C4F-D88D-D341-A488-25E1C33D0068}"/>
              </a:ext>
            </a:extLst>
          </p:cNvPr>
          <p:cNvSpPr txBox="1"/>
          <p:nvPr/>
        </p:nvSpPr>
        <p:spPr>
          <a:xfrm>
            <a:off x="1992497" y="36687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𝑚𝑖𝑠𝑠𝑖𝑜𝑛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=[11, 9, 1, 3, 10, 10]</m:t>
                    </m:r>
                  </m:oMath>
                </a14:m>
                <a:r>
                  <a:rPr lang="en-GB" dirty="0"/>
                  <a:t> 	</a:t>
                </a:r>
              </a:p>
              <a:p>
                <a:endParaRPr lang="en-GB" dirty="0"/>
              </a:p>
              <a:p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blipFill>
                <a:blip r:embed="rId2"/>
                <a:stretch>
                  <a:fillRect l="-521" t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</a:t>
                </a:r>
                <a:r>
                  <a:rPr lang="en-GB" b="1" dirty="0"/>
                  <a:t>expanded</a:t>
                </a:r>
                <a:r>
                  <a:rPr lang="en-GB" dirty="0"/>
                  <a:t> to </a:t>
                </a:r>
                <a:r>
                  <a:rPr lang="en-GB" b="1" dirty="0"/>
                  <a:t>large mission</a:t>
                </a:r>
                <a:r>
                  <a:rPr lang="en-GB" dirty="0"/>
                  <a:t> profiles consisting of </a:t>
                </a:r>
                <a:r>
                  <a:rPr lang="en-GB" b="1" dirty="0"/>
                  <a:t>numerous ordered and unordered phases</a:t>
                </a:r>
                <a:r>
                  <a:rPr lang="en-GB" dirty="0"/>
                  <a:t>, such as: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=[′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</a:t>
            </a:r>
            <a:r>
              <a:rPr lang="en-GB" b="1" dirty="0"/>
              <a:t>individual sub-graph </a:t>
            </a:r>
            <a:r>
              <a:rPr lang="en-GB" dirty="0"/>
              <a:t>for each phase of the mission, where all </a:t>
            </a:r>
            <a:r>
              <a:rPr lang="en-GB" b="1" dirty="0"/>
              <a:t>unordered tasks </a:t>
            </a:r>
            <a:r>
              <a:rPr lang="en-GB" dirty="0"/>
              <a:t>are </a:t>
            </a:r>
            <a:r>
              <a:rPr lang="en-GB" b="1" dirty="0"/>
              <a:t>fully connected. </a:t>
            </a:r>
            <a:r>
              <a:rPr lang="en-GB" dirty="0"/>
              <a:t>Each phase is connected using the </a:t>
            </a:r>
            <a:r>
              <a:rPr lang="en-GB" b="1" dirty="0"/>
              <a:t>header exit and entry point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solution… by obtaining a local solution using Dijkstra on the main environment map.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E31-9C42-524E-A2D3-D0DB20854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D1733-8B17-AF4C-9C18-344CC311F9E1}"/>
              </a:ext>
            </a:extLst>
          </p:cNvPr>
          <p:cNvSpPr txBox="1"/>
          <p:nvPr/>
        </p:nvSpPr>
        <p:spPr>
          <a:xfrm>
            <a:off x="446690" y="1282262"/>
            <a:ext cx="833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Refine the mission management and mission allocation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Introduce human movement analysis into the mission management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Temporal deconfliction analysis human and robot movement during path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Adding some level of ”creativity” or probabilistic planning for human pathing behaviour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looking into simulation and interface with ROS</a:t>
            </a:r>
          </a:p>
        </p:txBody>
      </p:sp>
    </p:spTree>
    <p:extLst>
      <p:ext uri="{BB962C8B-B14F-4D97-AF65-F5344CB8AC3E}">
        <p14:creationId xmlns:p14="http://schemas.microsoft.com/office/powerpoint/2010/main" val="25349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/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Create a </a:t>
                </a:r>
                <a:r>
                  <a:rPr lang="en-GB" b="1" dirty="0"/>
                  <a:t>graph</a:t>
                </a:r>
                <a:r>
                  <a:rPr lang="en-GB" dirty="0"/>
                  <a:t> using nodes for key locations within the environment, with edges connecting neighbouring nodes</a:t>
                </a:r>
              </a:p>
              <a:p>
                <a:endParaRPr lang="en-GB" dirty="0"/>
              </a:p>
              <a:p>
                <a:r>
                  <a:rPr lang="en-GB" dirty="0"/>
                  <a:t>Resolution of the graph can be increased or decreased</a:t>
                </a:r>
              </a:p>
              <a:p>
                <a:endParaRPr lang="en-GB" dirty="0"/>
              </a:p>
              <a:p>
                <a:r>
                  <a:rPr lang="en-GB" b="1" dirty="0"/>
                  <a:t>Edges</a:t>
                </a:r>
                <a:r>
                  <a:rPr lang="en-GB" dirty="0"/>
                  <a:t> connecting the nodes are assigned a </a:t>
                </a:r>
                <a:r>
                  <a:rPr lang="en-GB" u="sng" dirty="0"/>
                  <a:t>linear distance</a:t>
                </a:r>
                <a:r>
                  <a:rPr lang="en-GB" dirty="0"/>
                  <a:t> and </a:t>
                </a:r>
                <a:r>
                  <a:rPr lang="en-GB" u="sng" dirty="0"/>
                  <a:t>risk factor</a:t>
                </a:r>
              </a:p>
              <a:p>
                <a:endParaRPr lang="en-GB" u="sng" dirty="0"/>
              </a:p>
              <a:p>
                <a:r>
                  <a:rPr lang="en-GB" dirty="0"/>
                  <a:t>The risk factor corresponds to the </a:t>
                </a:r>
                <a:r>
                  <a:rPr lang="en-GB" u="sng" dirty="0"/>
                  <a:t>probability</a:t>
                </a:r>
                <a:r>
                  <a:rPr lang="en-GB" dirty="0"/>
                  <a:t> of successfully moving along the 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blipFill>
                <a:blip r:embed="rId2"/>
                <a:stretch>
                  <a:fillRect l="-664" t="-357" r="-1329" b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1"/>
                  <a:ext cx="2116761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638927" y="2747680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587914" y="274424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61185" y="264691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09586" y="264276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48675" y="227213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1997788" y="22757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593534" y="325080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38790" y="32549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03134" y="26552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51535" y="26631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483396" y="348873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31797" y="348459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180150" y="2884842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299115" y="2391097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286605" y="2391097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796620" y="285828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686482" y="2475218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21326" y="3369773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51761" y="2475218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22781" y="1430650"/>
            <a:ext cx="325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489160" y="23784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075490" y="31712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38091" y="286765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994497" y="345956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399590" y="277651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64221" y="239319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15407" y="30248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22771" y="264280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10261" y="226802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55120" y="324670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00376" y="32508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64720" y="2651096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44982" y="348463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193383" y="34804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41736" y="2880735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58206" y="2854182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48068" y="2471111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482912" y="3365666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13347" y="2471111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50746" y="237432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37076" y="316713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599677" y="286354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56083" y="34554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61176" y="277241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25807" y="238909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676993" y="302075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71172" y="26386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65555" y="22649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13121" y="26590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55096" y="417777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03779" y="41725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06719" y="417710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2994961" y="4132068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393026" y="429154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03497" y="41736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41709" y="4291544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59073" y="41694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55120" y="41850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>
            <a:extLst>
              <a:ext uri="{FF2B5EF4-FFF2-40B4-BE49-F238E27FC236}">
                <a16:creationId xmlns:a16="http://schemas.microsoft.com/office/drawing/2014/main" id="{ED08A875-C44A-B042-8586-73B5EF2E6B51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157A0-1DFF-0644-959F-9004AF84E3A7}"/>
              </a:ext>
            </a:extLst>
          </p:cNvPr>
          <p:cNvSpPr/>
          <p:nvPr/>
        </p:nvSpPr>
        <p:spPr>
          <a:xfrm>
            <a:off x="6960378" y="373660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11B580-FC3A-F14F-9D7B-F4B7ACD5CE43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D9A0BB-C361-0041-967E-3F527E4FC491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656B80-67C8-3844-8D27-199130FDA58D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E85A8-46AB-2143-8ADF-9A84FD0C240C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FE8CD8-C039-B740-A9EC-5F7100D96A23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B764B-846D-A148-BD1B-93554CE3DA6B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945D05-1E04-0044-A264-ACB563AAEEC1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5D60B9-168A-0C42-B3ED-FE5900F2BC64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7885AD-5CF5-344D-9F08-BDF90868F28C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F7BCC-8A21-4C45-A82F-4B434D02DFE1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659420-02F8-8742-99E3-8F78D59641E5}"/>
              </a:ext>
            </a:extLst>
          </p:cNvPr>
          <p:cNvCxnSpPr>
            <a:cxnSpLocks/>
            <a:stCxn id="65" idx="5"/>
            <a:endCxn id="82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AEB8A-6BB6-2648-B0C4-63D90FA14730}"/>
              </a:ext>
            </a:extLst>
          </p:cNvPr>
          <p:cNvCxnSpPr>
            <a:cxnSpLocks/>
            <a:stCxn id="65" idx="6"/>
            <a:endCxn id="67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/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of the algorithm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Rather than a distance value, 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blipFill>
                <a:blip r:embed="rId2"/>
                <a:stretch>
                  <a:fillRect l="-311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AA522D1-31B5-2047-8424-431195CB0C37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6C60BE-72EE-E246-B8E8-2B569E904081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3DA3A5-1D3B-3F48-A81B-AB82CBF1B7F2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6B0E44-0D27-BD45-9B45-DDDDAA379BBE}"/>
              </a:ext>
            </a:extLst>
          </p:cNvPr>
          <p:cNvSpPr/>
          <p:nvPr/>
        </p:nvSpPr>
        <p:spPr>
          <a:xfrm>
            <a:off x="5152455" y="375361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4EA7CD-C512-634A-8CFD-9B74F3D4977F}"/>
              </a:ext>
            </a:extLst>
          </p:cNvPr>
          <p:cNvSpPr/>
          <p:nvPr/>
        </p:nvSpPr>
        <p:spPr>
          <a:xfrm>
            <a:off x="5801138" y="374841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EDF3A-CF3B-154F-9614-ADF1FBC060B5}"/>
              </a:ext>
            </a:extLst>
          </p:cNvPr>
          <p:cNvSpPr txBox="1"/>
          <p:nvPr/>
        </p:nvSpPr>
        <p:spPr>
          <a:xfrm>
            <a:off x="2992320" y="3707908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B4FDD-28CF-6C45-8383-181F5AB6DB61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390385" y="386738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D834D42-AC24-DA48-A4B3-7BB20B51409B}"/>
              </a:ext>
            </a:extLst>
          </p:cNvPr>
          <p:cNvSpPr txBox="1"/>
          <p:nvPr/>
        </p:nvSpPr>
        <p:spPr>
          <a:xfrm>
            <a:off x="5108786" y="37434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ABE88F-04F9-4E4F-855C-74B9A52530EB}"/>
              </a:ext>
            </a:extLst>
          </p:cNvPr>
          <p:cNvCxnSpPr>
            <a:cxnSpLocks/>
            <a:stCxn id="113" idx="6"/>
            <a:endCxn id="196" idx="2"/>
          </p:cNvCxnSpPr>
          <p:nvPr/>
        </p:nvCxnSpPr>
        <p:spPr>
          <a:xfrm flipV="1">
            <a:off x="6039068" y="3864042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8D7F2-468C-1744-8165-550C2E52AA1D}"/>
              </a:ext>
            </a:extLst>
          </p:cNvPr>
          <p:cNvSpPr txBox="1"/>
          <p:nvPr/>
        </p:nvSpPr>
        <p:spPr>
          <a:xfrm>
            <a:off x="5756432" y="37453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CAC99D-E166-2045-97D5-0DE77F906786}"/>
              </a:ext>
            </a:extLst>
          </p:cNvPr>
          <p:cNvCxnSpPr>
            <a:cxnSpLocks/>
            <a:stCxn id="82" idx="1"/>
            <a:endCxn id="65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8A2D976-8467-7B46-BE32-483D11313DAC}"/>
              </a:ext>
            </a:extLst>
          </p:cNvPr>
          <p:cNvCxnSpPr>
            <a:cxnSpLocks/>
            <a:stCxn id="82" idx="7"/>
            <a:endCxn id="67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71992-5069-D94A-8BA6-BB84CB57F111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C202DC-FFE3-2D40-BA80-670B59B09DEC}"/>
              </a:ext>
            </a:extLst>
          </p:cNvPr>
          <p:cNvCxnSpPr>
            <a:cxnSpLocks/>
            <a:stCxn id="82" idx="7"/>
            <a:endCxn id="69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79A0C2-0C95-CF4B-8090-13C3D5891C1A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3150A6-F199-FE4D-AFF9-71E7D05216BA}"/>
              </a:ext>
            </a:extLst>
          </p:cNvPr>
          <p:cNvCxnSpPr>
            <a:cxnSpLocks/>
            <a:stCxn id="67" idx="2"/>
            <a:endCxn id="65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C66543-4F91-C740-B95F-48247FF7AA4B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A61FC4-F09A-3B48-AC30-250DCD2350CF}"/>
              </a:ext>
            </a:extLst>
          </p:cNvPr>
          <p:cNvCxnSpPr>
            <a:cxnSpLocks/>
            <a:stCxn id="67" idx="4"/>
            <a:endCxn id="69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61CF2BE-6537-C240-90F6-B7A93BBB8538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AE1F5F-FFFD-BE47-92C1-C7C9744D2165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509658-E2A7-1D47-91AF-A898C751A791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BD5E1B9-5FED-854B-8939-AEBBA394137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4F97A5-D22F-3340-818B-BBB860AB19CB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F6B1817-A305-E34C-B72C-35946E29BF85}"/>
              </a:ext>
            </a:extLst>
          </p:cNvPr>
          <p:cNvCxnSpPr>
            <a:cxnSpLocks/>
            <a:stCxn id="69" idx="3"/>
            <a:endCxn id="82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6A6CD1-BFA3-3649-BB6F-DADE9D49BAFB}"/>
              </a:ext>
            </a:extLst>
          </p:cNvPr>
          <p:cNvCxnSpPr>
            <a:cxnSpLocks/>
            <a:stCxn id="69" idx="6"/>
            <a:endCxn id="71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C9595FD-4FD9-6345-847F-D28AB3633AC2}"/>
              </a:ext>
            </a:extLst>
          </p:cNvPr>
          <p:cNvCxnSpPr>
            <a:cxnSpLocks/>
            <a:stCxn id="69" idx="0"/>
            <a:endCxn id="67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7D3FE09-286E-9A4A-B2EB-B85321BD02D8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7142F7-F97C-5840-AFE1-2E7AD81752D6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F8C415-9C2D-8B4D-A3D4-1DF6BBF668E2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AD6A0E8-41E3-0646-9F71-210CE2EE7FEB}"/>
              </a:ext>
            </a:extLst>
          </p:cNvPr>
          <p:cNvCxnSpPr>
            <a:cxnSpLocks/>
            <a:stCxn id="71" idx="1"/>
            <a:endCxn id="67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22D9D48-B859-5A4D-8665-EEC2D8EB3D08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1E0901B-C23E-6F48-983A-9E653A535AC6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70DC09-5BFF-7042-AC44-3B7A68CC0E07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219BB-3023-4C44-A707-51984BACEB06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4C367F1-B3E1-EF40-9699-910AE55FE87D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7D92A-1F61-B345-B5D2-ED161001B942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5C66C41-854C-B140-BBCF-07851B6D17CD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7B1394-66C5-B344-9E67-A953EB3D9DD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C7EA5B7-79C1-AE49-84CC-9DE53FC650EE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4A64B88-EF69-9B41-AD7C-81F3DC997E2D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6F1371-BA48-CF42-9A66-A2B45B8F147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98BAE1-86D6-774C-B591-70B51728BDB0}"/>
              </a:ext>
            </a:extLst>
          </p:cNvPr>
          <p:cNvCxnSpPr>
            <a:cxnSpLocks/>
            <a:stCxn id="154" idx="5"/>
            <a:endCxn id="160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9D23E79-2402-2940-8FB9-F577592B9D33}"/>
              </a:ext>
            </a:extLst>
          </p:cNvPr>
          <p:cNvCxnSpPr>
            <a:cxnSpLocks/>
            <a:stCxn id="154" idx="6"/>
            <a:endCxn id="155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E2D2E8-225B-8C48-BF25-952D4A3CC21C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7CA856-49A7-484B-B50D-99506DEFA031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1FCB26-38B6-1049-AA32-4B8088813427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1BEF69-3CC1-4743-8AA6-5A1F4B5084B8}"/>
              </a:ext>
            </a:extLst>
          </p:cNvPr>
          <p:cNvCxnSpPr>
            <a:cxnSpLocks/>
            <a:stCxn id="160" idx="1"/>
            <a:endCxn id="154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423456-45BC-B541-9576-4ADC35B4B343}"/>
              </a:ext>
            </a:extLst>
          </p:cNvPr>
          <p:cNvCxnSpPr>
            <a:cxnSpLocks/>
            <a:stCxn id="160" idx="7"/>
            <a:endCxn id="155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8B28A9F-67FD-1D4E-9DC8-AD9A0FEF2B34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8928F0-61D7-4B49-9CC2-9D800E4735E9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32A0B5-9975-834A-9081-8E86E6FDE221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7ECDE1-E5C4-2744-8C46-37876CB0CDBD}"/>
              </a:ext>
            </a:extLst>
          </p:cNvPr>
          <p:cNvCxnSpPr>
            <a:cxnSpLocks/>
            <a:stCxn id="155" idx="2"/>
            <a:endCxn id="154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16F12-F8B4-4748-9270-ADD9E9732752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DC8000-BB04-4644-9D6D-D4819B2C2B39}"/>
              </a:ext>
            </a:extLst>
          </p:cNvPr>
          <p:cNvCxnSpPr>
            <a:cxnSpLocks/>
            <a:stCxn id="155" idx="4"/>
            <a:endCxn id="157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8EB5C53-E98C-DA48-BE12-3EEB3F2364C9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65B2AD-AB45-3F41-8D29-7155C34826DB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51174C-F467-0447-93D9-8461AFDAAED2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7CC1E1-E985-6942-9F3A-8989E498500C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AE66C3-9F57-EF4D-88A0-19EF40BE02D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2BFF7D-23A4-5C45-8A0B-E1BC6B927A4F}"/>
              </a:ext>
            </a:extLst>
          </p:cNvPr>
          <p:cNvCxnSpPr>
            <a:cxnSpLocks/>
            <a:stCxn id="157" idx="3"/>
            <a:endCxn id="160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98F1085-4FF3-E648-AC76-F9B3134F8D7F}"/>
              </a:ext>
            </a:extLst>
          </p:cNvPr>
          <p:cNvCxnSpPr>
            <a:cxnSpLocks/>
            <a:stCxn id="157" idx="6"/>
            <a:endCxn id="159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81B667-071C-6E45-AB55-5533FC13972F}"/>
              </a:ext>
            </a:extLst>
          </p:cNvPr>
          <p:cNvCxnSpPr>
            <a:cxnSpLocks/>
            <a:stCxn id="157" idx="0"/>
            <a:endCxn id="155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1606731-1777-2F47-A874-D5E36AF27FF8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69B9-6051-6C49-821C-75158D49BE58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948510-BBE5-3B45-B5F3-9E39D69F43D8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4D40003-5E23-5946-8607-0919AE6C3168}"/>
              </a:ext>
            </a:extLst>
          </p:cNvPr>
          <p:cNvCxnSpPr>
            <a:cxnSpLocks/>
            <a:stCxn id="159" idx="1"/>
            <a:endCxn id="155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E46A2-AA1A-564C-83DC-5B61FC8A4C42}"/>
              </a:ext>
            </a:extLst>
          </p:cNvPr>
          <p:cNvCxnSpPr>
            <a:cxnSpLocks/>
            <a:stCxn id="159" idx="3"/>
            <a:endCxn id="157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1FE2F72-FEA9-B54E-9636-B60041ED282B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3E8201B-7F86-5149-B46C-C8EA880AE9B9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08D8FC3-74B1-F743-8E2B-341CE5BE8BAB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2E2CB5D-2729-E348-BEFB-84899A06F534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51C792-0FB8-0B45-800B-32C0DED4F5CA}"/>
              </a:ext>
            </a:extLst>
          </p:cNvPr>
          <p:cNvCxnSpPr>
            <a:cxnSpLocks/>
            <a:stCxn id="190" idx="5"/>
            <a:endCxn id="160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F639C7-B3F8-4643-9080-3733AE45DCAC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750804-2C3B-C241-BD31-39389EA078F7}"/>
              </a:ext>
            </a:extLst>
          </p:cNvPr>
          <p:cNvCxnSpPr>
            <a:cxnSpLocks/>
            <a:stCxn id="192" idx="4"/>
            <a:endCxn id="157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357B79A-6AAA-F442-82B3-074BFE071F15}"/>
              </a:ext>
            </a:extLst>
          </p:cNvPr>
          <p:cNvSpPr/>
          <p:nvPr/>
        </p:nvSpPr>
        <p:spPr>
          <a:xfrm>
            <a:off x="6398163" y="374507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44427C6-A05F-2F44-A4DE-8925CDDD7741}"/>
              </a:ext>
            </a:extLst>
          </p:cNvPr>
          <p:cNvSpPr txBox="1"/>
          <p:nvPr/>
        </p:nvSpPr>
        <p:spPr>
          <a:xfrm>
            <a:off x="6346564" y="37367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097FD4-3365-304C-8B65-881ECD8F9759}"/>
              </a:ext>
            </a:extLst>
          </p:cNvPr>
          <p:cNvSpPr txBox="1"/>
          <p:nvPr/>
        </p:nvSpPr>
        <p:spPr>
          <a:xfrm>
            <a:off x="6905793" y="37324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B1AE5F-3C6A-A74E-A568-18ABE56F6179}"/>
              </a:ext>
            </a:extLst>
          </p:cNvPr>
          <p:cNvCxnSpPr>
            <a:cxnSpLocks/>
            <a:stCxn id="196" idx="6"/>
            <a:endCxn id="64" idx="2"/>
          </p:cNvCxnSpPr>
          <p:nvPr/>
        </p:nvCxnSpPr>
        <p:spPr>
          <a:xfrm flipV="1">
            <a:off x="6636093" y="3855567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/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×  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GB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44%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blipFill>
                <a:blip r:embed="rId3"/>
                <a:stretch>
                  <a:fillRect l="-3571" t="-25000" r="-476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7C1B1B6A-55C7-FB44-89EB-F25C0D6A4CBE}"/>
              </a:ext>
            </a:extLst>
          </p:cNvPr>
          <p:cNvSpPr/>
          <p:nvPr/>
        </p:nvSpPr>
        <p:spPr>
          <a:xfrm>
            <a:off x="5273761" y="432761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724A17C-8458-C44C-A7C7-140D4A5115D9}"/>
              </a:ext>
            </a:extLst>
          </p:cNvPr>
          <p:cNvSpPr/>
          <p:nvPr/>
        </p:nvSpPr>
        <p:spPr>
          <a:xfrm>
            <a:off x="5922444" y="43224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A6C386-5E65-864B-BA85-E56398ED3EFB}"/>
              </a:ext>
            </a:extLst>
          </p:cNvPr>
          <p:cNvSpPr/>
          <p:nvPr/>
        </p:nvSpPr>
        <p:spPr>
          <a:xfrm>
            <a:off x="6525384" y="4326945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E84CEF-1276-9A46-B288-9DC1CF83E6CA}"/>
              </a:ext>
            </a:extLst>
          </p:cNvPr>
          <p:cNvSpPr txBox="1"/>
          <p:nvPr/>
        </p:nvSpPr>
        <p:spPr>
          <a:xfrm>
            <a:off x="3113626" y="4281909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80F622-96BE-C04E-8C0F-4999D2F7BFC3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 flipV="1">
            <a:off x="5511691" y="4441385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EABDE8B-D81B-D94C-89BF-8509E8407056}"/>
              </a:ext>
            </a:extLst>
          </p:cNvPr>
          <p:cNvSpPr txBox="1"/>
          <p:nvPr/>
        </p:nvSpPr>
        <p:spPr>
          <a:xfrm>
            <a:off x="5222162" y="4323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B663B-B114-5443-AF11-508BBD2FCBB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>
            <a:off x="6160374" y="4441385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6467E75-EA67-F846-91D9-CE86F17517AD}"/>
              </a:ext>
            </a:extLst>
          </p:cNvPr>
          <p:cNvSpPr txBox="1"/>
          <p:nvPr/>
        </p:nvSpPr>
        <p:spPr>
          <a:xfrm>
            <a:off x="5877738" y="43193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A15CAB-484A-7646-BA63-0CB0898343CC}"/>
              </a:ext>
            </a:extLst>
          </p:cNvPr>
          <p:cNvSpPr txBox="1"/>
          <p:nvPr/>
        </p:nvSpPr>
        <p:spPr>
          <a:xfrm>
            <a:off x="6473785" y="43348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/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blipFill>
                <a:blip r:embed="rId4"/>
                <a:stretch>
                  <a:fillRect l="-2857" t="-4762" r="-3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DE76F28D-A3CF-2E45-9A80-7E28C1677F92}"/>
              </a:ext>
            </a:extLst>
          </p:cNvPr>
          <p:cNvSpPr txBox="1"/>
          <p:nvPr/>
        </p:nvSpPr>
        <p:spPr>
          <a:xfrm>
            <a:off x="6933228" y="24769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360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any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our environments, </a:t>
                </a: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PRISM ensures that the output from Dijkstra is correct by </a:t>
                </a:r>
                <a:r>
                  <a:rPr lang="en-GB" b="1" dirty="0"/>
                  <a:t>systematically solving </a:t>
                </a:r>
                <a:r>
                  <a:rPr lang="en-GB" dirty="0"/>
                  <a:t>the path against a PCTL relationship…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Rules</a:t>
                </a:r>
                <a:r>
                  <a:rPr lang="en-GB" dirty="0"/>
                  <a:t> can be applied on whether a path is deemed acceptable by the planner,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blipFill>
                <a:blip r:embed="rId2"/>
                <a:stretch>
                  <a:fillRect l="-557" t="-415" r="-1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49B0F503-4512-F140-9060-ECF510DC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54189" y="1150463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366394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1819</TotalTime>
  <Words>2112</Words>
  <Application>Microsoft Macintosh PowerPoint</Application>
  <PresentationFormat>Custom</PresentationFormat>
  <Paragraphs>706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Path Finding</vt:lpstr>
      <vt:lpstr>Path Finding</vt:lpstr>
      <vt:lpstr>Path Finding</vt:lpstr>
      <vt:lpstr>Path Finding Example (Agent)</vt:lpstr>
      <vt:lpstr>Path Finding Example (Agent)</vt:lpstr>
      <vt:lpstr>Path Finding Example (Human)</vt:lpstr>
      <vt:lpstr>Path Finding Example (Human)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  <vt:lpstr>Next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49</cp:revision>
  <dcterms:created xsi:type="dcterms:W3CDTF">2018-04-16T10:49:56Z</dcterms:created>
  <dcterms:modified xsi:type="dcterms:W3CDTF">2021-12-14T14:01:33Z</dcterms:modified>
</cp:coreProperties>
</file>