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21"/>
  </p:notesMasterIdLst>
  <p:sldIdLst>
    <p:sldId id="256" r:id="rId2"/>
    <p:sldId id="305" r:id="rId3"/>
    <p:sldId id="306" r:id="rId4"/>
    <p:sldId id="322" r:id="rId5"/>
    <p:sldId id="307" r:id="rId6"/>
    <p:sldId id="308" r:id="rId7"/>
    <p:sldId id="309" r:id="rId8"/>
    <p:sldId id="310" r:id="rId9"/>
    <p:sldId id="311" r:id="rId10"/>
    <p:sldId id="312" r:id="rId11"/>
    <p:sldId id="314" r:id="rId12"/>
    <p:sldId id="315" r:id="rId13"/>
    <p:sldId id="316" r:id="rId14"/>
    <p:sldId id="317" r:id="rId15"/>
    <p:sldId id="323" r:id="rId16"/>
    <p:sldId id="319" r:id="rId17"/>
    <p:sldId id="318" r:id="rId18"/>
    <p:sldId id="324" r:id="rId19"/>
    <p:sldId id="275" r:id="rId20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0"/>
    <p:restoredTop sz="86330" autoAdjust="0"/>
  </p:normalViewPr>
  <p:slideViewPr>
    <p:cSldViewPr snapToGrid="0" snapToObjects="1">
      <p:cViewPr varScale="1">
        <p:scale>
          <a:sx n="99" d="100"/>
          <a:sy n="99" d="100"/>
        </p:scale>
        <p:origin x="91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4872C1-8850-460E-8513-D44E76F7E52C}" type="datetimeFigureOut">
              <a:rPr lang="zh-TW" altLang="en-US" smtClean="0"/>
              <a:t>2023/3/7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67D8B-2035-4BAC-9F96-0CBEA4527A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982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Game U Video </a:t>
            </a:r>
            <a:r>
              <a:rPr lang="zh-TW" altLang="en-US" dirty="0"/>
              <a:t>的</a:t>
            </a:r>
            <a:r>
              <a:rPr lang="en-US" altLang="zh-TW" dirty="0"/>
              <a:t>expected value = (# game) * (# video)/total = 6000*7500/10000</a:t>
            </a:r>
            <a:r>
              <a:rPr lang="en-US" altLang="zh-TW" baseline="0" dirty="0"/>
              <a:t> = 4500</a:t>
            </a:r>
          </a:p>
          <a:p>
            <a:r>
              <a:rPr lang="en-US" altLang="zh-TW" baseline="0" dirty="0"/>
              <a:t>Not Game U Video = 4000*7500/10000 = 3000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67D8B-2035-4BAC-9F96-0CBEA4527A0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067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2022.2.22</a:t>
            </a:r>
            <a:r>
              <a:rPr lang="zh-TW" altLang="en-US"/>
              <a:t>到此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67D8B-2035-4BAC-9F96-0CBEA4527A00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6806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 userDrawn="1"/>
        </p:nvSpPr>
        <p:spPr>
          <a:xfrm rot="16200000" flipH="1">
            <a:off x="2667000" y="-2667000"/>
            <a:ext cx="6858000" cy="12192000"/>
          </a:xfrm>
          <a:prstGeom prst="parallelogram">
            <a:avLst>
              <a:gd name="adj" fmla="val 54128"/>
            </a:avLst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6200000" flipH="1">
            <a:off x="995289" y="-995291"/>
            <a:ext cx="6858004" cy="8848581"/>
          </a:xfrm>
          <a:custGeom>
            <a:avLst/>
            <a:gdLst>
              <a:gd name="connsiteX0" fmla="*/ 0 w 6858003"/>
              <a:gd name="connsiteY0" fmla="*/ 3777175 h 3777175"/>
              <a:gd name="connsiteX1" fmla="*/ 0 w 6858003"/>
              <a:gd name="connsiteY1" fmla="*/ 0 h 3777175"/>
              <a:gd name="connsiteX2" fmla="*/ 6858003 w 6858003"/>
              <a:gd name="connsiteY2" fmla="*/ 3777175 h 3777175"/>
              <a:gd name="connsiteX3" fmla="*/ 0 w 6858003"/>
              <a:gd name="connsiteY3" fmla="*/ 3777175 h 3777175"/>
              <a:gd name="connsiteX0" fmla="*/ 0 w 6829867"/>
              <a:gd name="connsiteY0" fmla="*/ 5486400 h 5486400"/>
              <a:gd name="connsiteX1" fmla="*/ 0 w 6829867"/>
              <a:gd name="connsiteY1" fmla="*/ 1709225 h 5486400"/>
              <a:gd name="connsiteX2" fmla="*/ 6829867 w 6829867"/>
              <a:gd name="connsiteY2" fmla="*/ 0 h 5486400"/>
              <a:gd name="connsiteX3" fmla="*/ 0 w 6829867"/>
              <a:gd name="connsiteY3" fmla="*/ 5486400 h 5486400"/>
              <a:gd name="connsiteX0" fmla="*/ 0 w 6815802"/>
              <a:gd name="connsiteY0" fmla="*/ 5458265 h 5458265"/>
              <a:gd name="connsiteX1" fmla="*/ 0 w 6815802"/>
              <a:gd name="connsiteY1" fmla="*/ 1681090 h 5458265"/>
              <a:gd name="connsiteX2" fmla="*/ 6815802 w 6815802"/>
              <a:gd name="connsiteY2" fmla="*/ 0 h 5458265"/>
              <a:gd name="connsiteX3" fmla="*/ 0 w 6815802"/>
              <a:gd name="connsiteY3" fmla="*/ 5458265 h 545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5802" h="5458265">
                <a:moveTo>
                  <a:pt x="0" y="5458265"/>
                </a:moveTo>
                <a:lnTo>
                  <a:pt x="0" y="1681090"/>
                </a:lnTo>
                <a:lnTo>
                  <a:pt x="6815802" y="0"/>
                </a:lnTo>
                <a:lnTo>
                  <a:pt x="0" y="5458265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011802" y="1951208"/>
            <a:ext cx="3291717" cy="147779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15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0000</a:t>
            </a:r>
            <a:endParaRPr kumimoji="1" lang="zh-CN" altLang="en-US" dirty="0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2011801" y="3428999"/>
            <a:ext cx="3291717" cy="1157069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5669460" y="1951207"/>
            <a:ext cx="3291717" cy="147779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5669459" y="3428997"/>
            <a:ext cx="3291717" cy="115706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8DBDE-6A99-4348-A836-0B43D07BE4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62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380008" y="291220"/>
            <a:ext cx="4023180" cy="651315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8DBDE-6A99-4348-A836-0B43D07BE4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72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5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 userDrawn="1"/>
        </p:nvSpPr>
        <p:spPr>
          <a:xfrm rot="16200000" flipH="1">
            <a:off x="2667000" y="-2667000"/>
            <a:ext cx="6858000" cy="12192000"/>
          </a:xfrm>
          <a:prstGeom prst="parallelogram">
            <a:avLst>
              <a:gd name="adj" fmla="val 54128"/>
            </a:avLst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6200000" flipH="1">
            <a:off x="995289" y="-995291"/>
            <a:ext cx="6858004" cy="8848581"/>
          </a:xfrm>
          <a:custGeom>
            <a:avLst/>
            <a:gdLst>
              <a:gd name="connsiteX0" fmla="*/ 0 w 6858003"/>
              <a:gd name="connsiteY0" fmla="*/ 3777175 h 3777175"/>
              <a:gd name="connsiteX1" fmla="*/ 0 w 6858003"/>
              <a:gd name="connsiteY1" fmla="*/ 0 h 3777175"/>
              <a:gd name="connsiteX2" fmla="*/ 6858003 w 6858003"/>
              <a:gd name="connsiteY2" fmla="*/ 3777175 h 3777175"/>
              <a:gd name="connsiteX3" fmla="*/ 0 w 6858003"/>
              <a:gd name="connsiteY3" fmla="*/ 3777175 h 3777175"/>
              <a:gd name="connsiteX0" fmla="*/ 0 w 6829867"/>
              <a:gd name="connsiteY0" fmla="*/ 5486400 h 5486400"/>
              <a:gd name="connsiteX1" fmla="*/ 0 w 6829867"/>
              <a:gd name="connsiteY1" fmla="*/ 1709225 h 5486400"/>
              <a:gd name="connsiteX2" fmla="*/ 6829867 w 6829867"/>
              <a:gd name="connsiteY2" fmla="*/ 0 h 5486400"/>
              <a:gd name="connsiteX3" fmla="*/ 0 w 6829867"/>
              <a:gd name="connsiteY3" fmla="*/ 5486400 h 5486400"/>
              <a:gd name="connsiteX0" fmla="*/ 0 w 6815802"/>
              <a:gd name="connsiteY0" fmla="*/ 5458265 h 5458265"/>
              <a:gd name="connsiteX1" fmla="*/ 0 w 6815802"/>
              <a:gd name="connsiteY1" fmla="*/ 1681090 h 5458265"/>
              <a:gd name="connsiteX2" fmla="*/ 6815802 w 6815802"/>
              <a:gd name="connsiteY2" fmla="*/ 0 h 5458265"/>
              <a:gd name="connsiteX3" fmla="*/ 0 w 6815802"/>
              <a:gd name="connsiteY3" fmla="*/ 5458265 h 545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5802" h="5458265">
                <a:moveTo>
                  <a:pt x="0" y="5458265"/>
                </a:moveTo>
                <a:lnTo>
                  <a:pt x="0" y="1681090"/>
                </a:lnTo>
                <a:lnTo>
                  <a:pt x="6815802" y="0"/>
                </a:lnTo>
                <a:lnTo>
                  <a:pt x="0" y="5458265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38"/>
          <p:cNvGrpSpPr/>
          <p:nvPr userDrawn="1"/>
        </p:nvGrpSpPr>
        <p:grpSpPr>
          <a:xfrm>
            <a:off x="0" y="0"/>
            <a:ext cx="8305800" cy="6858000"/>
            <a:chOff x="0" y="0"/>
            <a:chExt cx="8305800" cy="6858000"/>
          </a:xfrm>
          <a:solidFill>
            <a:schemeClr val="bg1"/>
          </a:solidFill>
        </p:grpSpPr>
        <p:sp>
          <p:nvSpPr>
            <p:cNvPr id="9" name="矩形 8"/>
            <p:cNvSpPr/>
            <p:nvPr/>
          </p:nvSpPr>
          <p:spPr>
            <a:xfrm>
              <a:off x="0" y="0"/>
              <a:ext cx="48387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2"/>
            <p:cNvSpPr/>
            <p:nvPr/>
          </p:nvSpPr>
          <p:spPr>
            <a:xfrm rot="5400000">
              <a:off x="3143250" y="1695450"/>
              <a:ext cx="6858000" cy="3467100"/>
            </a:xfrm>
            <a:prstGeom prst="triangle">
              <a:avLst>
                <a:gd name="adj" fmla="val 10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8DBDE-6A99-4348-A836-0B43D07BE4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633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6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 userDrawn="1"/>
        </p:nvSpPr>
        <p:spPr>
          <a:xfrm rot="16200000" flipH="1">
            <a:off x="2667000" y="-2667000"/>
            <a:ext cx="6858000" cy="12192000"/>
          </a:xfrm>
          <a:prstGeom prst="parallelogram">
            <a:avLst>
              <a:gd name="adj" fmla="val 54128"/>
            </a:avLst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6200000" flipH="1">
            <a:off x="995289" y="-995291"/>
            <a:ext cx="6858004" cy="8848581"/>
          </a:xfrm>
          <a:custGeom>
            <a:avLst/>
            <a:gdLst>
              <a:gd name="connsiteX0" fmla="*/ 0 w 6858003"/>
              <a:gd name="connsiteY0" fmla="*/ 3777175 h 3777175"/>
              <a:gd name="connsiteX1" fmla="*/ 0 w 6858003"/>
              <a:gd name="connsiteY1" fmla="*/ 0 h 3777175"/>
              <a:gd name="connsiteX2" fmla="*/ 6858003 w 6858003"/>
              <a:gd name="connsiteY2" fmla="*/ 3777175 h 3777175"/>
              <a:gd name="connsiteX3" fmla="*/ 0 w 6858003"/>
              <a:gd name="connsiteY3" fmla="*/ 3777175 h 3777175"/>
              <a:gd name="connsiteX0" fmla="*/ 0 w 6829867"/>
              <a:gd name="connsiteY0" fmla="*/ 5486400 h 5486400"/>
              <a:gd name="connsiteX1" fmla="*/ 0 w 6829867"/>
              <a:gd name="connsiteY1" fmla="*/ 1709225 h 5486400"/>
              <a:gd name="connsiteX2" fmla="*/ 6829867 w 6829867"/>
              <a:gd name="connsiteY2" fmla="*/ 0 h 5486400"/>
              <a:gd name="connsiteX3" fmla="*/ 0 w 6829867"/>
              <a:gd name="connsiteY3" fmla="*/ 5486400 h 5486400"/>
              <a:gd name="connsiteX0" fmla="*/ 0 w 6815802"/>
              <a:gd name="connsiteY0" fmla="*/ 5458265 h 5458265"/>
              <a:gd name="connsiteX1" fmla="*/ 0 w 6815802"/>
              <a:gd name="connsiteY1" fmla="*/ 1681090 h 5458265"/>
              <a:gd name="connsiteX2" fmla="*/ 6815802 w 6815802"/>
              <a:gd name="connsiteY2" fmla="*/ 0 h 5458265"/>
              <a:gd name="connsiteX3" fmla="*/ 0 w 6815802"/>
              <a:gd name="connsiteY3" fmla="*/ 5458265 h 545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5802" h="5458265">
                <a:moveTo>
                  <a:pt x="0" y="5458265"/>
                </a:moveTo>
                <a:lnTo>
                  <a:pt x="0" y="1681090"/>
                </a:lnTo>
                <a:lnTo>
                  <a:pt x="6815802" y="0"/>
                </a:lnTo>
                <a:lnTo>
                  <a:pt x="0" y="5458265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平行四边形 10"/>
          <p:cNvSpPr/>
          <p:nvPr userDrawn="1"/>
        </p:nvSpPr>
        <p:spPr>
          <a:xfrm>
            <a:off x="-2" y="-3"/>
            <a:ext cx="12192000" cy="6858000"/>
          </a:xfrm>
          <a:prstGeom prst="parallelogram">
            <a:avLst>
              <a:gd name="adj" fmla="val 538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380008" y="291220"/>
            <a:ext cx="4023180" cy="651315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8DBDE-6A99-4348-A836-0B43D07BE4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3160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7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 userDrawn="1"/>
        </p:nvSpPr>
        <p:spPr>
          <a:xfrm rot="16200000" flipH="1">
            <a:off x="2667000" y="-2667000"/>
            <a:ext cx="6858000" cy="12192000"/>
          </a:xfrm>
          <a:prstGeom prst="parallelogram">
            <a:avLst>
              <a:gd name="adj" fmla="val 54128"/>
            </a:avLst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6200000" flipH="1">
            <a:off x="995289" y="-995291"/>
            <a:ext cx="6858004" cy="8848581"/>
          </a:xfrm>
          <a:custGeom>
            <a:avLst/>
            <a:gdLst>
              <a:gd name="connsiteX0" fmla="*/ 0 w 6858003"/>
              <a:gd name="connsiteY0" fmla="*/ 3777175 h 3777175"/>
              <a:gd name="connsiteX1" fmla="*/ 0 w 6858003"/>
              <a:gd name="connsiteY1" fmla="*/ 0 h 3777175"/>
              <a:gd name="connsiteX2" fmla="*/ 6858003 w 6858003"/>
              <a:gd name="connsiteY2" fmla="*/ 3777175 h 3777175"/>
              <a:gd name="connsiteX3" fmla="*/ 0 w 6858003"/>
              <a:gd name="connsiteY3" fmla="*/ 3777175 h 3777175"/>
              <a:gd name="connsiteX0" fmla="*/ 0 w 6829867"/>
              <a:gd name="connsiteY0" fmla="*/ 5486400 h 5486400"/>
              <a:gd name="connsiteX1" fmla="*/ 0 w 6829867"/>
              <a:gd name="connsiteY1" fmla="*/ 1709225 h 5486400"/>
              <a:gd name="connsiteX2" fmla="*/ 6829867 w 6829867"/>
              <a:gd name="connsiteY2" fmla="*/ 0 h 5486400"/>
              <a:gd name="connsiteX3" fmla="*/ 0 w 6829867"/>
              <a:gd name="connsiteY3" fmla="*/ 5486400 h 5486400"/>
              <a:gd name="connsiteX0" fmla="*/ 0 w 6815802"/>
              <a:gd name="connsiteY0" fmla="*/ 5458265 h 5458265"/>
              <a:gd name="connsiteX1" fmla="*/ 0 w 6815802"/>
              <a:gd name="connsiteY1" fmla="*/ 1681090 h 5458265"/>
              <a:gd name="connsiteX2" fmla="*/ 6815802 w 6815802"/>
              <a:gd name="connsiteY2" fmla="*/ 0 h 5458265"/>
              <a:gd name="connsiteX3" fmla="*/ 0 w 6815802"/>
              <a:gd name="connsiteY3" fmla="*/ 5458265 h 545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5802" h="5458265">
                <a:moveTo>
                  <a:pt x="0" y="5458265"/>
                </a:moveTo>
                <a:lnTo>
                  <a:pt x="0" y="1681090"/>
                </a:lnTo>
                <a:lnTo>
                  <a:pt x="6815802" y="0"/>
                </a:lnTo>
                <a:lnTo>
                  <a:pt x="0" y="5458265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流程图: 手动输入 3"/>
          <p:cNvSpPr/>
          <p:nvPr userDrawn="1"/>
        </p:nvSpPr>
        <p:spPr>
          <a:xfrm rot="5400000" flipH="1">
            <a:off x="-361950" y="1047750"/>
            <a:ext cx="6858000" cy="4762500"/>
          </a:xfrm>
          <a:prstGeom prst="flowChartManualInpu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手动输入 1"/>
          <p:cNvSpPr/>
          <p:nvPr userDrawn="1"/>
        </p:nvSpPr>
        <p:spPr>
          <a:xfrm rot="5400000" flipH="1">
            <a:off x="-1047750" y="1047750"/>
            <a:ext cx="6858000" cy="4762500"/>
          </a:xfrm>
          <a:prstGeom prst="flowChartManualInpu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手动输入 2"/>
          <p:cNvSpPr/>
          <p:nvPr userDrawn="1"/>
        </p:nvSpPr>
        <p:spPr>
          <a:xfrm rot="5400000" flipH="1">
            <a:off x="-1333500" y="1047750"/>
            <a:ext cx="6858000" cy="4762500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380008" y="291220"/>
            <a:ext cx="4023180" cy="651315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8DBDE-6A99-4348-A836-0B43D07BE4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8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 userDrawn="1"/>
        </p:nvSpPr>
        <p:spPr>
          <a:xfrm rot="16200000" flipH="1">
            <a:off x="2667000" y="-2667000"/>
            <a:ext cx="6858000" cy="12192000"/>
          </a:xfrm>
          <a:prstGeom prst="parallelogram">
            <a:avLst>
              <a:gd name="adj" fmla="val 54128"/>
            </a:avLst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6200000" flipH="1">
            <a:off x="995289" y="-995291"/>
            <a:ext cx="6858004" cy="8848581"/>
          </a:xfrm>
          <a:custGeom>
            <a:avLst/>
            <a:gdLst>
              <a:gd name="connsiteX0" fmla="*/ 0 w 6858003"/>
              <a:gd name="connsiteY0" fmla="*/ 3777175 h 3777175"/>
              <a:gd name="connsiteX1" fmla="*/ 0 w 6858003"/>
              <a:gd name="connsiteY1" fmla="*/ 0 h 3777175"/>
              <a:gd name="connsiteX2" fmla="*/ 6858003 w 6858003"/>
              <a:gd name="connsiteY2" fmla="*/ 3777175 h 3777175"/>
              <a:gd name="connsiteX3" fmla="*/ 0 w 6858003"/>
              <a:gd name="connsiteY3" fmla="*/ 3777175 h 3777175"/>
              <a:gd name="connsiteX0" fmla="*/ 0 w 6829867"/>
              <a:gd name="connsiteY0" fmla="*/ 5486400 h 5486400"/>
              <a:gd name="connsiteX1" fmla="*/ 0 w 6829867"/>
              <a:gd name="connsiteY1" fmla="*/ 1709225 h 5486400"/>
              <a:gd name="connsiteX2" fmla="*/ 6829867 w 6829867"/>
              <a:gd name="connsiteY2" fmla="*/ 0 h 5486400"/>
              <a:gd name="connsiteX3" fmla="*/ 0 w 6829867"/>
              <a:gd name="connsiteY3" fmla="*/ 5486400 h 5486400"/>
              <a:gd name="connsiteX0" fmla="*/ 0 w 6815802"/>
              <a:gd name="connsiteY0" fmla="*/ 5458265 h 5458265"/>
              <a:gd name="connsiteX1" fmla="*/ 0 w 6815802"/>
              <a:gd name="connsiteY1" fmla="*/ 1681090 h 5458265"/>
              <a:gd name="connsiteX2" fmla="*/ 6815802 w 6815802"/>
              <a:gd name="connsiteY2" fmla="*/ 0 h 5458265"/>
              <a:gd name="connsiteX3" fmla="*/ 0 w 6815802"/>
              <a:gd name="connsiteY3" fmla="*/ 5458265 h 545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5802" h="5458265">
                <a:moveTo>
                  <a:pt x="0" y="5458265"/>
                </a:moveTo>
                <a:lnTo>
                  <a:pt x="0" y="1681090"/>
                </a:lnTo>
                <a:lnTo>
                  <a:pt x="6815802" y="0"/>
                </a:lnTo>
                <a:lnTo>
                  <a:pt x="0" y="5458265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380008" y="291220"/>
            <a:ext cx="4023180" cy="651315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8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8DBDE-6A99-4348-A836-0B43D07BE4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55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 flipH="1">
            <a:off x="-1" y="-1"/>
            <a:ext cx="3435927" cy="6890395"/>
          </a:xfrm>
          <a:custGeom>
            <a:avLst/>
            <a:gdLst>
              <a:gd name="connsiteX0" fmla="*/ 2438399 w 2438399"/>
              <a:gd name="connsiteY0" fmla="*/ 0 h 4889956"/>
              <a:gd name="connsiteX1" fmla="*/ 2438399 w 2438399"/>
              <a:gd name="connsiteY1" fmla="*/ 4889956 h 4889956"/>
              <a:gd name="connsiteX2" fmla="*/ 2195308 w 2438399"/>
              <a:gd name="connsiteY2" fmla="*/ 4877681 h 4889956"/>
              <a:gd name="connsiteX3" fmla="*/ 0 w 2438399"/>
              <a:gd name="connsiteY3" fmla="*/ 2444978 h 4889956"/>
              <a:gd name="connsiteX4" fmla="*/ 2195308 w 2438399"/>
              <a:gd name="connsiteY4" fmla="*/ 12275 h 488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399" h="4889956">
                <a:moveTo>
                  <a:pt x="2438399" y="0"/>
                </a:moveTo>
                <a:lnTo>
                  <a:pt x="2438399" y="4889956"/>
                </a:lnTo>
                <a:lnTo>
                  <a:pt x="2195308" y="4877681"/>
                </a:lnTo>
                <a:cubicBezTo>
                  <a:pt x="962237" y="4752456"/>
                  <a:pt x="0" y="3711088"/>
                  <a:pt x="0" y="2444978"/>
                </a:cubicBezTo>
                <a:cubicBezTo>
                  <a:pt x="0" y="1178868"/>
                  <a:pt x="962237" y="137500"/>
                  <a:pt x="2195308" y="12275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507136" y="2999963"/>
            <a:ext cx="2421652" cy="89046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TITLE</a:t>
            </a:r>
            <a:endParaRPr kumimoji="1" lang="zh-CN" altLang="en-US" dirty="0"/>
          </a:p>
        </p:txBody>
      </p:sp>
      <p:sp>
        <p:nvSpPr>
          <p:cNvPr id="5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8DBDE-6A99-4348-A836-0B43D07BE4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87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8DBDE-6A99-4348-A836-0B43D07BE4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277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 userDrawn="1"/>
        </p:nvSpPr>
        <p:spPr>
          <a:xfrm rot="16200000" flipH="1">
            <a:off x="2667000" y="-2667000"/>
            <a:ext cx="6858000" cy="12192000"/>
          </a:xfrm>
          <a:prstGeom prst="parallelogram">
            <a:avLst>
              <a:gd name="adj" fmla="val 54128"/>
            </a:avLst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6200000" flipH="1">
            <a:off x="995289" y="-995291"/>
            <a:ext cx="6858004" cy="8848581"/>
          </a:xfrm>
          <a:custGeom>
            <a:avLst/>
            <a:gdLst>
              <a:gd name="connsiteX0" fmla="*/ 0 w 6858003"/>
              <a:gd name="connsiteY0" fmla="*/ 3777175 h 3777175"/>
              <a:gd name="connsiteX1" fmla="*/ 0 w 6858003"/>
              <a:gd name="connsiteY1" fmla="*/ 0 h 3777175"/>
              <a:gd name="connsiteX2" fmla="*/ 6858003 w 6858003"/>
              <a:gd name="connsiteY2" fmla="*/ 3777175 h 3777175"/>
              <a:gd name="connsiteX3" fmla="*/ 0 w 6858003"/>
              <a:gd name="connsiteY3" fmla="*/ 3777175 h 3777175"/>
              <a:gd name="connsiteX0" fmla="*/ 0 w 6829867"/>
              <a:gd name="connsiteY0" fmla="*/ 5486400 h 5486400"/>
              <a:gd name="connsiteX1" fmla="*/ 0 w 6829867"/>
              <a:gd name="connsiteY1" fmla="*/ 1709225 h 5486400"/>
              <a:gd name="connsiteX2" fmla="*/ 6829867 w 6829867"/>
              <a:gd name="connsiteY2" fmla="*/ 0 h 5486400"/>
              <a:gd name="connsiteX3" fmla="*/ 0 w 6829867"/>
              <a:gd name="connsiteY3" fmla="*/ 5486400 h 5486400"/>
              <a:gd name="connsiteX0" fmla="*/ 0 w 6815802"/>
              <a:gd name="connsiteY0" fmla="*/ 5458265 h 5458265"/>
              <a:gd name="connsiteX1" fmla="*/ 0 w 6815802"/>
              <a:gd name="connsiteY1" fmla="*/ 1681090 h 5458265"/>
              <a:gd name="connsiteX2" fmla="*/ 6815802 w 6815802"/>
              <a:gd name="connsiteY2" fmla="*/ 0 h 5458265"/>
              <a:gd name="connsiteX3" fmla="*/ 0 w 6815802"/>
              <a:gd name="connsiteY3" fmla="*/ 5458265 h 545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5802" h="5458265">
                <a:moveTo>
                  <a:pt x="0" y="5458265"/>
                </a:moveTo>
                <a:lnTo>
                  <a:pt x="0" y="1681090"/>
                </a:lnTo>
                <a:lnTo>
                  <a:pt x="6815802" y="0"/>
                </a:lnTo>
                <a:lnTo>
                  <a:pt x="0" y="5458265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011802" y="966471"/>
            <a:ext cx="3291717" cy="89046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5669460" y="966470"/>
            <a:ext cx="3291717" cy="4825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5669459" y="1448974"/>
            <a:ext cx="3291717" cy="5486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5669460" y="2141123"/>
            <a:ext cx="3291717" cy="4825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5669459" y="2623627"/>
            <a:ext cx="3291717" cy="5486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5669460" y="3327742"/>
            <a:ext cx="3291717" cy="4825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5669459" y="3810246"/>
            <a:ext cx="3291717" cy="5486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8DBDE-6A99-4348-A836-0B43D07BE4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051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 userDrawn="1"/>
        </p:nvSpPr>
        <p:spPr>
          <a:xfrm rot="16200000" flipH="1">
            <a:off x="2667000" y="-2667000"/>
            <a:ext cx="6858000" cy="12192000"/>
          </a:xfrm>
          <a:prstGeom prst="parallelogram">
            <a:avLst>
              <a:gd name="adj" fmla="val 54128"/>
            </a:avLst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6200000" flipH="1">
            <a:off x="995289" y="-995291"/>
            <a:ext cx="6858004" cy="8848581"/>
          </a:xfrm>
          <a:custGeom>
            <a:avLst/>
            <a:gdLst>
              <a:gd name="connsiteX0" fmla="*/ 0 w 6858003"/>
              <a:gd name="connsiteY0" fmla="*/ 3777175 h 3777175"/>
              <a:gd name="connsiteX1" fmla="*/ 0 w 6858003"/>
              <a:gd name="connsiteY1" fmla="*/ 0 h 3777175"/>
              <a:gd name="connsiteX2" fmla="*/ 6858003 w 6858003"/>
              <a:gd name="connsiteY2" fmla="*/ 3777175 h 3777175"/>
              <a:gd name="connsiteX3" fmla="*/ 0 w 6858003"/>
              <a:gd name="connsiteY3" fmla="*/ 3777175 h 3777175"/>
              <a:gd name="connsiteX0" fmla="*/ 0 w 6829867"/>
              <a:gd name="connsiteY0" fmla="*/ 5486400 h 5486400"/>
              <a:gd name="connsiteX1" fmla="*/ 0 w 6829867"/>
              <a:gd name="connsiteY1" fmla="*/ 1709225 h 5486400"/>
              <a:gd name="connsiteX2" fmla="*/ 6829867 w 6829867"/>
              <a:gd name="connsiteY2" fmla="*/ 0 h 5486400"/>
              <a:gd name="connsiteX3" fmla="*/ 0 w 6829867"/>
              <a:gd name="connsiteY3" fmla="*/ 5486400 h 5486400"/>
              <a:gd name="connsiteX0" fmla="*/ 0 w 6815802"/>
              <a:gd name="connsiteY0" fmla="*/ 5458265 h 5458265"/>
              <a:gd name="connsiteX1" fmla="*/ 0 w 6815802"/>
              <a:gd name="connsiteY1" fmla="*/ 1681090 h 5458265"/>
              <a:gd name="connsiteX2" fmla="*/ 6815802 w 6815802"/>
              <a:gd name="connsiteY2" fmla="*/ 0 h 5458265"/>
              <a:gd name="connsiteX3" fmla="*/ 0 w 6815802"/>
              <a:gd name="connsiteY3" fmla="*/ 5458265 h 545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5802" h="5458265">
                <a:moveTo>
                  <a:pt x="0" y="5458265"/>
                </a:moveTo>
                <a:lnTo>
                  <a:pt x="0" y="1681090"/>
                </a:lnTo>
                <a:lnTo>
                  <a:pt x="6815802" y="0"/>
                </a:lnTo>
                <a:lnTo>
                  <a:pt x="0" y="5458265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011802" y="966471"/>
            <a:ext cx="3291717" cy="89046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5669460" y="966470"/>
            <a:ext cx="3291717" cy="4825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5669459" y="1448974"/>
            <a:ext cx="3291717" cy="5486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5669460" y="2141123"/>
            <a:ext cx="3291717" cy="4825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5669459" y="2623627"/>
            <a:ext cx="3291717" cy="5486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5669460" y="3332677"/>
            <a:ext cx="3291717" cy="4825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5669459" y="3815181"/>
            <a:ext cx="3291717" cy="5486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8"/>
          </p:nvPr>
        </p:nvSpPr>
        <p:spPr>
          <a:xfrm>
            <a:off x="5669460" y="4507330"/>
            <a:ext cx="3291717" cy="4825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19"/>
          </p:nvPr>
        </p:nvSpPr>
        <p:spPr>
          <a:xfrm>
            <a:off x="5669459" y="4989834"/>
            <a:ext cx="3291717" cy="5486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8DBDE-6A99-4348-A836-0B43D07BE4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40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 userDrawn="1"/>
        </p:nvSpPr>
        <p:spPr>
          <a:xfrm rot="16200000" flipH="1">
            <a:off x="2667000" y="-2667000"/>
            <a:ext cx="6858000" cy="12192000"/>
          </a:xfrm>
          <a:prstGeom prst="parallelogram">
            <a:avLst>
              <a:gd name="adj" fmla="val 54128"/>
            </a:avLst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6200000" flipH="1">
            <a:off x="995289" y="-995291"/>
            <a:ext cx="6858004" cy="8848581"/>
          </a:xfrm>
          <a:custGeom>
            <a:avLst/>
            <a:gdLst>
              <a:gd name="connsiteX0" fmla="*/ 0 w 6858003"/>
              <a:gd name="connsiteY0" fmla="*/ 3777175 h 3777175"/>
              <a:gd name="connsiteX1" fmla="*/ 0 w 6858003"/>
              <a:gd name="connsiteY1" fmla="*/ 0 h 3777175"/>
              <a:gd name="connsiteX2" fmla="*/ 6858003 w 6858003"/>
              <a:gd name="connsiteY2" fmla="*/ 3777175 h 3777175"/>
              <a:gd name="connsiteX3" fmla="*/ 0 w 6858003"/>
              <a:gd name="connsiteY3" fmla="*/ 3777175 h 3777175"/>
              <a:gd name="connsiteX0" fmla="*/ 0 w 6829867"/>
              <a:gd name="connsiteY0" fmla="*/ 5486400 h 5486400"/>
              <a:gd name="connsiteX1" fmla="*/ 0 w 6829867"/>
              <a:gd name="connsiteY1" fmla="*/ 1709225 h 5486400"/>
              <a:gd name="connsiteX2" fmla="*/ 6829867 w 6829867"/>
              <a:gd name="connsiteY2" fmla="*/ 0 h 5486400"/>
              <a:gd name="connsiteX3" fmla="*/ 0 w 6829867"/>
              <a:gd name="connsiteY3" fmla="*/ 5486400 h 5486400"/>
              <a:gd name="connsiteX0" fmla="*/ 0 w 6815802"/>
              <a:gd name="connsiteY0" fmla="*/ 5458265 h 5458265"/>
              <a:gd name="connsiteX1" fmla="*/ 0 w 6815802"/>
              <a:gd name="connsiteY1" fmla="*/ 1681090 h 5458265"/>
              <a:gd name="connsiteX2" fmla="*/ 6815802 w 6815802"/>
              <a:gd name="connsiteY2" fmla="*/ 0 h 5458265"/>
              <a:gd name="connsiteX3" fmla="*/ 0 w 6815802"/>
              <a:gd name="connsiteY3" fmla="*/ 5458265 h 545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5802" h="5458265">
                <a:moveTo>
                  <a:pt x="0" y="5458265"/>
                </a:moveTo>
                <a:lnTo>
                  <a:pt x="0" y="1681090"/>
                </a:lnTo>
                <a:lnTo>
                  <a:pt x="6815802" y="0"/>
                </a:lnTo>
                <a:lnTo>
                  <a:pt x="0" y="5458265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011802" y="966471"/>
            <a:ext cx="3291717" cy="89046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5669460" y="483968"/>
            <a:ext cx="3291717" cy="4825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5669459" y="966472"/>
            <a:ext cx="3291717" cy="5486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5669460" y="1658621"/>
            <a:ext cx="3291717" cy="4825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5669459" y="2141125"/>
            <a:ext cx="3291717" cy="5486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5669460" y="2850175"/>
            <a:ext cx="3291717" cy="4825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5669459" y="3332679"/>
            <a:ext cx="3291717" cy="5486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8"/>
          </p:nvPr>
        </p:nvSpPr>
        <p:spPr>
          <a:xfrm>
            <a:off x="5669460" y="4024828"/>
            <a:ext cx="3291717" cy="4825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19"/>
          </p:nvPr>
        </p:nvSpPr>
        <p:spPr>
          <a:xfrm>
            <a:off x="5669459" y="4507332"/>
            <a:ext cx="3291717" cy="5486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20"/>
          </p:nvPr>
        </p:nvSpPr>
        <p:spPr>
          <a:xfrm>
            <a:off x="5669460" y="5199482"/>
            <a:ext cx="3291717" cy="4825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21"/>
          </p:nvPr>
        </p:nvSpPr>
        <p:spPr>
          <a:xfrm>
            <a:off x="5669459" y="5681986"/>
            <a:ext cx="3291717" cy="5486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1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8DBDE-6A99-4348-A836-0B43D07BE4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71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 userDrawn="1"/>
        </p:nvSpPr>
        <p:spPr>
          <a:xfrm rot="16200000" flipH="1">
            <a:off x="2667000" y="-2667000"/>
            <a:ext cx="6858000" cy="12192000"/>
          </a:xfrm>
          <a:prstGeom prst="parallelogram">
            <a:avLst>
              <a:gd name="adj" fmla="val 54128"/>
            </a:avLst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6200000" flipH="1">
            <a:off x="995289" y="-995291"/>
            <a:ext cx="6858004" cy="8848581"/>
          </a:xfrm>
          <a:custGeom>
            <a:avLst/>
            <a:gdLst>
              <a:gd name="connsiteX0" fmla="*/ 0 w 6858003"/>
              <a:gd name="connsiteY0" fmla="*/ 3777175 h 3777175"/>
              <a:gd name="connsiteX1" fmla="*/ 0 w 6858003"/>
              <a:gd name="connsiteY1" fmla="*/ 0 h 3777175"/>
              <a:gd name="connsiteX2" fmla="*/ 6858003 w 6858003"/>
              <a:gd name="connsiteY2" fmla="*/ 3777175 h 3777175"/>
              <a:gd name="connsiteX3" fmla="*/ 0 w 6858003"/>
              <a:gd name="connsiteY3" fmla="*/ 3777175 h 3777175"/>
              <a:gd name="connsiteX0" fmla="*/ 0 w 6829867"/>
              <a:gd name="connsiteY0" fmla="*/ 5486400 h 5486400"/>
              <a:gd name="connsiteX1" fmla="*/ 0 w 6829867"/>
              <a:gd name="connsiteY1" fmla="*/ 1709225 h 5486400"/>
              <a:gd name="connsiteX2" fmla="*/ 6829867 w 6829867"/>
              <a:gd name="connsiteY2" fmla="*/ 0 h 5486400"/>
              <a:gd name="connsiteX3" fmla="*/ 0 w 6829867"/>
              <a:gd name="connsiteY3" fmla="*/ 5486400 h 5486400"/>
              <a:gd name="connsiteX0" fmla="*/ 0 w 6815802"/>
              <a:gd name="connsiteY0" fmla="*/ 5458265 h 5458265"/>
              <a:gd name="connsiteX1" fmla="*/ 0 w 6815802"/>
              <a:gd name="connsiteY1" fmla="*/ 1681090 h 5458265"/>
              <a:gd name="connsiteX2" fmla="*/ 6815802 w 6815802"/>
              <a:gd name="connsiteY2" fmla="*/ 0 h 5458265"/>
              <a:gd name="connsiteX3" fmla="*/ 0 w 6815802"/>
              <a:gd name="connsiteY3" fmla="*/ 5458265 h 545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5802" h="5458265">
                <a:moveTo>
                  <a:pt x="0" y="5458265"/>
                </a:moveTo>
                <a:lnTo>
                  <a:pt x="0" y="1681090"/>
                </a:lnTo>
                <a:lnTo>
                  <a:pt x="6815802" y="0"/>
                </a:lnTo>
                <a:lnTo>
                  <a:pt x="0" y="5458265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011802" y="966471"/>
            <a:ext cx="3291717" cy="89046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54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5669460" y="343291"/>
            <a:ext cx="3291717" cy="4825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5669459" y="825795"/>
            <a:ext cx="3291717" cy="5486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7"/>
          <p:cNvSpPr>
            <a:spLocks noGrp="1"/>
          </p:cNvSpPr>
          <p:nvPr>
            <p:ph type="body" sz="quarter" idx="14"/>
          </p:nvPr>
        </p:nvSpPr>
        <p:spPr>
          <a:xfrm>
            <a:off x="5669460" y="1374434"/>
            <a:ext cx="3291717" cy="4825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5669459" y="1856938"/>
            <a:ext cx="3291717" cy="5486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5669460" y="2405578"/>
            <a:ext cx="3291717" cy="4825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文本占位符 7"/>
          <p:cNvSpPr>
            <a:spLocks noGrp="1"/>
          </p:cNvSpPr>
          <p:nvPr>
            <p:ph type="body" sz="quarter" idx="17"/>
          </p:nvPr>
        </p:nvSpPr>
        <p:spPr>
          <a:xfrm>
            <a:off x="5669459" y="2888082"/>
            <a:ext cx="3291717" cy="5486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8"/>
          </p:nvPr>
        </p:nvSpPr>
        <p:spPr>
          <a:xfrm>
            <a:off x="5669460" y="3436721"/>
            <a:ext cx="3291717" cy="4825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19"/>
          </p:nvPr>
        </p:nvSpPr>
        <p:spPr>
          <a:xfrm>
            <a:off x="5669459" y="3919225"/>
            <a:ext cx="3291717" cy="5486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8" name="文本占位符 7"/>
          <p:cNvSpPr>
            <a:spLocks noGrp="1"/>
          </p:cNvSpPr>
          <p:nvPr>
            <p:ph type="body" sz="quarter" idx="20"/>
          </p:nvPr>
        </p:nvSpPr>
        <p:spPr>
          <a:xfrm>
            <a:off x="5669460" y="4470695"/>
            <a:ext cx="3291717" cy="4825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9" name="文本占位符 7"/>
          <p:cNvSpPr>
            <a:spLocks noGrp="1"/>
          </p:cNvSpPr>
          <p:nvPr>
            <p:ph type="body" sz="quarter" idx="21"/>
          </p:nvPr>
        </p:nvSpPr>
        <p:spPr>
          <a:xfrm>
            <a:off x="5669459" y="4953199"/>
            <a:ext cx="3291717" cy="5486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7"/>
          <p:cNvSpPr>
            <a:spLocks noGrp="1"/>
          </p:cNvSpPr>
          <p:nvPr>
            <p:ph type="body" sz="quarter" idx="22"/>
          </p:nvPr>
        </p:nvSpPr>
        <p:spPr>
          <a:xfrm>
            <a:off x="5669460" y="5501838"/>
            <a:ext cx="3291717" cy="48250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1" name="文本占位符 7"/>
          <p:cNvSpPr>
            <a:spLocks noGrp="1"/>
          </p:cNvSpPr>
          <p:nvPr>
            <p:ph type="body" sz="quarter" idx="23"/>
          </p:nvPr>
        </p:nvSpPr>
        <p:spPr>
          <a:xfrm>
            <a:off x="5669459" y="5984342"/>
            <a:ext cx="3291717" cy="54863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8DBDE-6A99-4348-A836-0B43D07BE4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305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 userDrawn="1"/>
        </p:nvSpPr>
        <p:spPr>
          <a:xfrm rot="16200000" flipH="1">
            <a:off x="2667000" y="-2667000"/>
            <a:ext cx="6858000" cy="12192000"/>
          </a:xfrm>
          <a:prstGeom prst="parallelogram">
            <a:avLst>
              <a:gd name="adj" fmla="val 54128"/>
            </a:avLst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6200000" flipH="1">
            <a:off x="995289" y="-995291"/>
            <a:ext cx="6858004" cy="8848581"/>
          </a:xfrm>
          <a:custGeom>
            <a:avLst/>
            <a:gdLst>
              <a:gd name="connsiteX0" fmla="*/ 0 w 6858003"/>
              <a:gd name="connsiteY0" fmla="*/ 3777175 h 3777175"/>
              <a:gd name="connsiteX1" fmla="*/ 0 w 6858003"/>
              <a:gd name="connsiteY1" fmla="*/ 0 h 3777175"/>
              <a:gd name="connsiteX2" fmla="*/ 6858003 w 6858003"/>
              <a:gd name="connsiteY2" fmla="*/ 3777175 h 3777175"/>
              <a:gd name="connsiteX3" fmla="*/ 0 w 6858003"/>
              <a:gd name="connsiteY3" fmla="*/ 3777175 h 3777175"/>
              <a:gd name="connsiteX0" fmla="*/ 0 w 6829867"/>
              <a:gd name="connsiteY0" fmla="*/ 5486400 h 5486400"/>
              <a:gd name="connsiteX1" fmla="*/ 0 w 6829867"/>
              <a:gd name="connsiteY1" fmla="*/ 1709225 h 5486400"/>
              <a:gd name="connsiteX2" fmla="*/ 6829867 w 6829867"/>
              <a:gd name="connsiteY2" fmla="*/ 0 h 5486400"/>
              <a:gd name="connsiteX3" fmla="*/ 0 w 6829867"/>
              <a:gd name="connsiteY3" fmla="*/ 5486400 h 5486400"/>
              <a:gd name="connsiteX0" fmla="*/ 0 w 6815802"/>
              <a:gd name="connsiteY0" fmla="*/ 5458265 h 5458265"/>
              <a:gd name="connsiteX1" fmla="*/ 0 w 6815802"/>
              <a:gd name="connsiteY1" fmla="*/ 1681090 h 5458265"/>
              <a:gd name="connsiteX2" fmla="*/ 6815802 w 6815802"/>
              <a:gd name="connsiteY2" fmla="*/ 0 h 5458265"/>
              <a:gd name="connsiteX3" fmla="*/ 0 w 6815802"/>
              <a:gd name="connsiteY3" fmla="*/ 5458265 h 545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5802" h="5458265">
                <a:moveTo>
                  <a:pt x="0" y="5458265"/>
                </a:moveTo>
                <a:lnTo>
                  <a:pt x="0" y="1681090"/>
                </a:lnTo>
                <a:lnTo>
                  <a:pt x="6815802" y="0"/>
                </a:lnTo>
                <a:lnTo>
                  <a:pt x="0" y="5458265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194561" y="1951208"/>
            <a:ext cx="2996364" cy="14777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XXXX</a:t>
            </a:r>
            <a:endParaRPr kumimoji="1" lang="zh-CN" alt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5379722" y="1795679"/>
            <a:ext cx="4457700" cy="3238500"/>
          </a:xfrm>
          <a:prstGeom prst="rect">
            <a:avLst/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7"/>
          <p:cNvSpPr>
            <a:spLocks noGrp="1"/>
          </p:cNvSpPr>
          <p:nvPr>
            <p:ph type="body" sz="quarter" idx="12"/>
          </p:nvPr>
        </p:nvSpPr>
        <p:spPr>
          <a:xfrm>
            <a:off x="5669460" y="1951207"/>
            <a:ext cx="3910638" cy="53877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1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5669460" y="3123028"/>
            <a:ext cx="3910638" cy="178375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30000"/>
              </a:lnSpc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3" name="矩形 12"/>
          <p:cNvSpPr/>
          <p:nvPr userDrawn="1"/>
        </p:nvSpPr>
        <p:spPr>
          <a:xfrm>
            <a:off x="2065019" y="1795679"/>
            <a:ext cx="3238500" cy="3238500"/>
          </a:xfrm>
          <a:prstGeom prst="rect">
            <a:avLst/>
          </a:prstGeom>
          <a:noFill/>
          <a:ln w="127000">
            <a:solidFill>
              <a:schemeClr val="accent1">
                <a:lumMod val="40000"/>
                <a:lumOff val="60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占位符 7"/>
          <p:cNvSpPr>
            <a:spLocks noGrp="1"/>
          </p:cNvSpPr>
          <p:nvPr>
            <p:ph type="body" sz="quarter" idx="14" hasCustomPrompt="1"/>
          </p:nvPr>
        </p:nvSpPr>
        <p:spPr>
          <a:xfrm>
            <a:off x="2186087" y="3428997"/>
            <a:ext cx="2996364" cy="14777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0000</a:t>
            </a:r>
            <a:endParaRPr kumimoji="1" lang="zh-CN" altLang="en-US" dirty="0"/>
          </a:p>
        </p:txBody>
      </p:sp>
      <p:sp>
        <p:nvSpPr>
          <p:cNvPr id="15" name="文本占位符 7"/>
          <p:cNvSpPr>
            <a:spLocks noGrp="1"/>
          </p:cNvSpPr>
          <p:nvPr>
            <p:ph type="body" sz="quarter" idx="15"/>
          </p:nvPr>
        </p:nvSpPr>
        <p:spPr>
          <a:xfrm>
            <a:off x="5669460" y="2489983"/>
            <a:ext cx="3910638" cy="32355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7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8DBDE-6A99-4348-A836-0B43D07BE4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806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 userDrawn="1"/>
        </p:nvSpPr>
        <p:spPr>
          <a:xfrm rot="16200000" flipH="1">
            <a:off x="2667000" y="-2667000"/>
            <a:ext cx="6858000" cy="12192000"/>
          </a:xfrm>
          <a:prstGeom prst="parallelogram">
            <a:avLst>
              <a:gd name="adj" fmla="val 54128"/>
            </a:avLst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6200000" flipH="1">
            <a:off x="995289" y="-995291"/>
            <a:ext cx="6858004" cy="8848581"/>
          </a:xfrm>
          <a:custGeom>
            <a:avLst/>
            <a:gdLst>
              <a:gd name="connsiteX0" fmla="*/ 0 w 6858003"/>
              <a:gd name="connsiteY0" fmla="*/ 3777175 h 3777175"/>
              <a:gd name="connsiteX1" fmla="*/ 0 w 6858003"/>
              <a:gd name="connsiteY1" fmla="*/ 0 h 3777175"/>
              <a:gd name="connsiteX2" fmla="*/ 6858003 w 6858003"/>
              <a:gd name="connsiteY2" fmla="*/ 3777175 h 3777175"/>
              <a:gd name="connsiteX3" fmla="*/ 0 w 6858003"/>
              <a:gd name="connsiteY3" fmla="*/ 3777175 h 3777175"/>
              <a:gd name="connsiteX0" fmla="*/ 0 w 6829867"/>
              <a:gd name="connsiteY0" fmla="*/ 5486400 h 5486400"/>
              <a:gd name="connsiteX1" fmla="*/ 0 w 6829867"/>
              <a:gd name="connsiteY1" fmla="*/ 1709225 h 5486400"/>
              <a:gd name="connsiteX2" fmla="*/ 6829867 w 6829867"/>
              <a:gd name="connsiteY2" fmla="*/ 0 h 5486400"/>
              <a:gd name="connsiteX3" fmla="*/ 0 w 6829867"/>
              <a:gd name="connsiteY3" fmla="*/ 5486400 h 5486400"/>
              <a:gd name="connsiteX0" fmla="*/ 0 w 6815802"/>
              <a:gd name="connsiteY0" fmla="*/ 5458265 h 5458265"/>
              <a:gd name="connsiteX1" fmla="*/ 0 w 6815802"/>
              <a:gd name="connsiteY1" fmla="*/ 1681090 h 5458265"/>
              <a:gd name="connsiteX2" fmla="*/ 6815802 w 6815802"/>
              <a:gd name="connsiteY2" fmla="*/ 0 h 5458265"/>
              <a:gd name="connsiteX3" fmla="*/ 0 w 6815802"/>
              <a:gd name="connsiteY3" fmla="*/ 5458265 h 545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5802" h="5458265">
                <a:moveTo>
                  <a:pt x="0" y="5458265"/>
                </a:moveTo>
                <a:lnTo>
                  <a:pt x="0" y="1681090"/>
                </a:lnTo>
                <a:lnTo>
                  <a:pt x="6815802" y="0"/>
                </a:lnTo>
                <a:lnTo>
                  <a:pt x="0" y="5458265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/>
          <p:cNvSpPr/>
          <p:nvPr userDrawn="1"/>
        </p:nvSpPr>
        <p:spPr>
          <a:xfrm>
            <a:off x="3067050" y="0"/>
            <a:ext cx="91249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 rot="18900000">
            <a:off x="2457726" y="639117"/>
            <a:ext cx="1218647" cy="1218647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476206" y="632364"/>
            <a:ext cx="1181685" cy="14777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9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8DBDE-6A99-4348-A836-0B43D07BE4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603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 userDrawn="1"/>
        </p:nvSpPr>
        <p:spPr>
          <a:xfrm rot="16200000" flipH="1">
            <a:off x="2667000" y="-2667000"/>
            <a:ext cx="6858000" cy="12192000"/>
          </a:xfrm>
          <a:prstGeom prst="parallelogram">
            <a:avLst>
              <a:gd name="adj" fmla="val 54128"/>
            </a:avLst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6200000" flipH="1">
            <a:off x="995289" y="-995291"/>
            <a:ext cx="6858004" cy="8848581"/>
          </a:xfrm>
          <a:custGeom>
            <a:avLst/>
            <a:gdLst>
              <a:gd name="connsiteX0" fmla="*/ 0 w 6858003"/>
              <a:gd name="connsiteY0" fmla="*/ 3777175 h 3777175"/>
              <a:gd name="connsiteX1" fmla="*/ 0 w 6858003"/>
              <a:gd name="connsiteY1" fmla="*/ 0 h 3777175"/>
              <a:gd name="connsiteX2" fmla="*/ 6858003 w 6858003"/>
              <a:gd name="connsiteY2" fmla="*/ 3777175 h 3777175"/>
              <a:gd name="connsiteX3" fmla="*/ 0 w 6858003"/>
              <a:gd name="connsiteY3" fmla="*/ 3777175 h 3777175"/>
              <a:gd name="connsiteX0" fmla="*/ 0 w 6829867"/>
              <a:gd name="connsiteY0" fmla="*/ 5486400 h 5486400"/>
              <a:gd name="connsiteX1" fmla="*/ 0 w 6829867"/>
              <a:gd name="connsiteY1" fmla="*/ 1709225 h 5486400"/>
              <a:gd name="connsiteX2" fmla="*/ 6829867 w 6829867"/>
              <a:gd name="connsiteY2" fmla="*/ 0 h 5486400"/>
              <a:gd name="connsiteX3" fmla="*/ 0 w 6829867"/>
              <a:gd name="connsiteY3" fmla="*/ 5486400 h 5486400"/>
              <a:gd name="connsiteX0" fmla="*/ 0 w 6815802"/>
              <a:gd name="connsiteY0" fmla="*/ 5458265 h 5458265"/>
              <a:gd name="connsiteX1" fmla="*/ 0 w 6815802"/>
              <a:gd name="connsiteY1" fmla="*/ 1681090 h 5458265"/>
              <a:gd name="connsiteX2" fmla="*/ 6815802 w 6815802"/>
              <a:gd name="connsiteY2" fmla="*/ 0 h 5458265"/>
              <a:gd name="connsiteX3" fmla="*/ 0 w 6815802"/>
              <a:gd name="connsiteY3" fmla="*/ 5458265 h 545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5802" h="5458265">
                <a:moveTo>
                  <a:pt x="0" y="5458265"/>
                </a:moveTo>
                <a:lnTo>
                  <a:pt x="0" y="1681090"/>
                </a:lnTo>
                <a:lnTo>
                  <a:pt x="6815802" y="0"/>
                </a:lnTo>
                <a:lnTo>
                  <a:pt x="0" y="5458265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6807200" y="0"/>
            <a:ext cx="53847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8DBDE-6A99-4348-A836-0B43D07BE4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6620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平行四边形 3"/>
          <p:cNvSpPr/>
          <p:nvPr userDrawn="1"/>
        </p:nvSpPr>
        <p:spPr>
          <a:xfrm rot="16200000" flipH="1">
            <a:off x="2667000" y="-2667000"/>
            <a:ext cx="6858000" cy="12192000"/>
          </a:xfrm>
          <a:prstGeom prst="parallelogram">
            <a:avLst>
              <a:gd name="adj" fmla="val 54128"/>
            </a:avLst>
          </a:prstGeom>
          <a:solidFill>
            <a:schemeClr val="accent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直角三角形 5"/>
          <p:cNvSpPr/>
          <p:nvPr userDrawn="1"/>
        </p:nvSpPr>
        <p:spPr>
          <a:xfrm rot="16200000" flipH="1">
            <a:off x="995289" y="-995291"/>
            <a:ext cx="6858004" cy="8848581"/>
          </a:xfrm>
          <a:custGeom>
            <a:avLst/>
            <a:gdLst>
              <a:gd name="connsiteX0" fmla="*/ 0 w 6858003"/>
              <a:gd name="connsiteY0" fmla="*/ 3777175 h 3777175"/>
              <a:gd name="connsiteX1" fmla="*/ 0 w 6858003"/>
              <a:gd name="connsiteY1" fmla="*/ 0 h 3777175"/>
              <a:gd name="connsiteX2" fmla="*/ 6858003 w 6858003"/>
              <a:gd name="connsiteY2" fmla="*/ 3777175 h 3777175"/>
              <a:gd name="connsiteX3" fmla="*/ 0 w 6858003"/>
              <a:gd name="connsiteY3" fmla="*/ 3777175 h 3777175"/>
              <a:gd name="connsiteX0" fmla="*/ 0 w 6829867"/>
              <a:gd name="connsiteY0" fmla="*/ 5486400 h 5486400"/>
              <a:gd name="connsiteX1" fmla="*/ 0 w 6829867"/>
              <a:gd name="connsiteY1" fmla="*/ 1709225 h 5486400"/>
              <a:gd name="connsiteX2" fmla="*/ 6829867 w 6829867"/>
              <a:gd name="connsiteY2" fmla="*/ 0 h 5486400"/>
              <a:gd name="connsiteX3" fmla="*/ 0 w 6829867"/>
              <a:gd name="connsiteY3" fmla="*/ 5486400 h 5486400"/>
              <a:gd name="connsiteX0" fmla="*/ 0 w 6815802"/>
              <a:gd name="connsiteY0" fmla="*/ 5458265 h 5458265"/>
              <a:gd name="connsiteX1" fmla="*/ 0 w 6815802"/>
              <a:gd name="connsiteY1" fmla="*/ 1681090 h 5458265"/>
              <a:gd name="connsiteX2" fmla="*/ 6815802 w 6815802"/>
              <a:gd name="connsiteY2" fmla="*/ 0 h 5458265"/>
              <a:gd name="connsiteX3" fmla="*/ 0 w 6815802"/>
              <a:gd name="connsiteY3" fmla="*/ 5458265 h 5458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5802" h="5458265">
                <a:moveTo>
                  <a:pt x="0" y="5458265"/>
                </a:moveTo>
                <a:lnTo>
                  <a:pt x="0" y="1681090"/>
                </a:lnTo>
                <a:lnTo>
                  <a:pt x="6815802" y="0"/>
                </a:lnTo>
                <a:lnTo>
                  <a:pt x="0" y="5458265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剪去单角的矩形 2"/>
          <p:cNvSpPr/>
          <p:nvPr userDrawn="1"/>
        </p:nvSpPr>
        <p:spPr>
          <a:xfrm flipH="1">
            <a:off x="0" y="2"/>
            <a:ext cx="12191999" cy="6858000"/>
          </a:xfrm>
          <a:prstGeom prst="snip1Rect">
            <a:avLst>
              <a:gd name="adj" fmla="val 3594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155036" y="125927"/>
            <a:ext cx="1181685" cy="14777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/>
              <a:t>0</a:t>
            </a:r>
            <a:endParaRPr kumimoji="1" lang="zh-CN" altLang="en-US" dirty="0"/>
          </a:p>
        </p:txBody>
      </p:sp>
      <p:sp>
        <p:nvSpPr>
          <p:cNvPr id="9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8DBDE-6A99-4348-A836-0B43D07BE4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33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8DBDE-6A99-4348-A836-0B43D07BE49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995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9" r:id="rId2"/>
    <p:sldLayoutId id="2147483690" r:id="rId3"/>
    <p:sldLayoutId id="2147483691" r:id="rId4"/>
    <p:sldLayoutId id="2147483692" r:id="rId5"/>
    <p:sldLayoutId id="2147483688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687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emf"/><Relationship Id="rId5" Type="http://schemas.openxmlformats.org/officeDocument/2006/relationships/image" Target="../media/image8.png"/><Relationship Id="rId4" Type="http://schemas.openxmlformats.org/officeDocument/2006/relationships/image" Target="../media/image6.emf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564300" y="1005157"/>
            <a:ext cx="5723397" cy="1659739"/>
          </a:xfrm>
        </p:spPr>
        <p:txBody>
          <a:bodyPr/>
          <a:lstStyle/>
          <a:p>
            <a:pPr marL="457200" indent="-457200" algn="ctr">
              <a:lnSpc>
                <a:spcPct val="100000"/>
              </a:lnSpc>
            </a:pPr>
            <a:r>
              <a:rPr lang="en-US" altLang="zh-TW" sz="6000" dirty="0"/>
              <a:t>Which Patterns Are Interesting?</a:t>
            </a:r>
          </a:p>
          <a:p>
            <a:pPr marL="457200" indent="-457200" algn="ctr">
              <a:lnSpc>
                <a:spcPct val="100000"/>
              </a:lnSpc>
            </a:pPr>
            <a:r>
              <a:rPr lang="en-US" altLang="zh-TW" sz="6000" dirty="0"/>
              <a:t>Pattern Evaluation Methods</a:t>
            </a:r>
          </a:p>
        </p:txBody>
      </p:sp>
      <p:cxnSp>
        <p:nvCxnSpPr>
          <p:cNvPr id="6" name="直接连接符 3"/>
          <p:cNvCxnSpPr/>
          <p:nvPr/>
        </p:nvCxnSpPr>
        <p:spPr>
          <a:xfrm>
            <a:off x="6591031" y="2137342"/>
            <a:ext cx="0" cy="17972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版面配置區 8"/>
          <p:cNvSpPr>
            <a:spLocks noGrp="1"/>
          </p:cNvSpPr>
          <p:nvPr>
            <p:ph type="body" sz="quarter" idx="12"/>
          </p:nvPr>
        </p:nvSpPr>
        <p:spPr>
          <a:xfrm>
            <a:off x="6591031" y="2137342"/>
            <a:ext cx="5116728" cy="1477791"/>
          </a:xfrm>
        </p:spPr>
        <p:txBody>
          <a:bodyPr/>
          <a:lstStyle/>
          <a:p>
            <a:pPr algn="ctr"/>
            <a:r>
              <a:rPr lang="en-US" altLang="zh-TW" sz="2600" dirty="0"/>
              <a:t>Shen, </a:t>
            </a:r>
            <a:r>
              <a:rPr lang="en-US" altLang="zh-TW" sz="2600" dirty="0" err="1"/>
              <a:t>Chih-Ya</a:t>
            </a:r>
            <a:r>
              <a:rPr lang="en-US" altLang="zh-TW" sz="2600" dirty="0"/>
              <a:t> (</a:t>
            </a:r>
            <a:r>
              <a:rPr lang="zh-TW" altLang="en-US" sz="2600" dirty="0"/>
              <a:t>沈之涯</a:t>
            </a:r>
            <a:r>
              <a:rPr lang="en-US" altLang="zh-TW" sz="2600" dirty="0"/>
              <a:t>)</a:t>
            </a:r>
          </a:p>
          <a:p>
            <a:pPr algn="ctr"/>
            <a:endParaRPr lang="en-US" altLang="zh-TW" sz="2600" dirty="0"/>
          </a:p>
          <a:p>
            <a:pPr algn="ctr"/>
            <a:r>
              <a:rPr lang="en-US" altLang="zh-TW" sz="2600" dirty="0"/>
              <a:t>Department of Computer Science</a:t>
            </a:r>
          </a:p>
          <a:p>
            <a:pPr algn="ctr"/>
            <a:r>
              <a:rPr lang="en-US" altLang="zh-TW" sz="2600" dirty="0"/>
              <a:t>National Tsing Hua University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486222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38DBDE-6A99-4348-A836-0B43D07BE495}" type="slidenum">
              <a:rPr lang="zh-TW" altLang="en-US" smtClean="0"/>
              <a:pPr/>
              <a:t>10</a:t>
            </a:fld>
            <a:endParaRPr lang="zh-TW" altLang="en-US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747520" y="611639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/>
              <a:t>Comparison of Interestingness Measures</a:t>
            </a:r>
            <a:endParaRPr lang="zh-TW" altLang="en-US" dirty="0"/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 rotWithShape="1">
          <a:blip r:embed="rId2"/>
          <a:srcRect b="60937"/>
          <a:stretch/>
        </p:blipFill>
        <p:spPr>
          <a:xfrm>
            <a:off x="545398" y="1737360"/>
            <a:ext cx="6494298" cy="820645"/>
          </a:xfrm>
          <a:prstGeom prst="rect">
            <a:avLst/>
          </a:prstGeom>
        </p:spPr>
      </p:pic>
      <p:pic>
        <p:nvPicPr>
          <p:cNvPr id="27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110" y="3838188"/>
            <a:ext cx="8809038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圖片 27"/>
          <p:cNvPicPr>
            <a:picLocks noChangeAspect="1"/>
          </p:cNvPicPr>
          <p:nvPr/>
        </p:nvPicPr>
        <p:blipFill rotWithShape="1">
          <a:blip r:embed="rId2"/>
          <a:srcRect t="59937"/>
          <a:stretch/>
        </p:blipFill>
        <p:spPr>
          <a:xfrm>
            <a:off x="545398" y="2651308"/>
            <a:ext cx="6494298" cy="841665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6823396" y="5208608"/>
            <a:ext cx="3397050" cy="3210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1572707" y="5208608"/>
            <a:ext cx="488950" cy="353628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940565" y="2559679"/>
            <a:ext cx="4463005" cy="451566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32" name="文字方塊 31"/>
          <p:cNvSpPr txBox="1"/>
          <p:nvPr/>
        </p:nvSpPr>
        <p:spPr>
          <a:xfrm>
            <a:off x="6425357" y="2437821"/>
            <a:ext cx="3886200" cy="1292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600" dirty="0">
                <a:solidFill>
                  <a:srgbClr val="C00000"/>
                </a:solidFill>
              </a:rPr>
              <a:t>All the four new measures show m and c are strongly </a:t>
            </a:r>
            <a:r>
              <a:rPr lang="en-US" altLang="zh-TW" sz="2600" dirty="0" err="1" smtClean="0">
                <a:solidFill>
                  <a:srgbClr val="C00000"/>
                </a:solidFill>
              </a:rPr>
              <a:t>negtively</a:t>
            </a:r>
            <a:r>
              <a:rPr lang="en-US" altLang="zh-TW" sz="2600" dirty="0" smtClean="0">
                <a:solidFill>
                  <a:srgbClr val="C00000"/>
                </a:solidFill>
              </a:rPr>
              <a:t> </a:t>
            </a:r>
            <a:r>
              <a:rPr lang="en-US" altLang="zh-TW" sz="2600" dirty="0">
                <a:solidFill>
                  <a:srgbClr val="C00000"/>
                </a:solidFill>
              </a:rPr>
              <a:t>associated</a:t>
            </a:r>
            <a:endParaRPr lang="zh-TW" altLang="en-US" sz="2600" dirty="0">
              <a:solidFill>
                <a:srgbClr val="C00000"/>
              </a:solidFill>
            </a:endParaRPr>
          </a:p>
        </p:txBody>
      </p:sp>
      <p:sp>
        <p:nvSpPr>
          <p:cNvPr id="33" name="向右箭號 32"/>
          <p:cNvSpPr/>
          <p:nvPr/>
        </p:nvSpPr>
        <p:spPr>
          <a:xfrm rot="5400000">
            <a:off x="7925004" y="4080929"/>
            <a:ext cx="1463167" cy="576262"/>
          </a:xfrm>
          <a:prstGeom prst="rightArrow">
            <a:avLst>
              <a:gd name="adj1" fmla="val 40850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732986" y="2655633"/>
            <a:ext cx="503802" cy="305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TW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2308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38DBDE-6A99-4348-A836-0B43D07BE495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747520" y="611639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/>
              <a:t>Comparison of Interestingness Measures</a:t>
            </a:r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2"/>
          <a:srcRect b="60937"/>
          <a:stretch/>
        </p:blipFill>
        <p:spPr>
          <a:xfrm>
            <a:off x="545398" y="1737360"/>
            <a:ext cx="6494298" cy="820645"/>
          </a:xfrm>
          <a:prstGeom prst="rect">
            <a:avLst/>
          </a:prstGeom>
        </p:spPr>
      </p:pic>
      <p:pic>
        <p:nvPicPr>
          <p:cNvPr id="14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110" y="3838188"/>
            <a:ext cx="8809038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2"/>
          <a:srcRect t="59937"/>
          <a:stretch/>
        </p:blipFill>
        <p:spPr>
          <a:xfrm>
            <a:off x="545398" y="2651308"/>
            <a:ext cx="6494298" cy="84166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572707" y="5208608"/>
            <a:ext cx="488950" cy="353628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940565" y="2559679"/>
            <a:ext cx="4463005" cy="451566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80" y="2358190"/>
            <a:ext cx="3943350" cy="96202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5440680" y="5168197"/>
            <a:ext cx="1371600" cy="3635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 rot="7652603">
            <a:off x="5723255" y="3893435"/>
            <a:ext cx="2065338" cy="57626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4732986" y="2655633"/>
            <a:ext cx="503802" cy="305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TW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5121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38DBDE-6A99-4348-A836-0B43D07BE495}" type="slidenum">
              <a:rPr lang="zh-TW" altLang="en-US" smtClean="0"/>
              <a:pPr/>
              <a:t>12</a:t>
            </a:fld>
            <a:endParaRPr lang="zh-TW" altLang="en-US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747520" y="611639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/>
              <a:t>Comparison of Interestingness Measures</a:t>
            </a:r>
            <a:endParaRPr lang="zh-TW" altLang="en-US" dirty="0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 rotWithShape="1">
          <a:blip r:embed="rId2"/>
          <a:srcRect b="60937"/>
          <a:stretch/>
        </p:blipFill>
        <p:spPr>
          <a:xfrm>
            <a:off x="545398" y="1737360"/>
            <a:ext cx="6494298" cy="820645"/>
          </a:xfrm>
          <a:prstGeom prst="rect">
            <a:avLst/>
          </a:prstGeom>
        </p:spPr>
      </p:pic>
      <p:pic>
        <p:nvPicPr>
          <p:cNvPr id="22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110" y="3838188"/>
            <a:ext cx="8809038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圖片 22"/>
          <p:cNvPicPr>
            <a:picLocks noChangeAspect="1"/>
          </p:cNvPicPr>
          <p:nvPr/>
        </p:nvPicPr>
        <p:blipFill rotWithShape="1">
          <a:blip r:embed="rId2"/>
          <a:srcRect t="59937"/>
          <a:stretch/>
        </p:blipFill>
        <p:spPr>
          <a:xfrm>
            <a:off x="545398" y="2651308"/>
            <a:ext cx="6494298" cy="841665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1547081" y="5513805"/>
            <a:ext cx="488950" cy="353628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938197" y="2961411"/>
            <a:ext cx="2036497" cy="451566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5440680" y="5470068"/>
            <a:ext cx="1371600" cy="3635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27" name="內容版面配置區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197" y="1932553"/>
            <a:ext cx="4038600" cy="1800225"/>
          </a:xfrm>
          <a:prstGeom prst="rect">
            <a:avLst/>
          </a:prstGeom>
        </p:spPr>
      </p:pic>
      <p:sp>
        <p:nvSpPr>
          <p:cNvPr id="28" name="向右箭號 27"/>
          <p:cNvSpPr/>
          <p:nvPr/>
        </p:nvSpPr>
        <p:spPr>
          <a:xfrm rot="6942684">
            <a:off x="6007026" y="4131523"/>
            <a:ext cx="2065338" cy="57626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4732986" y="2655633"/>
            <a:ext cx="503802" cy="305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TW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5066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38DBDE-6A99-4348-A836-0B43D07BE495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747520" y="611639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/>
              <a:t>Comparison of Interestingness Measures</a:t>
            </a:r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 rotWithShape="1">
          <a:blip r:embed="rId3"/>
          <a:srcRect b="60937"/>
          <a:stretch/>
        </p:blipFill>
        <p:spPr>
          <a:xfrm>
            <a:off x="545398" y="1737360"/>
            <a:ext cx="6494298" cy="820645"/>
          </a:xfrm>
          <a:prstGeom prst="rect">
            <a:avLst/>
          </a:prstGeom>
        </p:spPr>
      </p:pic>
      <p:pic>
        <p:nvPicPr>
          <p:cNvPr id="14" name="圖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110" y="3838188"/>
            <a:ext cx="8809038" cy="2881312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3"/>
          <a:srcRect t="59937"/>
          <a:stretch/>
        </p:blipFill>
        <p:spPr>
          <a:xfrm>
            <a:off x="545398" y="2651308"/>
            <a:ext cx="6494298" cy="84166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547081" y="5513805"/>
            <a:ext cx="488950" cy="353628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938197" y="2961411"/>
            <a:ext cx="2036497" cy="451566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6807091" y="5504473"/>
            <a:ext cx="3170237" cy="3635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6327855" y="1686879"/>
            <a:ext cx="4884628" cy="20928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sz="2600" dirty="0">
                <a:solidFill>
                  <a:srgbClr val="C00000"/>
                </a:solidFill>
              </a:rPr>
              <a:t>It is neutral as indicated by the four measures. </a:t>
            </a:r>
          </a:p>
          <a:p>
            <a:pPr>
              <a:defRPr/>
            </a:pPr>
            <a:r>
              <a:rPr lang="en-US" altLang="zh-TW" sz="2600" dirty="0">
                <a:solidFill>
                  <a:srgbClr val="C00000"/>
                </a:solidFill>
              </a:rPr>
              <a:t>A customer buys coffee (or milk), the probability of buying milk (of coffee) is exactly 50%</a:t>
            </a:r>
            <a:endParaRPr lang="zh-TW" altLang="en-US" sz="2600" dirty="0">
              <a:solidFill>
                <a:srgbClr val="C00000"/>
              </a:solidFill>
            </a:endParaRPr>
          </a:p>
        </p:txBody>
      </p:sp>
      <p:sp>
        <p:nvSpPr>
          <p:cNvPr id="20" name="向右箭號 19"/>
          <p:cNvSpPr/>
          <p:nvPr/>
        </p:nvSpPr>
        <p:spPr>
          <a:xfrm rot="6012713">
            <a:off x="8637094" y="4272233"/>
            <a:ext cx="2065337" cy="57626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4732986" y="2655633"/>
            <a:ext cx="503802" cy="305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TW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9614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38DBDE-6A99-4348-A836-0B43D07BE495}" type="slidenum">
              <a:rPr lang="zh-TW" altLang="en-US" smtClean="0"/>
              <a:pPr/>
              <a:t>14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標題 1"/>
              <p:cNvSpPr txBox="1">
                <a:spLocks/>
              </p:cNvSpPr>
              <p:nvPr/>
            </p:nvSpPr>
            <p:spPr>
              <a:xfrm>
                <a:off x="2438400" y="587224"/>
                <a:ext cx="10058400" cy="1450757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TW" dirty="0"/>
                  <a:t>Why are lift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/>
                  <a:t> so poor?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" name="標題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587224"/>
                <a:ext cx="10058400" cy="1450757"/>
              </a:xfrm>
              <a:prstGeom prst="rect">
                <a:avLst/>
              </a:prstGeom>
              <a:blipFill rotWithShape="0">
                <a:blip r:embed="rId2"/>
                <a:stretch>
                  <a:fillRect l="-2424" t="-126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內容版面配置區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395" y="1823114"/>
            <a:ext cx="9433933" cy="467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47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38DBDE-6A99-4348-A836-0B43D07BE495}" type="slidenum">
              <a:rPr lang="zh-TW" altLang="en-US" smtClean="0"/>
              <a:pPr/>
              <a:t>15</a:t>
            </a:fld>
            <a:endParaRPr lang="zh-TW" altLang="en-US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2005948" y="563319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/>
              <a:t>Which Null-Invariant Measure Is Better?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" name="內容版面配置區 4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Events </a:t>
            </a:r>
            <a:r>
              <a:rPr lang="en-US" altLang="zh-TW" b="1" dirty="0"/>
              <a:t>m</a:t>
            </a:r>
            <a:r>
              <a:rPr lang="en-US" altLang="zh-TW" dirty="0"/>
              <a:t> and </a:t>
            </a:r>
            <a:r>
              <a:rPr lang="en-US" altLang="zh-TW" b="1" dirty="0"/>
              <a:t>c</a:t>
            </a:r>
            <a:r>
              <a:rPr lang="en-US" altLang="zh-TW" dirty="0"/>
              <a:t> have imbalanced conditional probabilities</a:t>
            </a:r>
          </a:p>
          <a:p>
            <a:r>
              <a:rPr lang="en-US" altLang="zh-TW" dirty="0"/>
              <a:t>In D</a:t>
            </a:r>
            <a:r>
              <a:rPr lang="en-US" altLang="zh-TW" baseline="-25000" dirty="0"/>
              <a:t>5</a:t>
            </a:r>
            <a:r>
              <a:rPr lang="en-US" altLang="zh-TW" dirty="0"/>
              <a:t> and D</a:t>
            </a:r>
            <a:r>
              <a:rPr lang="en-US" altLang="zh-TW" baseline="-25000" dirty="0"/>
              <a:t>6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mc/c &gt; 0.9</a:t>
            </a:r>
          </a:p>
          <a:p>
            <a:pPr lvl="1"/>
            <a:r>
              <a:rPr lang="en-US" altLang="zh-TW" dirty="0"/>
              <a:t>mc/m &lt; 0.1</a:t>
            </a:r>
            <a:endParaRPr lang="zh-TW" altLang="en-US" dirty="0"/>
          </a:p>
        </p:txBody>
      </p:sp>
      <p:pic>
        <p:nvPicPr>
          <p:cNvPr id="7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82" y="3875190"/>
            <a:ext cx="8809038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6126480" y="5854341"/>
            <a:ext cx="3276600" cy="671512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6455665" y="2430001"/>
            <a:ext cx="5650078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en-US" altLang="zh-TW" sz="2800" dirty="0">
                <a:solidFill>
                  <a:srgbClr val="C00000"/>
                </a:solidFill>
              </a:rPr>
              <a:t>For (</a:t>
            </a:r>
            <a:r>
              <a:rPr lang="en-US" altLang="zh-TW" sz="2800" dirty="0" err="1">
                <a:solidFill>
                  <a:srgbClr val="C00000"/>
                </a:solidFill>
              </a:rPr>
              <a:t>mc,c</a:t>
            </a:r>
            <a:r>
              <a:rPr lang="en-US" altLang="zh-TW" sz="2800" dirty="0">
                <a:solidFill>
                  <a:srgbClr val="C00000"/>
                </a:solidFill>
              </a:rPr>
              <a:t>), (</a:t>
            </a:r>
            <a:r>
              <a:rPr lang="en-US" altLang="zh-TW" sz="2800" dirty="0" err="1">
                <a:solidFill>
                  <a:srgbClr val="C00000"/>
                </a:solidFill>
              </a:rPr>
              <a:t>mc,m</a:t>
            </a:r>
            <a:r>
              <a:rPr lang="en-US" altLang="zh-TW" sz="2800" dirty="0">
                <a:solidFill>
                  <a:srgbClr val="C00000"/>
                </a:solidFill>
              </a:rPr>
              <a:t>)</a:t>
            </a:r>
            <a:endParaRPr lang="en-US" altLang="zh-TW" sz="2800" b="1" dirty="0">
              <a:solidFill>
                <a:srgbClr val="C00000"/>
              </a:solidFill>
            </a:endParaRPr>
          </a:p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en-US" altLang="zh-TW" sz="2800" b="1" dirty="0" err="1">
                <a:solidFill>
                  <a:srgbClr val="C00000"/>
                </a:solidFill>
              </a:rPr>
              <a:t>All_conf</a:t>
            </a:r>
            <a:r>
              <a:rPr lang="en-US" altLang="zh-TW" sz="2800" b="1" dirty="0">
                <a:solidFill>
                  <a:srgbClr val="C00000"/>
                </a:solidFill>
              </a:rPr>
              <a:t>. </a:t>
            </a:r>
            <a:r>
              <a:rPr lang="en-US" altLang="zh-TW" sz="2800" dirty="0">
                <a:solidFill>
                  <a:srgbClr val="C00000"/>
                </a:solidFill>
              </a:rPr>
              <a:t>and</a:t>
            </a:r>
            <a:r>
              <a:rPr lang="en-US" altLang="zh-TW" sz="2800" b="1" dirty="0">
                <a:solidFill>
                  <a:srgbClr val="C00000"/>
                </a:solidFill>
              </a:rPr>
              <a:t> cosine</a:t>
            </a:r>
            <a:r>
              <a:rPr lang="en-US" altLang="zh-TW" sz="2800" dirty="0">
                <a:solidFill>
                  <a:srgbClr val="C00000"/>
                </a:solidFill>
              </a:rPr>
              <a:t>=&gt; </a:t>
            </a:r>
            <a:br>
              <a:rPr lang="en-US" altLang="zh-TW" sz="2800" dirty="0">
                <a:solidFill>
                  <a:srgbClr val="C00000"/>
                </a:solidFill>
              </a:rPr>
            </a:br>
            <a:r>
              <a:rPr lang="en-US" altLang="zh-TW" sz="2800" dirty="0">
                <a:solidFill>
                  <a:srgbClr val="C00000"/>
                </a:solidFill>
              </a:rPr>
              <a:t>  view both as negative associated </a:t>
            </a:r>
          </a:p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en-US" altLang="zh-TW" sz="2800" b="1" dirty="0" err="1">
                <a:solidFill>
                  <a:srgbClr val="C00000"/>
                </a:solidFill>
              </a:rPr>
              <a:t>Max_conf</a:t>
            </a:r>
            <a:r>
              <a:rPr lang="en-US" altLang="zh-TW" sz="2800" b="1" dirty="0">
                <a:solidFill>
                  <a:srgbClr val="C00000"/>
                </a:solidFill>
              </a:rPr>
              <a:t>. </a:t>
            </a:r>
            <a:r>
              <a:rPr lang="en-US" altLang="zh-TW" sz="2800" dirty="0">
                <a:solidFill>
                  <a:srgbClr val="C00000"/>
                </a:solidFill>
              </a:rPr>
              <a:t>=&gt;</a:t>
            </a:r>
            <a:br>
              <a:rPr lang="en-US" altLang="zh-TW" sz="2800" dirty="0">
                <a:solidFill>
                  <a:srgbClr val="C00000"/>
                </a:solidFill>
              </a:rPr>
            </a:br>
            <a:r>
              <a:rPr lang="en-US" altLang="zh-TW" sz="2800" dirty="0">
                <a:solidFill>
                  <a:srgbClr val="C00000"/>
                </a:solidFill>
              </a:rPr>
              <a:t>  view both as positive associated</a:t>
            </a:r>
          </a:p>
          <a:p>
            <a:pPr marL="177800" indent="-177800">
              <a:buFont typeface="Arial" panose="020B0604020202020204" pitchFamily="34" charset="0"/>
              <a:buChar char="•"/>
              <a:defRPr/>
            </a:pPr>
            <a:r>
              <a:rPr lang="en-US" altLang="zh-TW" sz="2800" b="1" dirty="0" err="1">
                <a:solidFill>
                  <a:srgbClr val="C00000"/>
                </a:solidFill>
              </a:rPr>
              <a:t>Kulc</a:t>
            </a:r>
            <a:r>
              <a:rPr lang="en-US" altLang="zh-TW" sz="2800" b="1" dirty="0">
                <a:solidFill>
                  <a:srgbClr val="C00000"/>
                </a:solidFill>
              </a:rPr>
              <a:t> </a:t>
            </a:r>
            <a:r>
              <a:rPr lang="en-US" altLang="zh-TW" sz="2800" dirty="0">
                <a:solidFill>
                  <a:srgbClr val="C00000"/>
                </a:solidFill>
              </a:rPr>
              <a:t>=&gt; view both as neutral</a:t>
            </a:r>
          </a:p>
        </p:txBody>
      </p:sp>
      <p:sp>
        <p:nvSpPr>
          <p:cNvPr id="10" name="向右箭號 9"/>
          <p:cNvSpPr/>
          <p:nvPr/>
        </p:nvSpPr>
        <p:spPr>
          <a:xfrm rot="5400000">
            <a:off x="7911674" y="5191031"/>
            <a:ext cx="779863" cy="57626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077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38DBDE-6A99-4348-A836-0B43D07BE495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605419" y="1011981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/>
              <a:t>Which Null-Invariant Measure Is Better?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" name="內容版面配置區 4"/>
          <p:cNvSpPr txBox="1">
            <a:spLocks/>
          </p:cNvSpPr>
          <p:nvPr/>
        </p:nvSpPr>
        <p:spPr>
          <a:xfrm>
            <a:off x="475488" y="1845734"/>
            <a:ext cx="11430000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 mc/m = 9.09% in D</a:t>
            </a:r>
            <a:r>
              <a:rPr lang="en-US" altLang="zh-TW" sz="3200" baseline="-25000" dirty="0"/>
              <a:t>5</a:t>
            </a:r>
            <a:r>
              <a:rPr lang="en-US" altLang="zh-TW" sz="3200" dirty="0"/>
              <a:t>, and 0.99% in D</a:t>
            </a:r>
            <a:r>
              <a:rPr lang="en-US" altLang="zh-TW" sz="3200" baseline="-25000" dirty="0"/>
              <a:t>6</a:t>
            </a:r>
            <a:r>
              <a:rPr lang="en-US" altLang="zh-TW" sz="3200" dirty="0"/>
              <a:t> =&gt; negative associated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 mc/c = 90.9% in D</a:t>
            </a:r>
            <a:r>
              <a:rPr lang="en-US" altLang="zh-TW" sz="3200" baseline="-25000" dirty="0"/>
              <a:t>5</a:t>
            </a:r>
            <a:r>
              <a:rPr lang="en-US" altLang="zh-TW" sz="3200" dirty="0"/>
              <a:t>, and 99% in D</a:t>
            </a:r>
            <a:r>
              <a:rPr lang="en-US" altLang="zh-TW" sz="3200" baseline="-25000" dirty="0"/>
              <a:t>6</a:t>
            </a:r>
            <a:r>
              <a:rPr lang="en-US" altLang="zh-TW" sz="3200" dirty="0"/>
              <a:t> =&gt; positive associated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3200" dirty="0"/>
              <a:t> Could be fair to treat it as </a:t>
            </a:r>
            <a:r>
              <a:rPr lang="en-US" altLang="zh-TW" sz="3600" b="1" dirty="0"/>
              <a:t>neutral</a:t>
            </a:r>
            <a:endParaRPr lang="en-US" altLang="zh-TW" sz="3200" b="1" dirty="0"/>
          </a:p>
        </p:txBody>
      </p:sp>
      <p:pic>
        <p:nvPicPr>
          <p:cNvPr id="7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82" y="3875190"/>
            <a:ext cx="8809038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828582" y="5854341"/>
            <a:ext cx="3066762" cy="671512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48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TW" dirty="0"/>
              <a:t> IR (Imbalance Ratio): measure the imbalance of two </a:t>
            </a:r>
            <a:r>
              <a:rPr lang="en-US" altLang="zh-TW" dirty="0" err="1"/>
              <a:t>itemsets</a:t>
            </a:r>
            <a:r>
              <a:rPr lang="en-US" altLang="zh-TW" dirty="0"/>
              <a:t> A and B in rule implications</a:t>
            </a:r>
          </a:p>
          <a:p>
            <a:endParaRPr lang="zh-TW" altLang="en-US" dirty="0"/>
          </a:p>
        </p:txBody>
      </p:sp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38DBDE-6A99-4348-A836-0B43D07BE495}" type="slidenum">
              <a:rPr lang="zh-TW" altLang="en-US" smtClean="0"/>
              <a:pPr/>
              <a:t>17</a:t>
            </a:fld>
            <a:endParaRPr lang="zh-TW" altLang="en-US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2005948" y="563319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/>
              <a:t>Which Null-Invariant Measure Is Better?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148" y="2876191"/>
            <a:ext cx="571500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6661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38DBDE-6A99-4348-A836-0B43D07BE495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605419" y="1011981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/>
              <a:t>Which Null-Invariant Measure Is Better?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" name="內容版面配置區 4"/>
          <p:cNvSpPr txBox="1">
            <a:spLocks/>
          </p:cNvSpPr>
          <p:nvPr/>
        </p:nvSpPr>
        <p:spPr>
          <a:xfrm>
            <a:off x="1097280" y="1845734"/>
            <a:ext cx="10115203" cy="402336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/>
              <a:t> </a:t>
            </a:r>
            <a:r>
              <a:rPr lang="en-US" altLang="zh-TW" sz="2400" dirty="0" err="1">
                <a:solidFill>
                  <a:srgbClr val="0070C0"/>
                </a:solidFill>
              </a:rPr>
              <a:t>Kulczynski</a:t>
            </a:r>
            <a:r>
              <a:rPr lang="en-US" altLang="zh-TW" sz="2400" dirty="0">
                <a:solidFill>
                  <a:srgbClr val="0070C0"/>
                </a:solidFill>
              </a:rPr>
              <a:t> and Imbalance Ratio (IR) together</a:t>
            </a:r>
            <a:r>
              <a:rPr lang="en-US" altLang="zh-TW" sz="2400" dirty="0"/>
              <a:t> present a clear picture for all the three datasets D</a:t>
            </a:r>
            <a:r>
              <a:rPr lang="en-US" altLang="zh-TW" sz="2400" baseline="-25000" dirty="0"/>
              <a:t>4</a:t>
            </a:r>
            <a:r>
              <a:rPr lang="en-US" altLang="zh-TW" sz="2400" dirty="0"/>
              <a:t> through D</a:t>
            </a:r>
            <a:r>
              <a:rPr lang="en-US" altLang="zh-TW" sz="2400" baseline="-25000" dirty="0"/>
              <a:t>6</a:t>
            </a:r>
          </a:p>
          <a:p>
            <a:pPr lvl="1"/>
            <a:r>
              <a:rPr lang="en-US" altLang="zh-TW" dirty="0"/>
              <a:t>D</a:t>
            </a:r>
            <a:r>
              <a:rPr lang="en-US" altLang="zh-TW" baseline="-25000" dirty="0"/>
              <a:t>4  </a:t>
            </a:r>
            <a:r>
              <a:rPr lang="en-US" altLang="zh-TW" dirty="0"/>
              <a:t>is balanced &amp; neutral </a:t>
            </a:r>
            <a:r>
              <a:rPr lang="en-US" altLang="zh-TW" dirty="0">
                <a:solidFill>
                  <a:srgbClr val="00B050"/>
                </a:solidFill>
              </a:rPr>
              <a:t>(IR(</a:t>
            </a:r>
            <a:r>
              <a:rPr lang="en-US" altLang="zh-TW" dirty="0" err="1">
                <a:solidFill>
                  <a:srgbClr val="00B050"/>
                </a:solidFill>
              </a:rPr>
              <a:t>m,c</a:t>
            </a:r>
            <a:r>
              <a:rPr lang="en-US" altLang="zh-TW" dirty="0">
                <a:solidFill>
                  <a:srgbClr val="00B050"/>
                </a:solidFill>
              </a:rPr>
              <a:t>)=0 =&gt; perfect balanced)</a:t>
            </a:r>
          </a:p>
          <a:p>
            <a:pPr lvl="1"/>
            <a:r>
              <a:rPr lang="en-US" altLang="zh-TW" dirty="0"/>
              <a:t>D</a:t>
            </a:r>
            <a:r>
              <a:rPr lang="en-US" altLang="zh-TW" baseline="-25000" dirty="0"/>
              <a:t>5  </a:t>
            </a:r>
            <a:r>
              <a:rPr lang="en-US" altLang="zh-TW" dirty="0"/>
              <a:t>is imbalanced &amp; neutral </a:t>
            </a:r>
            <a:r>
              <a:rPr lang="en-US" altLang="zh-TW" dirty="0">
                <a:solidFill>
                  <a:srgbClr val="00B050"/>
                </a:solidFill>
              </a:rPr>
              <a:t>(IR(</a:t>
            </a:r>
            <a:r>
              <a:rPr lang="en-US" altLang="zh-TW" dirty="0" err="1">
                <a:solidFill>
                  <a:srgbClr val="00B050"/>
                </a:solidFill>
              </a:rPr>
              <a:t>m,c</a:t>
            </a:r>
            <a:r>
              <a:rPr lang="en-US" altLang="zh-TW" dirty="0">
                <a:solidFill>
                  <a:srgbClr val="00B050"/>
                </a:solidFill>
              </a:rPr>
              <a:t>)=0.89 =&gt; imbalanced)</a:t>
            </a:r>
            <a:endParaRPr lang="en-US" altLang="zh-TW" baseline="-25000" dirty="0"/>
          </a:p>
          <a:p>
            <a:pPr lvl="1"/>
            <a:r>
              <a:rPr lang="en-US" altLang="zh-TW" dirty="0"/>
              <a:t>D</a:t>
            </a:r>
            <a:r>
              <a:rPr lang="en-US" altLang="zh-TW" baseline="-25000" dirty="0"/>
              <a:t>6  </a:t>
            </a:r>
            <a:r>
              <a:rPr lang="en-US" altLang="zh-TW" dirty="0"/>
              <a:t>is very imbalanced &amp; neutral </a:t>
            </a:r>
            <a:r>
              <a:rPr lang="en-US" altLang="zh-TW" dirty="0">
                <a:solidFill>
                  <a:srgbClr val="00B050"/>
                </a:solidFill>
              </a:rPr>
              <a:t>(IR(</a:t>
            </a:r>
            <a:r>
              <a:rPr lang="en-US" altLang="zh-TW" dirty="0" err="1">
                <a:solidFill>
                  <a:srgbClr val="00B050"/>
                </a:solidFill>
              </a:rPr>
              <a:t>m,c</a:t>
            </a:r>
            <a:r>
              <a:rPr lang="en-US" altLang="zh-TW" dirty="0">
                <a:solidFill>
                  <a:srgbClr val="00B050"/>
                </a:solidFill>
              </a:rPr>
              <a:t>)=0.99 =&gt; very skewed)</a:t>
            </a:r>
            <a:endParaRPr lang="en-US" altLang="zh-TW" baseline="-250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688" y="143505"/>
            <a:ext cx="5715000" cy="76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82" y="3875190"/>
            <a:ext cx="8809038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6126480" y="5854341"/>
            <a:ext cx="3276600" cy="671512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99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5753435" y="2400302"/>
            <a:ext cx="3826232" cy="1477791"/>
          </a:xfrm>
        </p:spPr>
        <p:txBody>
          <a:bodyPr/>
          <a:lstStyle/>
          <a:p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YOU!</a:t>
            </a:r>
            <a:endParaRPr kumimoji="1" lang="zh-CN" altLang="en-US" dirty="0"/>
          </a:p>
        </p:txBody>
      </p:sp>
      <p:cxnSp>
        <p:nvCxnSpPr>
          <p:cNvPr id="6" name="直接连接符 3"/>
          <p:cNvCxnSpPr/>
          <p:nvPr/>
        </p:nvCxnSpPr>
        <p:spPr>
          <a:xfrm>
            <a:off x="5471358" y="2080804"/>
            <a:ext cx="0" cy="17972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投影片編號版面配置區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38DBDE-6A99-4348-A836-0B43D07BE495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20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38DBDE-6A99-4348-A836-0B43D07BE495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9" name="標題 5"/>
          <p:cNvSpPr txBox="1">
            <a:spLocks/>
          </p:cNvSpPr>
          <p:nvPr/>
        </p:nvSpPr>
        <p:spPr>
          <a:xfrm>
            <a:off x="1849120" y="591403"/>
            <a:ext cx="10058400" cy="145075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/>
              <a:t>Strong rules are not necessarily interesting </a:t>
            </a:r>
            <a:endParaRPr lang="zh-TW" altLang="en-US" dirty="0"/>
          </a:p>
        </p:txBody>
      </p:sp>
      <p:sp>
        <p:nvSpPr>
          <p:cNvPr id="10" name="內容版面配置區 6"/>
          <p:cNvSpPr txBox="1">
            <a:spLocks/>
          </p:cNvSpPr>
          <p:nvPr/>
        </p:nvSpPr>
        <p:spPr>
          <a:xfrm>
            <a:off x="637309" y="1845733"/>
            <a:ext cx="11122569" cy="450876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/>
              <a:t>10,000 transactions: </a:t>
            </a:r>
            <a:br>
              <a:rPr lang="en-US" altLang="zh-TW" sz="2400" dirty="0"/>
            </a:br>
            <a:r>
              <a:rPr lang="en-US" altLang="zh-TW" sz="2400" dirty="0"/>
              <a:t>	</a:t>
            </a:r>
            <a:r>
              <a:rPr lang="en-US" altLang="zh-TW" sz="2400" dirty="0">
                <a:solidFill>
                  <a:srgbClr val="0070C0"/>
                </a:solidFill>
              </a:rPr>
              <a:t>6,000</a:t>
            </a:r>
            <a:r>
              <a:rPr lang="en-US" altLang="zh-TW" sz="2400" dirty="0"/>
              <a:t> include </a:t>
            </a:r>
            <a:r>
              <a:rPr lang="en-US" altLang="zh-TW" sz="2400" dirty="0">
                <a:solidFill>
                  <a:srgbClr val="0070C0"/>
                </a:solidFill>
              </a:rPr>
              <a:t>games</a:t>
            </a:r>
            <a:r>
              <a:rPr lang="en-US" altLang="zh-TW" sz="2400" dirty="0"/>
              <a:t>, </a:t>
            </a:r>
            <a:r>
              <a:rPr lang="en-US" altLang="zh-TW" sz="2400" dirty="0">
                <a:solidFill>
                  <a:srgbClr val="00B050"/>
                </a:solidFill>
              </a:rPr>
              <a:t>7,500</a:t>
            </a:r>
            <a:r>
              <a:rPr lang="en-US" altLang="zh-TW" sz="2400" dirty="0"/>
              <a:t> include </a:t>
            </a:r>
            <a:r>
              <a:rPr lang="en-US" altLang="zh-TW" sz="2400" dirty="0">
                <a:solidFill>
                  <a:srgbClr val="00B050"/>
                </a:solidFill>
              </a:rPr>
              <a:t>videos</a:t>
            </a:r>
            <a:r>
              <a:rPr lang="en-US" altLang="zh-TW" sz="2400" dirty="0"/>
              <a:t>, </a:t>
            </a:r>
            <a:r>
              <a:rPr lang="en-US" altLang="zh-TW" sz="2400" dirty="0">
                <a:solidFill>
                  <a:srgbClr val="FFC000"/>
                </a:solidFill>
              </a:rPr>
              <a:t>4,000</a:t>
            </a:r>
            <a:r>
              <a:rPr lang="en-US" altLang="zh-TW" sz="2400" dirty="0"/>
              <a:t> include both </a:t>
            </a:r>
            <a:r>
              <a:rPr lang="en-US" altLang="zh-TW" sz="2400" dirty="0">
                <a:solidFill>
                  <a:srgbClr val="FFC000"/>
                </a:solidFill>
              </a:rPr>
              <a:t>game and video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/>
              <a:t> A </a:t>
            </a:r>
            <a:r>
              <a:rPr lang="en-US" altLang="zh-TW" sz="2400" b="1" dirty="0"/>
              <a:t>strong</a:t>
            </a:r>
            <a:r>
              <a:rPr lang="en-US" altLang="zh-TW" sz="2400" dirty="0"/>
              <a:t> association rule is thus derived (</a:t>
            </a:r>
            <a:r>
              <a:rPr lang="en-US" altLang="zh-TW" sz="2400" dirty="0" err="1"/>
              <a:t>min_sup</a:t>
            </a:r>
            <a:r>
              <a:rPr lang="en-US" altLang="zh-TW" sz="2400" dirty="0"/>
              <a:t>=30%, </a:t>
            </a:r>
            <a:r>
              <a:rPr lang="en-US" altLang="zh-TW" sz="2400" dirty="0" err="1"/>
              <a:t>min_conf</a:t>
            </a:r>
            <a:r>
              <a:rPr lang="en-US" altLang="zh-TW" sz="2400" dirty="0"/>
              <a:t>=60%):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2400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/>
              <a:t> This rule is </a:t>
            </a:r>
            <a:r>
              <a:rPr lang="en-US" altLang="zh-TW" sz="2400" b="1" dirty="0">
                <a:solidFill>
                  <a:srgbClr val="FF0000"/>
                </a:solidFill>
              </a:rPr>
              <a:t>MISLEADING</a:t>
            </a:r>
            <a:r>
              <a:rPr lang="en-US" altLang="zh-TW" sz="2400" dirty="0"/>
              <a:t>, because </a:t>
            </a:r>
            <a:r>
              <a:rPr lang="en-US" altLang="zh-TW" sz="2400" dirty="0">
                <a:solidFill>
                  <a:srgbClr val="00B050"/>
                </a:solidFill>
              </a:rPr>
              <a:t>probability of videos</a:t>
            </a:r>
            <a:r>
              <a:rPr lang="en-US" altLang="zh-TW" sz="2400" dirty="0"/>
              <a:t> is </a:t>
            </a:r>
            <a:r>
              <a:rPr lang="en-US" altLang="zh-TW" sz="2400" dirty="0">
                <a:solidFill>
                  <a:srgbClr val="00B050"/>
                </a:solidFill>
              </a:rPr>
              <a:t>75%</a:t>
            </a:r>
            <a:r>
              <a:rPr lang="en-US" altLang="zh-TW" sz="2400" dirty="0"/>
              <a:t> &gt; </a:t>
            </a:r>
            <a:r>
              <a:rPr lang="en-US" altLang="zh-TW" sz="2400" dirty="0">
                <a:solidFill>
                  <a:srgbClr val="FFC000"/>
                </a:solidFill>
              </a:rPr>
              <a:t>66% (buying game and video together)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rgbClr val="FFC000"/>
                </a:solidFill>
              </a:rPr>
              <a:t> </a:t>
            </a:r>
            <a:r>
              <a:rPr lang="en-US" altLang="zh-TW" sz="2400" dirty="0"/>
              <a:t>In fact, games and videos are </a:t>
            </a:r>
            <a:r>
              <a:rPr lang="en-US" altLang="zh-TW" sz="2400" dirty="0">
                <a:solidFill>
                  <a:srgbClr val="FF0000"/>
                </a:solidFill>
              </a:rPr>
              <a:t>negatively associated</a:t>
            </a:r>
            <a:r>
              <a:rPr lang="en-US" altLang="zh-TW" sz="2400" dirty="0"/>
              <a:t/>
            </a:r>
            <a:br>
              <a:rPr lang="en-US" altLang="zh-TW" sz="2400" dirty="0"/>
            </a:br>
            <a:r>
              <a:rPr lang="en-US" altLang="zh-TW" sz="2400" dirty="0"/>
              <a:t>Buying one actually decreases the likelihood of buying the other</a:t>
            </a:r>
            <a:endParaRPr lang="en-US" altLang="zh-TW" sz="2400" dirty="0">
              <a:solidFill>
                <a:srgbClr val="FFC000"/>
              </a:solidFill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400" dirty="0"/>
          </a:p>
          <a:p>
            <a:pPr>
              <a:buFont typeface="Wingdings" panose="05000000000000000000" pitchFamily="2" charset="2"/>
              <a:buChar char="l"/>
            </a:pPr>
            <a:endParaRPr lang="zh-TW" altLang="en-US" sz="2400" dirty="0"/>
          </a:p>
        </p:txBody>
      </p:sp>
      <p:pic>
        <p:nvPicPr>
          <p:cNvPr id="11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437" y="3082673"/>
            <a:ext cx="59721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6808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38DBDE-6A99-4348-A836-0B43D07BE495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747520" y="851848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Interestingness Measure: Correlations (Lift)</a:t>
            </a:r>
            <a:endParaRPr lang="zh-TW" altLang="en-US" dirty="0"/>
          </a:p>
        </p:txBody>
      </p:sp>
      <p:pic>
        <p:nvPicPr>
          <p:cNvPr id="5" name="內容版面配置區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87832"/>
            <a:ext cx="8008194" cy="2892512"/>
          </a:xfrm>
          <a:prstGeom prst="rect">
            <a:avLst/>
          </a:prstGeom>
        </p:spPr>
      </p:pic>
      <p:graphicFrame>
        <p:nvGraphicFramePr>
          <p:cNvPr id="6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152008"/>
              </p:ext>
            </p:extLst>
          </p:nvPr>
        </p:nvGraphicFramePr>
        <p:xfrm>
          <a:off x="2147946" y="5466761"/>
          <a:ext cx="44196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6" name="方程式" r:id="rId4" imgW="2921000" imgH="393700" progId="Equation.3">
                  <p:embed/>
                </p:oleObj>
              </mc:Choice>
              <mc:Fallback>
                <p:oleObj name="方程式" r:id="rId4" imgW="2921000" imgH="393700" progId="Equation.3">
                  <p:embed/>
                  <p:pic>
                    <p:nvPicPr>
                      <p:cNvPr id="15" name="Object 3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946" y="5466761"/>
                        <a:ext cx="44196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239582"/>
              </p:ext>
            </p:extLst>
          </p:nvPr>
        </p:nvGraphicFramePr>
        <p:xfrm>
          <a:off x="2147946" y="4688093"/>
          <a:ext cx="424497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7" name="方程式" r:id="rId6" imgW="2819400" imgH="393700" progId="Equation.3">
                  <p:embed/>
                </p:oleObj>
              </mc:Choice>
              <mc:Fallback>
                <p:oleObj name="方程式" r:id="rId6" imgW="2819400" imgH="393700" progId="Equation.3">
                  <p:embed/>
                  <p:pic>
                    <p:nvPicPr>
                      <p:cNvPr id="16" name="Object 3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946" y="4688093"/>
                        <a:ext cx="4244975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482881"/>
              </p:ext>
            </p:extLst>
          </p:nvPr>
        </p:nvGraphicFramePr>
        <p:xfrm>
          <a:off x="7443586" y="4688093"/>
          <a:ext cx="4495800" cy="1557336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7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新細明體" panose="02020500000000000000" pitchFamily="18" charset="-12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Game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Not game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Sum (row)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Video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4000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3500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7500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Not video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5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Sum(col.)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6000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4000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新細明體" panose="02020500000000000000" pitchFamily="18" charset="-120"/>
                        </a:rPr>
                        <a:t>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4227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38DBDE-6A99-4348-A836-0B43D07BE495}" type="slidenum">
              <a:rPr lang="zh-TW" altLang="en-US" smtClean="0"/>
              <a:pPr/>
              <a:t>4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標題 1"/>
              <p:cNvSpPr txBox="1">
                <a:spLocks/>
              </p:cNvSpPr>
              <p:nvPr/>
            </p:nvSpPr>
            <p:spPr>
              <a:xfrm>
                <a:off x="1747520" y="851848"/>
                <a:ext cx="10058400" cy="1450757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TW" dirty="0"/>
                  <a:t>Interesting Measure: Chi-square(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" name="標題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520" y="851848"/>
                <a:ext cx="10058400" cy="1450757"/>
              </a:xfrm>
              <a:prstGeom prst="rect">
                <a:avLst/>
              </a:prstGeom>
              <a:blipFill>
                <a:blip r:embed="rId3"/>
                <a:stretch>
                  <a:fillRect l="-2485" t="-130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57187" y="2028824"/>
            <a:ext cx="11101387" cy="4448175"/>
          </a:xfr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el-GR" altLang="zh-TW" b="1" dirty="0">
                <a:solidFill>
                  <a:schemeClr val="folHlink"/>
                </a:solidFill>
              </a:rPr>
              <a:t>Χ</a:t>
            </a:r>
            <a:r>
              <a:rPr lang="en-US" altLang="zh-TW" b="1" baseline="30000" dirty="0">
                <a:solidFill>
                  <a:schemeClr val="folHlink"/>
                </a:solidFill>
              </a:rPr>
              <a:t>2</a:t>
            </a:r>
            <a:r>
              <a:rPr lang="en-US" altLang="zh-TW" b="1" dirty="0">
                <a:solidFill>
                  <a:schemeClr val="folHlink"/>
                </a:solidFill>
              </a:rPr>
              <a:t> (chi-square) test</a:t>
            </a:r>
            <a:endParaRPr lang="el-GR" altLang="zh-TW" b="1" dirty="0">
              <a:solidFill>
                <a:schemeClr val="folHlink"/>
              </a:solidFill>
            </a:endParaRPr>
          </a:p>
          <a:p>
            <a:pPr>
              <a:lnSpc>
                <a:spcPct val="110000"/>
              </a:lnSpc>
              <a:defRPr/>
            </a:pPr>
            <a:endParaRPr lang="en-US" altLang="zh-TW" dirty="0"/>
          </a:p>
          <a:p>
            <a:pPr>
              <a:lnSpc>
                <a:spcPct val="110000"/>
              </a:lnSpc>
              <a:defRPr/>
            </a:pPr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larger</a:t>
            </a:r>
            <a:r>
              <a:rPr lang="en-US" altLang="zh-TW" dirty="0"/>
              <a:t> the </a:t>
            </a:r>
            <a:r>
              <a:rPr lang="el-GR" altLang="zh-TW" dirty="0"/>
              <a:t>Χ</a:t>
            </a:r>
            <a:r>
              <a:rPr lang="en-US" altLang="zh-TW" baseline="30000" dirty="0"/>
              <a:t>2</a:t>
            </a:r>
            <a:r>
              <a:rPr lang="en-US" altLang="zh-TW" dirty="0"/>
              <a:t> value, the </a:t>
            </a:r>
            <a:r>
              <a:rPr lang="en-US" altLang="zh-TW" dirty="0">
                <a:solidFill>
                  <a:srgbClr val="FF0000"/>
                </a:solidFill>
              </a:rPr>
              <a:t>more likely </a:t>
            </a:r>
            <a:r>
              <a:rPr lang="en-US" altLang="zh-TW" dirty="0"/>
              <a:t>the variables are related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TW" dirty="0"/>
              <a:t>The cells that contribute the most to the </a:t>
            </a:r>
            <a:r>
              <a:rPr lang="el-GR" altLang="zh-TW" dirty="0"/>
              <a:t>Χ</a:t>
            </a:r>
            <a:r>
              <a:rPr lang="en-US" altLang="zh-TW" baseline="30000" dirty="0"/>
              <a:t>2</a:t>
            </a:r>
            <a:r>
              <a:rPr lang="en-US" altLang="zh-TW" dirty="0"/>
              <a:t> value are those whose actual count is very different from the expected count</a:t>
            </a:r>
          </a:p>
          <a:p>
            <a:pPr>
              <a:lnSpc>
                <a:spcPct val="110000"/>
              </a:lnSpc>
              <a:defRPr/>
            </a:pPr>
            <a:r>
              <a:rPr lang="en-US" altLang="zh-TW" dirty="0"/>
              <a:t>Correlation does not imply causality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TW" sz="2000" dirty="0"/>
              <a:t># of hospitals and # of car-theft in a city are correlated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TW" sz="2000" dirty="0"/>
              <a:t>Both are causally linked to the third variable: population</a:t>
            </a:r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491511"/>
              </p:ext>
            </p:extLst>
          </p:nvPr>
        </p:nvGraphicFramePr>
        <p:xfrm>
          <a:off x="2997200" y="2372841"/>
          <a:ext cx="454025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Equation" r:id="rId4" imgW="2057400" imgH="444500" progId="Equation.3">
                  <p:embed/>
                </p:oleObj>
              </mc:Choice>
              <mc:Fallback>
                <p:oleObj name="Equation" r:id="rId4" imgW="2057400" imgH="444500" progId="Equation.3">
                  <p:embed/>
                  <p:pic>
                    <p:nvPicPr>
                      <p:cNvPr id="3994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200" y="2372841"/>
                        <a:ext cx="454025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8010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38DBDE-6A99-4348-A836-0B43D07BE495}" type="slidenum">
              <a:rPr lang="zh-TW" altLang="en-US" smtClean="0"/>
              <a:pPr/>
              <a:t>5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標題 1"/>
              <p:cNvSpPr txBox="1">
                <a:spLocks/>
              </p:cNvSpPr>
              <p:nvPr/>
            </p:nvSpPr>
            <p:spPr>
              <a:xfrm>
                <a:off x="1566634" y="647408"/>
                <a:ext cx="10058400" cy="1450757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zh-TW" dirty="0"/>
                  <a:t>Interesting Measure:</a:t>
                </a:r>
                <a:br>
                  <a:rPr lang="en-US" altLang="zh-TW" dirty="0"/>
                </a:br>
                <a:r>
                  <a:rPr lang="en-US" altLang="zh-TW" dirty="0"/>
                  <a:t>		 Chi-square(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/>
                  <a:t>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4" name="標題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6634" y="647408"/>
                <a:ext cx="10058400" cy="1450757"/>
              </a:xfrm>
              <a:prstGeom prst="rect">
                <a:avLst/>
              </a:prstGeom>
              <a:blipFill>
                <a:blip r:embed="rId3"/>
                <a:stretch>
                  <a:fillRect l="-2485" t="-13025" b="-1008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圖片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7"/>
          <a:stretch/>
        </p:blipFill>
        <p:spPr bwMode="auto">
          <a:xfrm>
            <a:off x="7141371" y="694331"/>
            <a:ext cx="4894713" cy="1835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0794" y="4634818"/>
            <a:ext cx="9163050" cy="1638300"/>
          </a:xfrm>
          <a:prstGeom prst="rect">
            <a:avLst/>
          </a:prstGeom>
        </p:spPr>
      </p:pic>
      <p:grpSp>
        <p:nvGrpSpPr>
          <p:cNvPr id="7" name="群組 6"/>
          <p:cNvGrpSpPr/>
          <p:nvPr/>
        </p:nvGrpSpPr>
        <p:grpSpPr>
          <a:xfrm>
            <a:off x="1566634" y="2007355"/>
            <a:ext cx="9645849" cy="2589438"/>
            <a:chOff x="514553" y="2033143"/>
            <a:chExt cx="9645849" cy="2589438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059" b="49619"/>
            <a:stretch/>
          </p:blipFill>
          <p:spPr bwMode="auto">
            <a:xfrm>
              <a:off x="514553" y="2033143"/>
              <a:ext cx="4341586" cy="1045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" name="群組 8"/>
            <p:cNvGrpSpPr/>
            <p:nvPr/>
          </p:nvGrpSpPr>
          <p:grpSpPr>
            <a:xfrm>
              <a:off x="924808" y="3078866"/>
              <a:ext cx="9235594" cy="1543715"/>
              <a:chOff x="924808" y="3078866"/>
              <a:chExt cx="9235594" cy="1543715"/>
            </a:xfrm>
          </p:grpSpPr>
          <p:pic>
            <p:nvPicPr>
              <p:cNvPr id="10" name="圖片 9"/>
              <p:cNvPicPr>
                <a:picLocks noChangeAspect="1"/>
              </p:cNvPicPr>
              <p:nvPr/>
            </p:nvPicPr>
            <p:blipFill rotWithShape="1">
              <a:blip r:embed="rId7"/>
              <a:srcRect t="5723"/>
              <a:stretch/>
            </p:blipFill>
            <p:spPr>
              <a:xfrm>
                <a:off x="930677" y="3159423"/>
                <a:ext cx="4705350" cy="844108"/>
              </a:xfrm>
              <a:prstGeom prst="rect">
                <a:avLst/>
              </a:prstGeom>
            </p:spPr>
          </p:pic>
          <p:pic>
            <p:nvPicPr>
              <p:cNvPr id="11" name="圖片 10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36027" y="3078866"/>
                <a:ext cx="4524375" cy="819150"/>
              </a:xfrm>
              <a:prstGeom prst="rect">
                <a:avLst/>
              </a:prstGeom>
            </p:spPr>
          </p:pic>
          <p:pic>
            <p:nvPicPr>
              <p:cNvPr id="12" name="圖片 11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24808" y="4041556"/>
                <a:ext cx="1257300" cy="581025"/>
              </a:xfrm>
              <a:prstGeom prst="rect">
                <a:avLst/>
              </a:prstGeom>
            </p:spPr>
          </p:pic>
        </p:grpSp>
      </p:grpSp>
      <p:sp>
        <p:nvSpPr>
          <p:cNvPr id="13" name="矩形 12"/>
          <p:cNvSpPr/>
          <p:nvPr/>
        </p:nvSpPr>
        <p:spPr>
          <a:xfrm>
            <a:off x="5647798" y="5026132"/>
            <a:ext cx="178528" cy="355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TW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B318E87-AA7C-4A4A-B4AB-65336E8C7B1B}"/>
              </a:ext>
            </a:extLst>
          </p:cNvPr>
          <p:cNvSpPr txBox="1"/>
          <p:nvPr/>
        </p:nvSpPr>
        <p:spPr>
          <a:xfrm>
            <a:off x="8278194" y="2448480"/>
            <a:ext cx="3075606" cy="345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zh-TW" altLang="en-US" sz="1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括號裡面是</a:t>
            </a:r>
            <a:r>
              <a:rPr lang="en-US" altLang="zh-TW" sz="14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expected value</a:t>
            </a:r>
            <a:endParaRPr lang="zh-TW" altLang="en-US" sz="14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4492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38DBDE-6A99-4348-A836-0B43D07BE495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>
          <a:xfrm>
            <a:off x="1097280" y="1603718"/>
            <a:ext cx="10424160" cy="451061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TW" sz="2400" b="1" dirty="0" err="1"/>
              <a:t>all_confidence</a:t>
            </a:r>
            <a:r>
              <a:rPr lang="en-US" altLang="zh-TW" sz="2400" b="1" dirty="0"/>
              <a:t>: </a:t>
            </a:r>
            <a:r>
              <a:rPr lang="en-US" altLang="zh-TW" sz="2400" dirty="0"/>
              <a:t>Minimum confidence of “A=&gt;B” and “B=&gt;A”</a:t>
            </a:r>
            <a:endParaRPr lang="en-US" altLang="zh-TW" sz="2400" b="1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sz="2400" b="1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sz="2400" b="1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b="1" dirty="0" err="1"/>
              <a:t>max_confidence</a:t>
            </a:r>
            <a:r>
              <a:rPr lang="en-US" altLang="zh-TW" sz="2400" b="1" dirty="0"/>
              <a:t>: </a:t>
            </a:r>
            <a:r>
              <a:rPr lang="en-US" altLang="zh-TW" sz="2400" dirty="0"/>
              <a:t>Maximum confidence of “A=&gt;B” and “B=&gt;A”</a:t>
            </a:r>
          </a:p>
          <a:p>
            <a:pPr marL="201168" lvl="1" indent="0">
              <a:buFont typeface="Arial" panose="020B0604020202020204" pitchFamily="34" charset="0"/>
              <a:buNone/>
            </a:pPr>
            <a:endParaRPr lang="en-US" altLang="zh-TW" dirty="0"/>
          </a:p>
          <a:p>
            <a:pPr marL="201168" lvl="1" indent="0">
              <a:buFont typeface="Arial" panose="020B0604020202020204" pitchFamily="34" charset="0"/>
              <a:buNone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b="1" dirty="0" err="1"/>
              <a:t>Kulczynski</a:t>
            </a:r>
            <a:r>
              <a:rPr lang="en-US" altLang="zh-TW" sz="2400" b="1" dirty="0"/>
              <a:t>: </a:t>
            </a:r>
            <a:r>
              <a:rPr lang="en-US" altLang="zh-TW" sz="2400" dirty="0"/>
              <a:t>Average confidence of “A=&gt;B” and “B=&gt;A”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2400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sz="2400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b="1" dirty="0"/>
              <a:t>Cosine: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zh-TW" altLang="en-US" b="1" dirty="0"/>
          </a:p>
        </p:txBody>
      </p:sp>
      <p:pic>
        <p:nvPicPr>
          <p:cNvPr id="5" name="圖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" t="7993"/>
          <a:stretch/>
        </p:blipFill>
        <p:spPr bwMode="auto">
          <a:xfrm>
            <a:off x="1802505" y="4696085"/>
            <a:ext cx="4087712" cy="740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2529068" y="530398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/>
              <a:t>Pattern Evaluation Measures</a:t>
            </a:r>
            <a:endParaRPr lang="zh-TW" altLang="en-US" dirty="0"/>
          </a:p>
        </p:txBody>
      </p:sp>
      <p:pic>
        <p:nvPicPr>
          <p:cNvPr id="7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504" y="1981155"/>
            <a:ext cx="7176815" cy="930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圖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505" y="3559751"/>
            <a:ext cx="5463028" cy="487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圖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7628" y="5382593"/>
            <a:ext cx="5942935" cy="140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323161F2-37A2-46AB-8729-E270BE2ADDDD}"/>
              </a:ext>
            </a:extLst>
          </p:cNvPr>
          <p:cNvSpPr txBox="1"/>
          <p:nvPr/>
        </p:nvSpPr>
        <p:spPr>
          <a:xfrm>
            <a:off x="8863445" y="4696085"/>
            <a:ext cx="3293118" cy="777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en-US" altLang="zh-TW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All</a:t>
            </a:r>
            <a:r>
              <a:rPr lang="zh-TW" altLang="en-US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TW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four</a:t>
            </a:r>
            <a:r>
              <a:rPr lang="zh-TW" altLang="en-US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TW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measures</a:t>
            </a:r>
            <a:r>
              <a:rPr lang="zh-TW" altLang="en-US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TW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have</a:t>
            </a:r>
            <a:r>
              <a:rPr lang="zh-TW" altLang="en-US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TW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their</a:t>
            </a:r>
            <a:r>
              <a:rPr lang="zh-TW" altLang="en-US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TW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values</a:t>
            </a:r>
            <a:r>
              <a:rPr lang="zh-TW" altLang="en-US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TW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in</a:t>
            </a:r>
            <a:r>
              <a:rPr lang="zh-TW" altLang="en-US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TW" b="1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[0,1]</a:t>
            </a:r>
            <a:endParaRPr lang="zh-TW" altLang="en-US" b="1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997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38DBDE-6A99-4348-A836-0B43D07BE495}" type="slidenum">
              <a:rPr lang="zh-TW" altLang="en-US" smtClean="0"/>
              <a:pPr/>
              <a:t>7</a:t>
            </a:fld>
            <a:endParaRPr lang="zh-TW" altLang="en-US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747520" y="611639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/>
              <a:t>Comparison of Interestingness Measures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98" y="1737360"/>
            <a:ext cx="6494298" cy="2100828"/>
          </a:xfrm>
          <a:prstGeom prst="rect">
            <a:avLst/>
          </a:prstGeom>
        </p:spPr>
      </p:pic>
      <p:pic>
        <p:nvPicPr>
          <p:cNvPr id="6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110" y="3838188"/>
            <a:ext cx="8809038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內容版面配置區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23922" y="1939038"/>
            <a:ext cx="4358163" cy="1805847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732986" y="3105213"/>
            <a:ext cx="503802" cy="305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TW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2000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38DBDE-6A99-4348-A836-0B43D07BE495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747520" y="611639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/>
              <a:t>Comparison of Interestingness Measures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98" y="1737360"/>
            <a:ext cx="6494298" cy="2100828"/>
          </a:xfrm>
          <a:prstGeom prst="rect">
            <a:avLst/>
          </a:prstGeom>
        </p:spPr>
      </p:pic>
      <p:pic>
        <p:nvPicPr>
          <p:cNvPr id="9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110" y="3838188"/>
            <a:ext cx="8809038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圓角矩形 9"/>
          <p:cNvSpPr/>
          <p:nvPr/>
        </p:nvSpPr>
        <p:spPr>
          <a:xfrm>
            <a:off x="914400" y="2152891"/>
            <a:ext cx="6125296" cy="821803"/>
          </a:xfrm>
          <a:prstGeom prst="round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822311" y="4106581"/>
            <a:ext cx="3429000" cy="1114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7591578" y="2280518"/>
            <a:ext cx="3886200" cy="1292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600" dirty="0">
                <a:solidFill>
                  <a:srgbClr val="C00000"/>
                </a:solidFill>
              </a:rPr>
              <a:t>All the four new measures show m and c are strongly positively associated</a:t>
            </a:r>
            <a:endParaRPr lang="zh-TW" altLang="en-US" sz="2600" dirty="0">
              <a:solidFill>
                <a:srgbClr val="C00000"/>
              </a:solidFill>
            </a:endParaRPr>
          </a:p>
        </p:txBody>
      </p:sp>
      <p:sp>
        <p:nvSpPr>
          <p:cNvPr id="13" name="向右箭號 12"/>
          <p:cNvSpPr/>
          <p:nvPr/>
        </p:nvSpPr>
        <p:spPr>
          <a:xfrm rot="6661914">
            <a:off x="8673279" y="3490992"/>
            <a:ext cx="613431" cy="57626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514783" y="4609167"/>
            <a:ext cx="666750" cy="611840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732986" y="3108336"/>
            <a:ext cx="503802" cy="305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TW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1807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38DBDE-6A99-4348-A836-0B43D07BE495}" type="slidenum">
              <a:rPr lang="zh-TW" altLang="en-US" smtClean="0"/>
              <a:pPr/>
              <a:t>9</a:t>
            </a:fld>
            <a:endParaRPr lang="zh-TW" altLang="en-US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747520" y="611639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/>
              <a:t>Comparison of Interestingness Measures</a:t>
            </a:r>
            <a:endParaRPr lang="zh-TW" altLang="en-US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 rotWithShape="1">
          <a:blip r:embed="rId2"/>
          <a:srcRect b="60937"/>
          <a:stretch/>
        </p:blipFill>
        <p:spPr>
          <a:xfrm>
            <a:off x="545398" y="1737360"/>
            <a:ext cx="6494298" cy="820645"/>
          </a:xfrm>
          <a:prstGeom prst="rect">
            <a:avLst/>
          </a:prstGeom>
        </p:spPr>
      </p:pic>
      <p:pic>
        <p:nvPicPr>
          <p:cNvPr id="16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110" y="3838188"/>
            <a:ext cx="8809038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2"/>
          <a:srcRect t="59937"/>
          <a:stretch/>
        </p:blipFill>
        <p:spPr>
          <a:xfrm>
            <a:off x="545398" y="2651308"/>
            <a:ext cx="6494298" cy="84166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5415988" y="4200769"/>
            <a:ext cx="1352550" cy="1114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4566442" y="4200769"/>
            <a:ext cx="914400" cy="2425700"/>
          </a:xfrm>
          <a:prstGeom prst="rect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20" name="圖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6023" y="1868245"/>
            <a:ext cx="3924300" cy="228600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541493" y="4614132"/>
            <a:ext cx="488950" cy="650875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906805" y="2152955"/>
            <a:ext cx="4463005" cy="451566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23" name="圖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8763" y="3062382"/>
            <a:ext cx="4533900" cy="809625"/>
          </a:xfrm>
          <a:prstGeom prst="rect">
            <a:avLst/>
          </a:prstGeom>
        </p:spPr>
      </p:pic>
      <p:sp>
        <p:nvSpPr>
          <p:cNvPr id="24" name="向右箭號 23"/>
          <p:cNvSpPr/>
          <p:nvPr/>
        </p:nvSpPr>
        <p:spPr>
          <a:xfrm rot="5400000">
            <a:off x="4752436" y="3866164"/>
            <a:ext cx="544902" cy="488950"/>
          </a:xfrm>
          <a:prstGeom prst="rightArrow">
            <a:avLst>
              <a:gd name="adj1" fmla="val 35796"/>
              <a:gd name="adj2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 rot="9027774">
            <a:off x="6457522" y="3802357"/>
            <a:ext cx="1690949" cy="576262"/>
          </a:xfrm>
          <a:prstGeom prst="rightArrow">
            <a:avLst>
              <a:gd name="adj1" fmla="val 24781"/>
              <a:gd name="adj2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26" name="矩形 25"/>
          <p:cNvSpPr/>
          <p:nvPr/>
        </p:nvSpPr>
        <p:spPr>
          <a:xfrm>
            <a:off x="4732986" y="2655633"/>
            <a:ext cx="503802" cy="305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TW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2992322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页面">
  <a:themeElements>
    <a:clrScheme name="自定义 38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4E575F"/>
      </a:accent1>
      <a:accent2>
        <a:srgbClr val="FBC372"/>
      </a:accent2>
      <a:accent3>
        <a:srgbClr val="E96B50"/>
      </a:accent3>
      <a:accent4>
        <a:srgbClr val="AAC45E"/>
      </a:accent4>
      <a:accent5>
        <a:srgbClr val="4D9BC6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3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564</TotalTime>
  <Words>542</Words>
  <Application>Microsoft Office PowerPoint</Application>
  <PresentationFormat>寬螢幕</PresentationFormat>
  <Paragraphs>124</Paragraphs>
  <Slides>19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19</vt:i4>
      </vt:variant>
    </vt:vector>
  </HeadingPairs>
  <TitlesOfParts>
    <vt:vector size="29" baseType="lpstr">
      <vt:lpstr>微软雅黑</vt:lpstr>
      <vt:lpstr>新細明體</vt:lpstr>
      <vt:lpstr>Arial</vt:lpstr>
      <vt:lpstr>Calibri</vt:lpstr>
      <vt:lpstr>Cambria Math</vt:lpstr>
      <vt:lpstr>Tahoma</vt:lpstr>
      <vt:lpstr>Wingdings</vt:lpstr>
      <vt:lpstr>模板页面</vt:lpstr>
      <vt:lpstr>方程式</vt:lpstr>
      <vt:lpstr>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Windows 使用者</cp:lastModifiedBy>
  <cp:revision>82</cp:revision>
  <dcterms:created xsi:type="dcterms:W3CDTF">2015-08-18T02:51:41Z</dcterms:created>
  <dcterms:modified xsi:type="dcterms:W3CDTF">2023-03-07T06:29:57Z</dcterms:modified>
  <cp:category/>
</cp:coreProperties>
</file>