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94" r:id="rId7"/>
    <p:sldId id="295" r:id="rId8"/>
    <p:sldId id="296" r:id="rId9"/>
    <p:sldId id="278" r:id="rId10"/>
    <p:sldId id="293" r:id="rId11"/>
    <p:sldId id="309" r:id="rId12"/>
    <p:sldId id="262" r:id="rId13"/>
    <p:sldId id="297" r:id="rId14"/>
    <p:sldId id="298" r:id="rId15"/>
    <p:sldId id="263" r:id="rId16"/>
    <p:sldId id="299" r:id="rId17"/>
    <p:sldId id="264" r:id="rId18"/>
    <p:sldId id="265" r:id="rId19"/>
    <p:sldId id="302" r:id="rId20"/>
    <p:sldId id="303" r:id="rId21"/>
    <p:sldId id="304" r:id="rId22"/>
    <p:sldId id="305" r:id="rId23"/>
    <p:sldId id="310" r:id="rId24"/>
    <p:sldId id="259" r:id="rId25"/>
    <p:sldId id="306" r:id="rId26"/>
    <p:sldId id="308" r:id="rId27"/>
    <p:sldId id="300" r:id="rId28"/>
    <p:sldId id="301" r:id="rId29"/>
    <p:sldId id="258" r:id="rId30"/>
    <p:sldId id="26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182" autoAdjust="0"/>
  </p:normalViewPr>
  <p:slideViewPr>
    <p:cSldViewPr snapToGrid="0">
      <p:cViewPr varScale="1">
        <p:scale>
          <a:sx n="102" d="100"/>
          <a:sy n="102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C292-8848-4F4D-9503-41E3B136ED50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3D105-FAB3-4585-83AA-5BBA471F1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97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a6cdee7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g11ea6cdee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98878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61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590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969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234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431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22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62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48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18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a6cdee7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altLang="zh-TW" dirty="0"/>
          </a:p>
        </p:txBody>
      </p:sp>
      <p:sp>
        <p:nvSpPr>
          <p:cNvPr id="92" name="Google Shape;92;g11ea6cdee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109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a6cdee7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g11ea6cdee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6056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21B2A-032A-4604-AE84-05D06072F3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21B2A-032A-4604-AE84-05D06072F3B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342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21B2A-032A-4604-AE84-05D06072F3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058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89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3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3D105-FAB3-4585-83AA-5BBA471F1C9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11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3D3B9C-C5C5-4714-A555-C5EC860F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D4503A-B806-4A5C-BAB8-78F746842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2025 </a:t>
            </a:r>
            <a:r>
              <a:rPr lang="en-US" altLang="zh-TW" dirty="0" err="1"/>
              <a:t>DataScience</a:t>
            </a:r>
            <a:br>
              <a:rPr lang="en-US" altLang="zh-TW" dirty="0"/>
            </a:br>
            <a:r>
              <a:rPr lang="en-US" altLang="zh-TW" dirty="0"/>
              <a:t>Final Project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27DFFA48-D818-4D98-B670-B200C5BEF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Time: 2025/5/13 ~ 2025/6/24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638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5B61F-B700-9DE3-6C35-CFCABF42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</a:t>
            </a:r>
            <a:r>
              <a:rPr lang="zh-TW" altLang="en-US" dirty="0"/>
              <a:t> </a:t>
            </a:r>
            <a:r>
              <a:rPr lang="en-US" altLang="zh-TW" dirty="0"/>
              <a:t>– How to design a detector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CCD799-BEE6-AE03-0A94-D173E6A1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detector</a:t>
            </a:r>
            <a:r>
              <a:rPr lang="en-US" altLang="zh-TW" dirty="0"/>
              <a:t> is a </a:t>
            </a:r>
            <a:r>
              <a:rPr lang="en-US" altLang="zh-TW" b="1" dirty="0"/>
              <a:t>binary classifier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</a:t>
            </a:r>
            <a:r>
              <a:rPr lang="en-US" altLang="zh-TW" b="1" dirty="0"/>
              <a:t>1</a:t>
            </a:r>
            <a:r>
              <a:rPr lang="en-US" altLang="zh-TW" dirty="0"/>
              <a:t> if the model is watermarked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</a:t>
            </a:r>
            <a:r>
              <a:rPr lang="en-US" altLang="zh-TW" b="1" dirty="0"/>
              <a:t>0</a:t>
            </a:r>
            <a:r>
              <a:rPr lang="en-US" altLang="zh-TW" dirty="0"/>
              <a:t> if the model is clean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detector can take </a:t>
            </a:r>
            <a:r>
              <a:rPr lang="en-US" altLang="zh-TW" b="1" dirty="0"/>
              <a:t>different forms of input</a:t>
            </a:r>
            <a:r>
              <a:rPr lang="en-US" altLang="zh-TW" dirty="0"/>
              <a:t>, depending on the watermarking 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Logits-based</a:t>
            </a:r>
            <a:r>
              <a:rPr lang="en-US" altLang="zh-TW" dirty="0"/>
              <a:t> (e.g., soft-label perturbation):</a:t>
            </a:r>
            <a:br>
              <a:rPr lang="en-US" altLang="zh-TW" dirty="0"/>
            </a:br>
            <a:r>
              <a:rPr lang="en-US" altLang="zh-TW" dirty="0"/>
              <a:t>→ Use model's output logits as input to the detector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</a:t>
            </a:r>
            <a:r>
              <a:rPr lang="en-US" altLang="zh-TW" b="1" dirty="0"/>
              <a:t>Trigger set-based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→ Feed predictions on trigger inputs into the detector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33AE11-CCCE-C92B-F676-A838A5B4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96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40261-FE09-ABAD-DFF5-3D91C3CB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 –</a:t>
            </a:r>
            <a:r>
              <a:rPr lang="zh-TW" altLang="en-US" dirty="0"/>
              <a:t> </a:t>
            </a:r>
            <a:r>
              <a:rPr lang="en-US" altLang="zh-TW" dirty="0"/>
              <a:t>Main task evaluate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29A38-5397-9BBC-7727-110A25386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main task is </a:t>
            </a:r>
            <a:r>
              <a:rPr lang="en-US" altLang="zh-TW" b="1" dirty="0"/>
              <a:t>image classification on CIFAR-10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We will provide clean watermark model and use your </a:t>
            </a:r>
            <a:r>
              <a:rPr lang="en-US" altLang="zh-TW" b="1" dirty="0"/>
              <a:t>watermarking framework</a:t>
            </a:r>
            <a:r>
              <a:rPr lang="en-US" altLang="zh-TW" dirty="0"/>
              <a:t> to create watermarked model.</a:t>
            </a:r>
            <a:endParaRPr lang="zh-TW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Evaluation process:</a:t>
            </a:r>
          </a:p>
          <a:p>
            <a:pPr lvl="1"/>
            <a:r>
              <a:rPr lang="en-US" altLang="zh-TW" dirty="0"/>
              <a:t>Use your </a:t>
            </a:r>
            <a:r>
              <a:rPr lang="en-US" altLang="zh-TW" b="1" dirty="0"/>
              <a:t>watermarking framework</a:t>
            </a:r>
            <a:r>
              <a:rPr lang="en-US" altLang="zh-TW" dirty="0"/>
              <a:t> to embed watermarks into clean model.</a:t>
            </a:r>
          </a:p>
          <a:p>
            <a:pPr lvl="1"/>
            <a:r>
              <a:rPr lang="en-US" altLang="zh-TW" dirty="0"/>
              <a:t>Evaluate your watermarked model on the CIFAR-10 test set using </a:t>
            </a:r>
            <a:r>
              <a:rPr lang="en-US" altLang="zh-TW" b="1" dirty="0"/>
              <a:t>top-1 accuracy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593E0-7F01-BDD2-2069-56C14740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1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A4FD3-35BA-410A-09A0-4B14978A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 – Detector evaluate pipeline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8600-6038-7AE2-CA16-8A5A72F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43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will provide </a:t>
            </a:r>
            <a:r>
              <a:rPr lang="en-US" altLang="zh-TW" b="1" dirty="0"/>
              <a:t>10 clean </a:t>
            </a:r>
            <a:r>
              <a:rPr lang="en-US" altLang="zh-TW" dirty="0"/>
              <a:t>and there is only </a:t>
            </a:r>
            <a:r>
              <a:rPr lang="en-US" altLang="zh-TW" b="1" dirty="0"/>
              <a:t>one </a:t>
            </a:r>
            <a:r>
              <a:rPr lang="en-US" altLang="zh-TW" dirty="0"/>
              <a:t>detector in the framework.</a:t>
            </a:r>
          </a:p>
          <a:p>
            <a:pPr lvl="1"/>
            <a:r>
              <a:rPr lang="en-US" altLang="zh-TW" dirty="0"/>
              <a:t>E.g. Some watermark injection would customize detector with the watermark model, but there is only one detection in this framework.</a:t>
            </a:r>
            <a:endParaRPr lang="en-US" altLang="zh-TW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For each student: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your </a:t>
            </a:r>
            <a:r>
              <a:rPr lang="en-US" altLang="zh-TW" b="1" dirty="0"/>
              <a:t>watermarking framework</a:t>
            </a:r>
            <a:r>
              <a:rPr lang="en-US" altLang="zh-TW" dirty="0"/>
              <a:t> to embed watermarks into all 10 models → produce 10 </a:t>
            </a:r>
            <a:r>
              <a:rPr lang="en-US" altLang="zh-TW" b="1" dirty="0"/>
              <a:t>watermarked models</a:t>
            </a:r>
            <a:r>
              <a:rPr lang="en-US" altLang="zh-TW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your </a:t>
            </a:r>
            <a:r>
              <a:rPr lang="en-US" altLang="zh-TW" b="1" dirty="0"/>
              <a:t>detector</a:t>
            </a:r>
            <a:r>
              <a:rPr lang="en-US" altLang="zh-TW" dirty="0"/>
              <a:t> to predict whether each model (clean + watermarked) contains a watermark.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Total: 20 models per student (10 clean + 10 watermarked)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will evaluate your detector using</a:t>
            </a:r>
            <a:r>
              <a:rPr lang="zh-TW" altLang="en-US" dirty="0"/>
              <a:t> </a:t>
            </a:r>
            <a:r>
              <a:rPr lang="en-US" altLang="zh-TW" b="1" dirty="0"/>
              <a:t>Detection Accuracy.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F557F-AE05-2326-9E9E-F535882A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62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32D36-F889-5216-1E9C-38A7A9F5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 – Detector accuracy example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F9D9E6F6-4F71-7FE9-3900-A15D873D7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207455"/>
              </p:ext>
            </p:extLst>
          </p:nvPr>
        </p:nvGraphicFramePr>
        <p:xfrm>
          <a:off x="838200" y="1723469"/>
          <a:ext cx="10515600" cy="4023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332106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640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836389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5437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Ground Truth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Detector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935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Clean Model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899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Clean 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801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Watermarked Model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1420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Watermarked Model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00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Clean 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767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Watermarked Model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063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Clean Model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920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Watermarked Model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998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Clean Model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61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Watermarked Model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4275018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1D98DE-AE1B-C954-3DF8-C6DFE64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8DECB16-6814-9136-7E4E-52C956804712}"/>
              </a:ext>
            </a:extLst>
          </p:cNvPr>
          <p:cNvSpPr txBox="1"/>
          <p:nvPr/>
        </p:nvSpPr>
        <p:spPr>
          <a:xfrm>
            <a:off x="838200" y="5866923"/>
            <a:ext cx="330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Detection Accuracy:</a:t>
            </a:r>
            <a:r>
              <a:rPr lang="en-US" altLang="zh-TW" dirty="0">
                <a:solidFill>
                  <a:srgbClr val="FF0000"/>
                </a:solidFill>
              </a:rPr>
              <a:t> 9 / 10 = 90%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1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A4FD3-35BA-410A-09A0-4B14978A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 – Attack against watermark 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08600-6038-7AE2-CA16-8A5A72FD1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146654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After watermarking the model, we will evaluate its </a:t>
            </a:r>
            <a:r>
              <a:rPr lang="en-US" altLang="zh-TW" b="1" dirty="0"/>
              <a:t>robustness</a:t>
            </a:r>
            <a:r>
              <a:rPr lang="en-US" altLang="zh-TW" dirty="0"/>
              <a:t> using the following attacks: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No attack - </a:t>
            </a:r>
            <a:r>
              <a:rPr lang="en-US" altLang="zh-TW" dirty="0"/>
              <a:t>Directly evaluate the watermarked model’s classification accuracy and detection 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Fine-tuning - </a:t>
            </a:r>
            <a:r>
              <a:rPr lang="en-US" altLang="zh-TW" dirty="0"/>
              <a:t>Fine-tune the model with </a:t>
            </a:r>
            <a:r>
              <a:rPr lang="en-US" altLang="zh-TW" b="1" dirty="0"/>
              <a:t>learning rate = 0.01</a:t>
            </a:r>
            <a:r>
              <a:rPr lang="en-US" altLang="zh-TW" dirty="0"/>
              <a:t> for 30 epochs.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Model pruning - </a:t>
            </a:r>
            <a:r>
              <a:rPr lang="en-US" altLang="zh-TW" dirty="0"/>
              <a:t>Prune </a:t>
            </a:r>
            <a:r>
              <a:rPr lang="en-US" altLang="zh-TW" b="1" dirty="0"/>
              <a:t>50% of the weights</a:t>
            </a:r>
            <a:r>
              <a:rPr lang="en-US" altLang="zh-TW" dirty="0"/>
              <a:t> (e.g., based on magnitude).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8F557F-AE05-2326-9E9E-F535882A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86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4E052-69C3-5F6C-7A05-66719B97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F2EE57-0502-F8DC-0837-9D2F57599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46"/>
            <a:ext cx="10515600" cy="481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There will be 6 files given in the project.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env.yaml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/>
              <a:t>resnet_cifar_best.pth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main.py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wm_base.py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wm_student.py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README.md</a:t>
            </a:r>
          </a:p>
          <a:p>
            <a:pPr marL="0" indent="0">
              <a:buNone/>
            </a:pPr>
            <a:r>
              <a:rPr lang="en-US" altLang="zh-TW" dirty="0"/>
              <a:t>A detailed explanation of the code is provided in the README.md.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956215-EA2A-84EC-2B44-05EC2D85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15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019EA-83A6-A3DE-7E08-EC5EEE3E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92E3A-6850-0E3D-E94A-C819A44A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326"/>
            <a:ext cx="10515600" cy="484867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Please use the provided </a:t>
            </a:r>
            <a:r>
              <a:rPr lang="en-US" altLang="zh-TW" b="1" dirty="0" err="1"/>
              <a:t>env.yaml</a:t>
            </a:r>
            <a:r>
              <a:rPr lang="en-US" altLang="zh-TW" b="1" dirty="0"/>
              <a:t> </a:t>
            </a:r>
            <a:r>
              <a:rPr lang="en-US" altLang="zh-TW" dirty="0"/>
              <a:t>file to build your experiment environment. Installing packages that are not listed in </a:t>
            </a:r>
            <a:r>
              <a:rPr lang="en-US" altLang="zh-TW" b="1" dirty="0" err="1"/>
              <a:t>env.yaml</a:t>
            </a:r>
            <a:r>
              <a:rPr lang="en-US" altLang="zh-TW" dirty="0"/>
              <a:t> is prohibited.</a:t>
            </a:r>
          </a:p>
          <a:p>
            <a:r>
              <a:rPr lang="en-US" altLang="zh-TW" dirty="0"/>
              <a:t>If you wish to use additional packages, you must </a:t>
            </a:r>
            <a:r>
              <a:rPr lang="en-US" altLang="zh-TW" b="1" dirty="0"/>
              <a:t>email the TA with a justification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Note we will judge your code on the machine with</a:t>
            </a:r>
          </a:p>
          <a:p>
            <a:pPr lvl="1"/>
            <a:r>
              <a:rPr lang="en-US" altLang="zh-TW" dirty="0"/>
              <a:t>OS: Ubuntu 22.04</a:t>
            </a:r>
          </a:p>
          <a:p>
            <a:pPr lvl="1"/>
            <a:r>
              <a:rPr lang="en-US" altLang="zh-TW" dirty="0"/>
              <a:t>GPU: RTX 4090 with </a:t>
            </a:r>
            <a:r>
              <a:rPr lang="en-US" altLang="zh-TW" dirty="0" err="1"/>
              <a:t>Cuda</a:t>
            </a:r>
            <a:r>
              <a:rPr lang="en-US" altLang="zh-TW" dirty="0"/>
              <a:t> 12.2</a:t>
            </a:r>
          </a:p>
          <a:p>
            <a:pPr lvl="1"/>
            <a:r>
              <a:rPr lang="en-US" altLang="zh-TW" dirty="0"/>
              <a:t>Python: 3.10</a:t>
            </a:r>
          </a:p>
          <a:p>
            <a:r>
              <a:rPr lang="en-US" altLang="zh-TW" dirty="0"/>
              <a:t>You may install the version of </a:t>
            </a:r>
            <a:r>
              <a:rPr lang="en-US" altLang="zh-TW" dirty="0" err="1"/>
              <a:t>PyTorch</a:t>
            </a:r>
            <a:r>
              <a:rPr lang="en-US" altLang="zh-TW" dirty="0"/>
              <a:t> that is compatible with your machine.</a:t>
            </a:r>
            <a:br>
              <a:rPr lang="en-US" altLang="zh-TW" dirty="0"/>
            </a:br>
            <a:r>
              <a:rPr lang="en-US" altLang="zh-TW" dirty="0"/>
              <a:t>For installation instructions, please refer to: </a:t>
            </a:r>
            <a:r>
              <a:rPr lang="en-US" altLang="zh-TW" dirty="0">
                <a:hlinkClick r:id="rId3"/>
              </a:rPr>
              <a:t>https://pytorch.org/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5EFC6C-A424-C44F-4E02-099BB4FC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86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341AEF-E09D-49A5-E71A-5CFE6EC3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EB7419-78E8-76CE-A46B-49E178C3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/>
              <a:t>wm_base.py </a:t>
            </a:r>
            <a:r>
              <a:rPr lang="en-US" altLang="zh-TW" dirty="0"/>
              <a:t>file provides a framework for injecting and evaluating watermark performance.</a:t>
            </a:r>
          </a:p>
          <a:p>
            <a:r>
              <a:rPr lang="en-US" altLang="zh-TW" dirty="0"/>
              <a:t>Your task is to override three abstract methods in the </a:t>
            </a:r>
            <a:r>
              <a:rPr lang="en-US" altLang="zh-TW" b="1" dirty="0" err="1"/>
              <a:t>WatermarkTask</a:t>
            </a:r>
            <a:r>
              <a:rPr lang="en-US" altLang="zh-TW" dirty="0"/>
              <a:t> class by implementing your own versions of </a:t>
            </a:r>
            <a:r>
              <a:rPr lang="en-US" altLang="zh-TW" b="1" dirty="0" err="1"/>
              <a:t>insert_watermark</a:t>
            </a:r>
            <a:r>
              <a:rPr lang="en-US" altLang="zh-TW" b="1" dirty="0"/>
              <a:t> , </a:t>
            </a:r>
            <a:r>
              <a:rPr lang="en-US" altLang="zh-TW" b="1" dirty="0" err="1"/>
              <a:t>extract_features</a:t>
            </a:r>
            <a:r>
              <a:rPr lang="en-US" altLang="zh-TW" b="1" dirty="0"/>
              <a:t> </a:t>
            </a:r>
            <a:r>
              <a:rPr lang="en-US" altLang="zh-TW" dirty="0"/>
              <a:t>and </a:t>
            </a:r>
            <a:r>
              <a:rPr lang="en-US" altLang="zh-TW" b="1" dirty="0" err="1"/>
              <a:t>train_detector</a:t>
            </a:r>
            <a:r>
              <a:rPr lang="en-US" altLang="zh-TW" b="1" dirty="0"/>
              <a:t> </a:t>
            </a:r>
            <a:r>
              <a:rPr lang="en-US" altLang="zh-TW" dirty="0"/>
              <a:t>in </a:t>
            </a:r>
            <a:r>
              <a:rPr lang="en-US" altLang="zh-TW" b="1" dirty="0"/>
              <a:t>wm_student.py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Note: You may NOT override methods decorated with </a:t>
            </a:r>
            <a:r>
              <a:rPr lang="en-US" altLang="zh-TW" b="1" dirty="0"/>
              <a:t>@final.</a:t>
            </a:r>
            <a:endParaRPr lang="zh-TW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639C39-8C98-4522-55A5-9794FB93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06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DAC79-5F51-AB2B-09AA-E9850302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description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A4E256-E4BE-BD51-5063-DD08195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33C9972-4839-0EAF-3611-4DE432EEB854}"/>
              </a:ext>
            </a:extLst>
          </p:cNvPr>
          <p:cNvSpPr txBox="1">
            <a:spLocks/>
          </p:cNvSpPr>
          <p:nvPr/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three function you need to override in the class </a:t>
            </a:r>
            <a:r>
              <a:rPr lang="en-US" altLang="zh-TW" b="1" dirty="0" err="1"/>
              <a:t>StudentWatermarkTask</a:t>
            </a:r>
            <a:r>
              <a:rPr lang="en-US" altLang="zh-TW" dirty="0"/>
              <a:t>.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165F41-0DBE-A3BB-8E23-D4184588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53" y="2913568"/>
            <a:ext cx="9034772" cy="261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DAC79-5F51-AB2B-09AA-E9850302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description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A4E256-E4BE-BD51-5063-DD08195B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33C9972-4839-0EAF-3611-4DE432EEB854}"/>
              </a:ext>
            </a:extLst>
          </p:cNvPr>
          <p:cNvSpPr txBox="1">
            <a:spLocks/>
          </p:cNvSpPr>
          <p:nvPr/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Function decorated by @final should not be override in </a:t>
            </a:r>
            <a:r>
              <a:rPr lang="en-US" altLang="zh-TW" b="1" dirty="0" err="1"/>
              <a:t>StudentWatermarkTask</a:t>
            </a:r>
            <a:r>
              <a:rPr lang="en-US" altLang="zh-TW" dirty="0"/>
              <a:t>.</a:t>
            </a:r>
            <a:r>
              <a:rPr lang="en-US" altLang="zh-TW" b="1" dirty="0"/>
              <a:t>  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8E4FA5-57B4-3D56-55CF-AC30DD2D2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0" y="2609246"/>
            <a:ext cx="7373379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8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9A75A1-E067-F2D0-0A72-98ED1792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37C52A-9493-14FC-3C76-87162788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/>
              <a:t>What is watermark?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A </a:t>
            </a:r>
            <a:r>
              <a:rPr lang="en-US" altLang="zh-TW" b="1" dirty="0"/>
              <a:t>watermark</a:t>
            </a:r>
            <a:r>
              <a:rPr lang="en-US" altLang="zh-TW" dirty="0"/>
              <a:t> in deep learning is a technique for embedding a secret signal into a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It enables the </a:t>
            </a:r>
            <a:r>
              <a:rPr lang="en-US" altLang="zh-TW" b="1" dirty="0"/>
              <a:t>owner to verify</a:t>
            </a:r>
            <a:r>
              <a:rPr lang="en-US" altLang="zh-TW" dirty="0"/>
              <a:t> the model’s identity, ownership, or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Like digital watermarks in images, the watermark should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Invisible</a:t>
            </a:r>
            <a:r>
              <a:rPr lang="en-US" altLang="zh-TW" dirty="0"/>
              <a:t> (does not affect model accuracy)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Verifiable</a:t>
            </a:r>
            <a:r>
              <a:rPr lang="en-US" altLang="zh-TW" dirty="0"/>
              <a:t> (can be detected later)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Robust</a:t>
            </a:r>
            <a:r>
              <a:rPr lang="en-US" altLang="zh-TW" dirty="0"/>
              <a:t> (resistant to attacks like fine-tuning or pruning)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0B63FF-BA76-3257-B6F6-9A530EFC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073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BF650-DD85-7CA2-3862-4288B522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limit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9AE211-7550-1BB3-9915-35580A25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overall time limit for the framework is </a:t>
            </a:r>
            <a:r>
              <a:rPr lang="en-US" altLang="zh-TW" dirty="0">
                <a:solidFill>
                  <a:srgbClr val="FF0000"/>
                </a:solidFill>
              </a:rPr>
              <a:t>30 minutes</a:t>
            </a:r>
            <a:r>
              <a:rPr lang="en-US" altLang="zh-TW" dirty="0"/>
              <a:t>, measured on the TA’s machine. This includes the entire process of watermark injection, fine-tuning attack, and pruning attack.</a:t>
            </a:r>
          </a:p>
          <a:p>
            <a:r>
              <a:rPr lang="en-US" altLang="zh-TW" dirty="0"/>
              <a:t>The bottleneck in execution time is the fine-tuning attack, which fine-tunes the model for 30 epochs, repeated ten times. On the TA’s machine, the total execution time of the fine-tuning attack is approximately 10 minutes. You may use this as a reference to design your watermark injection and detector training.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645581-4E77-2568-AE7F-E1D54BAC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3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67CBC-77A0-1E92-4B2E-96DE6F33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211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C96E0-940D-AB1B-6C6E-050397C6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639"/>
            <a:ext cx="11353800" cy="4903913"/>
          </a:xfrm>
        </p:spPr>
        <p:txBody>
          <a:bodyPr>
            <a:normAutofit/>
          </a:bodyPr>
          <a:lstStyle/>
          <a:p>
            <a:r>
              <a:rPr lang="en-US" altLang="zh-TW" dirty="0"/>
              <a:t>The accuracy of the original model on CIFAR10 is 85.47% (seed is fixed).</a:t>
            </a:r>
          </a:p>
          <a:p>
            <a:r>
              <a:rPr lang="en-US" altLang="zh-TW" dirty="0"/>
              <a:t>A model must maintain both </a:t>
            </a:r>
            <a:r>
              <a:rPr lang="en-US" altLang="zh-TW" b="1" dirty="0"/>
              <a:t>main task accuracy</a:t>
            </a:r>
            <a:r>
              <a:rPr lang="en-US" altLang="zh-TW" dirty="0"/>
              <a:t> and </a:t>
            </a:r>
            <a:r>
              <a:rPr lang="en-US" altLang="zh-TW" b="1" dirty="0"/>
              <a:t>detection rate</a:t>
            </a:r>
            <a:r>
              <a:rPr lang="en-US" altLang="zh-TW" dirty="0"/>
              <a:t> after being attacked. </a:t>
            </a:r>
          </a:p>
          <a:p>
            <a:r>
              <a:rPr lang="en-US" altLang="zh-TW" dirty="0"/>
              <a:t>Task 1: inject watermark (25%)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Detection rate: 100%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Main task accuracy: &gt;=</a:t>
            </a:r>
            <a:r>
              <a:rPr lang="zh-TW" altLang="en-US" dirty="0"/>
              <a:t> </a:t>
            </a:r>
            <a:r>
              <a:rPr lang="en-US" altLang="zh-TW" dirty="0"/>
              <a:t>80%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You must achieve 100% detection rate and 83% of main task accuracy to join the competition.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1F297-8123-6013-EF6F-2C014E6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A2A60E-5B59-81A7-497D-C19A80DEB0DD}"/>
              </a:ext>
            </a:extLst>
          </p:cNvPr>
          <p:cNvSpPr txBox="1"/>
          <p:nvPr/>
        </p:nvSpPr>
        <p:spPr>
          <a:xfrm>
            <a:off x="1317057" y="4528062"/>
            <a:ext cx="3590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Base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acc &gt;= 83% 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acc &gt;= 81.5% 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acc &gt;= 80% : 5%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AC84A6-0170-2DF5-DA55-95E86D4B2941}"/>
              </a:ext>
            </a:extLst>
          </p:cNvPr>
          <p:cNvSpPr txBox="1"/>
          <p:nvPr/>
        </p:nvSpPr>
        <p:spPr>
          <a:xfrm>
            <a:off x="4719988" y="4528062"/>
            <a:ext cx="3590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Compete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30% accuracy: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50% accuracy: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Else: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31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67CBC-77A0-1E92-4B2E-96DE6F3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C96E0-940D-AB1B-6C6E-050397C6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397"/>
            <a:ext cx="11353800" cy="4903913"/>
          </a:xfrm>
        </p:spPr>
        <p:txBody>
          <a:bodyPr/>
          <a:lstStyle/>
          <a:p>
            <a:r>
              <a:rPr lang="en-US" altLang="zh-TW" dirty="0"/>
              <a:t>Task 2: Finetune attack (25%)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Settings: Learning rate 0.01 , 30epochs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Goal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Detection rate: &gt;= 80%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Main task accuracy: &gt; 82%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You must get at least 82% main task accuracy to get the base score.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You must achieve at least 82% main task accuracy and 80% Detection Rate to join the competition.</a:t>
            </a:r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1F297-8123-6013-EF6F-2C014E6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9461D8-8D93-EDEA-8CF3-21226399A8A2}"/>
              </a:ext>
            </a:extLst>
          </p:cNvPr>
          <p:cNvSpPr txBox="1"/>
          <p:nvPr/>
        </p:nvSpPr>
        <p:spPr>
          <a:xfrm>
            <a:off x="1338712" y="4421473"/>
            <a:ext cx="374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Base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100%: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&gt;= 90% 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&gt;= 80% : 5%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BC02A4-21B6-F8E1-7B96-08AAA7821A2D}"/>
              </a:ext>
            </a:extLst>
          </p:cNvPr>
          <p:cNvSpPr txBox="1"/>
          <p:nvPr/>
        </p:nvSpPr>
        <p:spPr>
          <a:xfrm>
            <a:off x="4922118" y="4421473"/>
            <a:ext cx="3590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Compete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30% accuracy 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50% accuracy: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Else: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82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67CBC-77A0-1E92-4B2E-96DE6F3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C96E0-940D-AB1B-6C6E-050397C6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397"/>
            <a:ext cx="11353800" cy="4903913"/>
          </a:xfrm>
        </p:spPr>
        <p:txBody>
          <a:bodyPr/>
          <a:lstStyle/>
          <a:p>
            <a:r>
              <a:rPr lang="en-US" altLang="zh-TW" dirty="0"/>
              <a:t>Task 3:  Prune attack (25%)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Settings: Prune 50% parameter on Conv and Linear layers.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Goal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Detection rate: &gt;= 80%</a:t>
            </a:r>
          </a:p>
          <a:p>
            <a:pPr lvl="2">
              <a:lnSpc>
                <a:spcPct val="100000"/>
              </a:lnSpc>
            </a:pPr>
            <a:r>
              <a:rPr lang="en-US" altLang="zh-TW" dirty="0"/>
              <a:t>Main task accuracy: &gt; 80%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You must get at least 80% main task accuracy to get the base score.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You must achieve at least 80% main task accuracy and 80% Detection Rate to join the competition.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1F297-8123-6013-EF6F-2C014E6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5568EC-62FD-1214-95E3-3445E9C484C3}"/>
              </a:ext>
            </a:extLst>
          </p:cNvPr>
          <p:cNvSpPr txBox="1"/>
          <p:nvPr/>
        </p:nvSpPr>
        <p:spPr>
          <a:xfrm>
            <a:off x="1324877" y="4422432"/>
            <a:ext cx="3745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Base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100%: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&gt;= 90% 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Detection Rate &gt;= 80% : 5%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481A75-B1A1-6236-5C92-59401565EA66}"/>
              </a:ext>
            </a:extLst>
          </p:cNvPr>
          <p:cNvSpPr txBox="1"/>
          <p:nvPr/>
        </p:nvSpPr>
        <p:spPr>
          <a:xfrm>
            <a:off x="5557386" y="4422432"/>
            <a:ext cx="3590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Compete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30% accuracy : 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Top 50% accuracy: 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Else: 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67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67CBC-77A0-1E92-4B2E-96DE6F33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Scoring - 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C96E0-940D-AB1B-6C6E-050397C6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397"/>
            <a:ext cx="11353800" cy="490391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Your report must address the following questions:</a:t>
            </a:r>
          </a:p>
          <a:p>
            <a:pPr lvl="1"/>
            <a:r>
              <a:rPr lang="en-US" altLang="zh-TW" dirty="0"/>
              <a:t>1. Framework Explanation: 8%</a:t>
            </a:r>
          </a:p>
          <a:p>
            <a:pPr lvl="2"/>
            <a:r>
              <a:rPr lang="en-US" altLang="zh-TW" dirty="0"/>
              <a:t>Explain the relationship between main.py, wm_student.py, wm_base.py.</a:t>
            </a:r>
          </a:p>
          <a:p>
            <a:pPr lvl="2"/>
            <a:r>
              <a:rPr lang="en-US" altLang="zh-TW" dirty="0"/>
              <a:t>Give a figure to illustrate how the watermark framework work.</a:t>
            </a:r>
          </a:p>
          <a:p>
            <a:pPr lvl="1"/>
            <a:r>
              <a:rPr lang="en-US" altLang="zh-TW" dirty="0"/>
              <a:t>2. Watermark Injection: 15%</a:t>
            </a:r>
          </a:p>
          <a:p>
            <a:pPr lvl="2"/>
            <a:r>
              <a:rPr lang="en-US" altLang="zh-TW" dirty="0"/>
              <a:t>What type of watermark are you using and how did you inject the watermark to given models?</a:t>
            </a:r>
          </a:p>
          <a:p>
            <a:pPr lvl="2"/>
            <a:r>
              <a:rPr lang="en-US" altLang="zh-TW" dirty="0"/>
              <a:t>How did you design the detector to identify your watermark.</a:t>
            </a:r>
          </a:p>
          <a:p>
            <a:pPr lvl="2"/>
            <a:r>
              <a:rPr lang="en-US" altLang="zh-TW" dirty="0"/>
              <a:t>Give a figure to illustrate how you inject the watermark and detect the watermark.</a:t>
            </a:r>
          </a:p>
          <a:p>
            <a:pPr lvl="1"/>
            <a:r>
              <a:rPr lang="en-US" altLang="zh-TW" dirty="0"/>
              <a:t>3. Describe any additional efforts you made in this project or words about the class : 2%</a:t>
            </a:r>
          </a:p>
          <a:p>
            <a:pPr marL="0" indent="0">
              <a:buNone/>
            </a:pPr>
            <a:r>
              <a:rPr lang="en-US" altLang="zh-TW" dirty="0"/>
              <a:t>Your report must not exceed the </a:t>
            </a:r>
            <a:r>
              <a:rPr lang="en-US" altLang="zh-TW" dirty="0">
                <a:solidFill>
                  <a:srgbClr val="FF0000"/>
                </a:solidFill>
              </a:rPr>
              <a:t>five-pages</a:t>
            </a:r>
            <a:r>
              <a:rPr lang="en-US" altLang="zh-TW" dirty="0"/>
              <a:t> limit.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1F297-8123-6013-EF6F-2C014E6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560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4564D-9BBB-7EAB-9DDF-6C8A5194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3A705D-9D4E-92DE-F8DD-FCB996BF8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016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TW" b="1" dirty="0"/>
              <a:t>Submission format</a:t>
            </a:r>
          </a:p>
          <a:p>
            <a:pPr lvl="1"/>
            <a:r>
              <a:rPr lang="en-US" altLang="zh-TW" dirty="0"/>
              <a:t> 2025_{student_id}_DS_final.zip</a:t>
            </a:r>
          </a:p>
          <a:p>
            <a:pPr lvl="2"/>
            <a:r>
              <a:rPr lang="en-US" altLang="zh-TW" dirty="0"/>
              <a:t>wm_student.py</a:t>
            </a:r>
          </a:p>
          <a:p>
            <a:pPr lvl="2"/>
            <a:r>
              <a:rPr lang="en-US" altLang="zh-TW" dirty="0"/>
              <a:t>{student_id}_DS_final_report.pdf</a:t>
            </a:r>
          </a:p>
          <a:p>
            <a:r>
              <a:rPr lang="en-US" altLang="zh-TW" dirty="0"/>
              <a:t>We will compile your code with our </a:t>
            </a:r>
            <a:r>
              <a:rPr lang="en-US" altLang="zh-TW" b="1" dirty="0"/>
              <a:t>main.py</a:t>
            </a:r>
            <a:r>
              <a:rPr lang="en-US" altLang="zh-TW" dirty="0"/>
              <a:t> and </a:t>
            </a:r>
            <a:r>
              <a:rPr lang="en-US" altLang="zh-TW" b="1" dirty="0"/>
              <a:t>wm_base.py </a:t>
            </a:r>
            <a:r>
              <a:rPr lang="en-US" altLang="zh-TW" dirty="0"/>
              <a:t>on specific machine.</a:t>
            </a:r>
          </a:p>
          <a:p>
            <a:pPr lvl="1"/>
            <a:r>
              <a:rPr lang="en-US" altLang="zh-TW" dirty="0"/>
              <a:t>OS: Ubuntu 22.04</a:t>
            </a:r>
          </a:p>
          <a:p>
            <a:pPr lvl="1"/>
            <a:r>
              <a:rPr lang="en-US" altLang="zh-TW" dirty="0"/>
              <a:t>GPU: RTX 4090 with </a:t>
            </a:r>
            <a:r>
              <a:rPr lang="en-US" altLang="zh-TW" dirty="0" err="1"/>
              <a:t>Cuda</a:t>
            </a:r>
            <a:r>
              <a:rPr lang="en-US" altLang="zh-TW" dirty="0"/>
              <a:t> 12.2</a:t>
            </a:r>
          </a:p>
          <a:p>
            <a:pPr lvl="1"/>
            <a:r>
              <a:rPr lang="en-US" altLang="zh-TW" dirty="0"/>
              <a:t>Python: 3.10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FCCFF8-8335-1FB4-14A6-7A15B693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11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17A86-2DF4-564B-4F6C-5C2C4A1D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paper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4907A-371C-0F7A-1453-3B7D420B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CHIEN, Tzu-Yun; SHEN, </a:t>
            </a:r>
            <a:r>
              <a:rPr lang="en-US" altLang="zh-TW" sz="1600" dirty="0" err="1"/>
              <a:t>Chih-Ya</a:t>
            </a:r>
            <a:r>
              <a:rPr lang="en-US" altLang="zh-TW" sz="1600" dirty="0"/>
              <a:t>. Customized and Robust Deep Neural Network Watermarking. In: Proceedings of the 17th ACM International Conference on Web Search and Data Mining. 2024. p. 134-142.</a:t>
            </a:r>
          </a:p>
          <a:p>
            <a:r>
              <a:rPr lang="en-US" altLang="zh-TW" sz="1600" dirty="0"/>
              <a:t>ADI, Yossi, et al. Turning your weakness into a strength: Watermarking deep neural networks by backdooring. In: 27th USENIX security symposium (USENIX Security 18). 2018. p. 1615-1631.</a:t>
            </a:r>
          </a:p>
          <a:p>
            <a:r>
              <a:rPr lang="en-US" altLang="zh-TW" sz="1600" dirty="0"/>
              <a:t>FAN, </a:t>
            </a:r>
            <a:r>
              <a:rPr lang="en-US" altLang="zh-TW" sz="1600" dirty="0" err="1"/>
              <a:t>Lixin</a:t>
            </a:r>
            <a:r>
              <a:rPr lang="en-US" altLang="zh-TW" sz="1600" dirty="0"/>
              <a:t>; NG, Kam Woh; CHAN, Chee Seng. Rethinking deep neural network ownership verification: Embedding passports to defeat ambiguity attacks. Advances in neural information processing systems, 2019, 32.</a:t>
            </a:r>
          </a:p>
          <a:p>
            <a:r>
              <a:rPr lang="en-US" altLang="zh-TW" sz="1600" dirty="0"/>
              <a:t>ZHANG, </a:t>
            </a:r>
            <a:r>
              <a:rPr lang="en-US" altLang="zh-TW" sz="1600" dirty="0" err="1"/>
              <a:t>Jie</a:t>
            </a:r>
            <a:r>
              <a:rPr lang="en-US" altLang="zh-TW" sz="1600" dirty="0"/>
              <a:t>, et al. Passport-aware normalization for deep model protection. Advances in Neural Information Processing Systems, 2020, 33: 22619-22628.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3BED6F-A145-63F9-0B02-F0AA67DB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53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17A86-2DF4-564B-4F6C-5C2C4A1D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 paper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4907A-371C-0F7A-1453-3B7D420B0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/>
              <a:t>WANG, </a:t>
            </a:r>
            <a:r>
              <a:rPr lang="en-US" altLang="zh-TW" sz="1600" dirty="0" err="1"/>
              <a:t>Tianhao</a:t>
            </a:r>
            <a:r>
              <a:rPr lang="en-US" altLang="zh-TW" sz="1600" dirty="0"/>
              <a:t>; KERSCHBAUM, Florian. Riga: Covert and robust white-box watermarking of deep neural networks. In: Proceedings of the web conference 2021. 2021. p. 993-1004.</a:t>
            </a:r>
          </a:p>
          <a:p>
            <a:r>
              <a:rPr lang="en-US" altLang="zh-TW" sz="1600" dirty="0"/>
              <a:t>CHARETTE, Laurent, et al. Cosine model watermarking against ensemble distillation. In: Proceedings of the AAAI Conference on Artificial Intelligence. 2022. p. 9512-9520.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3BED6F-A145-63F9-0B02-F0AA67DB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6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38200" y="1706881"/>
            <a:ext cx="11018075" cy="250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656733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</a:pPr>
            <a:r>
              <a:rPr lang="en-US" altLang="zh-TW" sz="2400" b="1" dirty="0">
                <a:solidFill>
                  <a:srgbClr val="7030A0"/>
                </a:solidFill>
              </a:rPr>
              <a:t>Watermarking on Key Samples: Trigger-set-based</a:t>
            </a:r>
          </a:p>
          <a:p>
            <a:pPr marL="287859" lvl="4" indent="-26246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/>
              <a:buChar char="•"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7030A0"/>
                </a:solidFill>
              </a:rPr>
              <a:t>trigger-set-based methods </a:t>
            </a:r>
            <a:r>
              <a:rPr lang="en-US" altLang="zh-TW" b="1" dirty="0"/>
              <a:t>rely on these samples to embed pre-designed behavior </a:t>
            </a:r>
            <a:r>
              <a:rPr lang="en-US" altLang="zh-TW" dirty="0"/>
              <a:t>as watermarks.</a:t>
            </a:r>
          </a:p>
          <a:p>
            <a:pPr marL="287859" lvl="4" indent="-26246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/>
              <a:buChar char="•"/>
            </a:pPr>
            <a:r>
              <a:rPr lang="en-US" altLang="zh-TW" i="1" dirty="0" err="1"/>
              <a:t>Adi</a:t>
            </a:r>
            <a:r>
              <a:rPr lang="en-US" altLang="zh-TW" i="1" dirty="0"/>
              <a:t> et al. (USENIX’2018) </a:t>
            </a:r>
            <a:r>
              <a:rPr lang="en-US" altLang="zh-TW" dirty="0"/>
              <a:t>proposed </a:t>
            </a:r>
            <a:r>
              <a:rPr lang="en-US" altLang="zh-TW" i="1" dirty="0"/>
              <a:t>a backdoor watermarking framework , </a:t>
            </a:r>
            <a:r>
              <a:rPr lang="en-US" altLang="zh-TW" i="1" dirty="0" err="1"/>
              <a:t>WatermarkNN</a:t>
            </a:r>
            <a:r>
              <a:rPr lang="en-US" altLang="zh-TW" i="1" dirty="0"/>
              <a:t>, </a:t>
            </a:r>
            <a:r>
              <a:rPr lang="en-US" altLang="zh-TW" dirty="0"/>
              <a:t>including the trigger-set as watermarks into the training data.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3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235633" y="4362461"/>
            <a:ext cx="3597617" cy="1143070"/>
            <a:chOff x="1445988" y="3297482"/>
            <a:chExt cx="2698213" cy="857302"/>
          </a:xfrm>
        </p:grpSpPr>
        <p:pic>
          <p:nvPicPr>
            <p:cNvPr id="1026" name="Picture 2" descr="https://cdn-icons.flaticon.com/png/512/1723/premium/1723750.png?token=exp=1657569324~hmac=7d12a1b9e73a0166cc3d87aee9004e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988" y="3375588"/>
              <a:ext cx="393419" cy="39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cdn-icons-png.flaticon.com/512/2324/232472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9748" y="3837373"/>
              <a:ext cx="305898" cy="30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圓角矩形 4"/>
            <p:cNvSpPr/>
            <p:nvPr/>
          </p:nvSpPr>
          <p:spPr>
            <a:xfrm>
              <a:off x="2341584" y="3559634"/>
              <a:ext cx="918638" cy="418744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Model</a:t>
              </a:r>
              <a:endParaRPr lang="zh-TW" altLang="en-US" sz="24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654644" y="3297482"/>
              <a:ext cx="489557" cy="85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/>
                <a:t>dog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cxnSp>
          <p:nvCxnSpPr>
            <p:cNvPr id="8" name="直線單箭頭接點 7"/>
            <p:cNvCxnSpPr/>
            <p:nvPr/>
          </p:nvCxnSpPr>
          <p:spPr>
            <a:xfrm>
              <a:off x="1959050" y="3769007"/>
              <a:ext cx="279949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/>
            <p:nvPr/>
          </p:nvCxnSpPr>
          <p:spPr>
            <a:xfrm>
              <a:off x="3362808" y="3769006"/>
              <a:ext cx="279949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/>
          <p:cNvGrpSpPr/>
          <p:nvPr/>
        </p:nvGrpSpPr>
        <p:grpSpPr>
          <a:xfrm>
            <a:off x="8096067" y="4362460"/>
            <a:ext cx="1260176" cy="1143070"/>
            <a:chOff x="5605859" y="3271846"/>
            <a:chExt cx="945132" cy="857303"/>
          </a:xfrm>
        </p:grpSpPr>
        <p:sp>
          <p:nvSpPr>
            <p:cNvPr id="19" name="矩形 18"/>
            <p:cNvSpPr/>
            <p:nvPr/>
          </p:nvSpPr>
          <p:spPr>
            <a:xfrm>
              <a:off x="6061434" y="3271846"/>
              <a:ext cx="489557" cy="8573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TW" sz="2400" dirty="0"/>
                <a:t>dog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TW" sz="2400" dirty="0"/>
                <a:t>cat</a:t>
              </a:r>
              <a:endParaRPr lang="zh-TW" altLang="en-US" sz="2400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5605859" y="3751616"/>
              <a:ext cx="279949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/>
          <p:cNvGrpSpPr/>
          <p:nvPr/>
        </p:nvGrpSpPr>
        <p:grpSpPr>
          <a:xfrm>
            <a:off x="1584197" y="4511987"/>
            <a:ext cx="427376" cy="972023"/>
            <a:chOff x="1188148" y="3383990"/>
            <a:chExt cx="320532" cy="729017"/>
          </a:xfrm>
        </p:grpSpPr>
        <p:pic>
          <p:nvPicPr>
            <p:cNvPr id="1034" name="Picture 10" descr="https://cdn-icons-png.flaticon.com/512/2965/296565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0161" y="3383990"/>
              <a:ext cx="316506" cy="316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cdn-icons.flaticon.com/png/512/2396/premium/2396435.png?token=exp=1657569835~hmac=3aac1791b7e71d1642ce5190c4186bb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148" y="3792475"/>
              <a:ext cx="320532" cy="32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7208199" y="4501520"/>
            <a:ext cx="476708" cy="990211"/>
            <a:chOff x="5406149" y="3376140"/>
            <a:chExt cx="357531" cy="742658"/>
          </a:xfrm>
        </p:grpSpPr>
        <p:pic>
          <p:nvPicPr>
            <p:cNvPr id="1030" name="Picture 6" descr="https://cdn-icons.flaticon.com/png/512/2396/premium/2396481.png?token=exp=1657569674~hmac=b8cc3dd2ca6fbe8b2d22fa3cbb532de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7104" y="3803176"/>
              <a:ext cx="315622" cy="315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2965/2965574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6149" y="3376140"/>
              <a:ext cx="357531" cy="3575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矩形 27"/>
          <p:cNvSpPr/>
          <p:nvPr/>
        </p:nvSpPr>
        <p:spPr>
          <a:xfrm>
            <a:off x="7656968" y="5584404"/>
            <a:ext cx="1086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67"/>
              </a:spcBef>
            </a:pPr>
            <a:r>
              <a:rPr lang="en-US" altLang="zh-TW" sz="1600" b="1" dirty="0">
                <a:solidFill>
                  <a:schemeClr val="accent1"/>
                </a:solidFill>
              </a:rPr>
              <a:t>Trigger Set</a:t>
            </a:r>
          </a:p>
        </p:txBody>
      </p:sp>
      <p:sp>
        <p:nvSpPr>
          <p:cNvPr id="4" name="左大括弧 3"/>
          <p:cNvSpPr/>
          <p:nvPr/>
        </p:nvSpPr>
        <p:spPr>
          <a:xfrm flipV="1">
            <a:off x="6817186" y="4639562"/>
            <a:ext cx="181781" cy="7216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27" name="左大括弧 26"/>
          <p:cNvSpPr/>
          <p:nvPr/>
        </p:nvSpPr>
        <p:spPr>
          <a:xfrm flipH="1" flipV="1">
            <a:off x="9442295" y="4639562"/>
            <a:ext cx="181781" cy="7216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1B4241-E233-15C0-D90D-CB7B66440D3A}"/>
              </a:ext>
            </a:extLst>
          </p:cNvPr>
          <p:cNvSpPr txBox="1"/>
          <p:nvPr/>
        </p:nvSpPr>
        <p:spPr>
          <a:xfrm>
            <a:off x="718278" y="904321"/>
            <a:ext cx="927797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altLang="zh-TW" sz="4400" dirty="0">
                <a:latin typeface="+mj-lt"/>
                <a:ea typeface="+mj-ea"/>
                <a:cs typeface="+mj-cs"/>
              </a:rPr>
              <a:t>Categories of Watermarking Schemes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983D09-F8CA-9A46-4EA8-B2FC2681A1FD}"/>
              </a:ext>
            </a:extLst>
          </p:cNvPr>
          <p:cNvSpPr txBox="1"/>
          <p:nvPr/>
        </p:nvSpPr>
        <p:spPr>
          <a:xfrm>
            <a:off x="195580" y="6427113"/>
            <a:ext cx="73812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ADI, Yossi, et al. Turning your weakness into a strength: Watermarking deep neural networks by backdooring. In: 27th USENIX security symposium (USENIX Security 18). 2018. p. 1615-1631.</a:t>
            </a:r>
          </a:p>
        </p:txBody>
      </p:sp>
    </p:spTree>
    <p:extLst>
      <p:ext uri="{BB962C8B-B14F-4D97-AF65-F5344CB8AC3E}">
        <p14:creationId xmlns:p14="http://schemas.microsoft.com/office/powerpoint/2010/main" val="139860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33687" y="1704237"/>
            <a:ext cx="11018075" cy="448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656733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</a:pPr>
            <a:r>
              <a:rPr lang="en-US" altLang="zh-TW" sz="2400" b="1" dirty="0">
                <a:solidFill>
                  <a:srgbClr val="7030A0"/>
                </a:solidFill>
              </a:rPr>
              <a:t>Watermarking on Model Weight:</a:t>
            </a:r>
            <a:r>
              <a:rPr lang="zh-TW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TW" sz="2400" b="1" dirty="0">
                <a:solidFill>
                  <a:srgbClr val="7030A0"/>
                </a:solidFill>
              </a:rPr>
              <a:t>Feature Based</a:t>
            </a:r>
            <a:endParaRPr lang="en-US" sz="1733" dirty="0">
              <a:solidFill>
                <a:srgbClr val="7030A0"/>
              </a:solidFill>
            </a:endParaRPr>
          </a:p>
          <a:p>
            <a:pPr marL="311149" lvl="4" indent="-28575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Feature Based </a:t>
            </a:r>
            <a:r>
              <a:rPr lang="en-US" dirty="0">
                <a:solidFill>
                  <a:schemeClr val="dk1"/>
                </a:solidFill>
              </a:rPr>
              <a:t>method achieves watermark embedding by </a:t>
            </a:r>
            <a:r>
              <a:rPr lang="en-US" b="1" dirty="0">
                <a:solidFill>
                  <a:schemeClr val="dk1"/>
                </a:solidFill>
              </a:rPr>
              <a:t>embedding specific information </a:t>
            </a:r>
            <a:r>
              <a:rPr lang="en-US" dirty="0">
                <a:solidFill>
                  <a:schemeClr val="dk1"/>
                </a:solidFill>
              </a:rPr>
              <a:t>(such as a bit string or vector) into the model weights.</a:t>
            </a:r>
          </a:p>
          <a:p>
            <a:pPr marL="287859" lvl="4" indent="-26246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/>
              <a:buChar char="•"/>
            </a:pPr>
            <a:r>
              <a:rPr lang="en-US" altLang="zh-TW" b="1" i="1" dirty="0">
                <a:solidFill>
                  <a:schemeClr val="dk1"/>
                </a:solidFill>
              </a:rPr>
              <a:t>RIGA</a:t>
            </a:r>
            <a:r>
              <a:rPr lang="en-US" altLang="zh-TW" i="1" dirty="0">
                <a:solidFill>
                  <a:schemeClr val="dk1"/>
                </a:solidFill>
              </a:rPr>
              <a:t> (Wang and </a:t>
            </a:r>
            <a:r>
              <a:rPr lang="en-US" altLang="zh-TW" i="1" dirty="0" err="1">
                <a:solidFill>
                  <a:schemeClr val="dk1"/>
                </a:solidFill>
              </a:rPr>
              <a:t>Kerschbaum</a:t>
            </a:r>
            <a:r>
              <a:rPr lang="en-US" altLang="zh-TW" i="1" dirty="0">
                <a:solidFill>
                  <a:schemeClr val="dk1"/>
                </a:solidFill>
              </a:rPr>
              <a:t>, WWW2021) embed the watermark into the </a:t>
            </a:r>
            <a:br>
              <a:rPr lang="en-US" altLang="zh-TW" i="1" dirty="0">
                <a:solidFill>
                  <a:schemeClr val="dk1"/>
                </a:solidFill>
              </a:rPr>
            </a:br>
            <a:r>
              <a:rPr lang="en-US" altLang="zh-TW" i="1" dirty="0">
                <a:solidFill>
                  <a:schemeClr val="dk1"/>
                </a:solidFill>
              </a:rPr>
              <a:t>model parameters, and input the watermarked parameters into a NN model </a:t>
            </a:r>
            <a:br>
              <a:rPr lang="en-US" altLang="zh-TW" i="1" dirty="0">
                <a:solidFill>
                  <a:schemeClr val="dk1"/>
                </a:solidFill>
              </a:rPr>
            </a:br>
            <a:r>
              <a:rPr lang="en-US" altLang="zh-TW" i="1" dirty="0">
                <a:solidFill>
                  <a:schemeClr val="dk1"/>
                </a:solidFill>
              </a:rPr>
              <a:t>to extract the watermark</a:t>
            </a:r>
            <a:r>
              <a:rPr lang="en-US" altLang="zh-TW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0389C7-025E-CFA5-6BC4-F2E86669B95E}"/>
              </a:ext>
            </a:extLst>
          </p:cNvPr>
          <p:cNvSpPr txBox="1"/>
          <p:nvPr/>
        </p:nvSpPr>
        <p:spPr>
          <a:xfrm>
            <a:off x="718278" y="904321"/>
            <a:ext cx="927797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altLang="zh-TW" sz="4400" dirty="0">
                <a:latin typeface="+mj-lt"/>
                <a:ea typeface="+mj-ea"/>
                <a:cs typeface="+mj-cs"/>
              </a:rPr>
              <a:t>Categories of Watermarking Schemes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200D98-3AF5-C17F-28D2-BE9EC8B37CB9}"/>
              </a:ext>
            </a:extLst>
          </p:cNvPr>
          <p:cNvSpPr txBox="1"/>
          <p:nvPr/>
        </p:nvSpPr>
        <p:spPr>
          <a:xfrm>
            <a:off x="144780" y="6427113"/>
            <a:ext cx="73812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WANG, </a:t>
            </a:r>
            <a:r>
              <a:rPr lang="en-US" altLang="zh-TW" sz="1100" dirty="0" err="1"/>
              <a:t>Tianhao</a:t>
            </a:r>
            <a:r>
              <a:rPr lang="en-US" altLang="zh-TW" sz="1100" dirty="0"/>
              <a:t>; KERSCHBAUM, Florian. Riga: Covert and robust white-box watermarking of deep neural networks. In: Proceedings of the web conference 2021. 2021. p. 993-1004.</a:t>
            </a:r>
          </a:p>
        </p:txBody>
      </p:sp>
    </p:spTree>
    <p:extLst>
      <p:ext uri="{BB962C8B-B14F-4D97-AF65-F5344CB8AC3E}">
        <p14:creationId xmlns:p14="http://schemas.microsoft.com/office/powerpoint/2010/main" val="333722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38200" y="1706881"/>
            <a:ext cx="11018075" cy="448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656733" bIns="45700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</a:pPr>
            <a:r>
              <a:rPr lang="en-US" altLang="zh-TW" sz="2400" b="1" dirty="0">
                <a:solidFill>
                  <a:srgbClr val="7030A0"/>
                </a:solidFill>
              </a:rPr>
              <a:t>Watermarking in Model’s Output: Signal-based</a:t>
            </a:r>
          </a:p>
          <a:p>
            <a:pPr marL="287859" lvl="4" indent="-26246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/>
              <a:buChar char="•"/>
            </a:pPr>
            <a:r>
              <a:rPr lang="en-US" dirty="0">
                <a:solidFill>
                  <a:srgbClr val="7030A0"/>
                </a:solidFill>
              </a:rPr>
              <a:t>Signal-based</a:t>
            </a:r>
            <a:r>
              <a:rPr lang="en-US" dirty="0">
                <a:solidFill>
                  <a:schemeClr val="dk1"/>
                </a:solidFill>
              </a:rPr>
              <a:t> methods achieve the effect of watermarking by </a:t>
            </a:r>
            <a:r>
              <a:rPr lang="en-US" b="1" dirty="0">
                <a:solidFill>
                  <a:schemeClr val="dk1"/>
                </a:solidFill>
              </a:rPr>
              <a:t>injecting signal into the model output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287859" lvl="4" indent="-262460">
              <a:lnSpc>
                <a:spcPct val="120000"/>
              </a:lnSpc>
              <a:spcBef>
                <a:spcPts val="1067"/>
              </a:spcBef>
              <a:spcAft>
                <a:spcPts val="800"/>
              </a:spcAft>
              <a:buClr>
                <a:schemeClr val="tx1"/>
              </a:buClr>
              <a:buSzPts val="1300"/>
              <a:buFont typeface="Arial"/>
              <a:buChar char="•"/>
            </a:pPr>
            <a:r>
              <a:rPr lang="en-US" i="1" dirty="0" err="1">
                <a:solidFill>
                  <a:schemeClr val="dk1"/>
                </a:solidFill>
              </a:rPr>
              <a:t>Charette</a:t>
            </a:r>
            <a:r>
              <a:rPr lang="en-US" i="1" dirty="0">
                <a:solidFill>
                  <a:schemeClr val="dk1"/>
                </a:solidFill>
              </a:rPr>
              <a:t>, Chu et al.</a:t>
            </a:r>
            <a:r>
              <a:rPr lang="zh-TW" altLang="en-US" i="1" dirty="0">
                <a:solidFill>
                  <a:schemeClr val="dk1"/>
                </a:solidFill>
              </a:rPr>
              <a:t> </a:t>
            </a:r>
            <a:r>
              <a:rPr lang="en-US" i="1" dirty="0">
                <a:solidFill>
                  <a:schemeClr val="dk1"/>
                </a:solidFill>
              </a:rPr>
              <a:t>(AAAI’2022) designed a signal embedding method </a:t>
            </a:r>
            <a:r>
              <a:rPr lang="en-US" b="1" i="1" dirty="0" err="1"/>
              <a:t>CosWM</a:t>
            </a:r>
            <a:r>
              <a:rPr lang="en-US" i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which </a:t>
            </a:r>
            <a:r>
              <a:rPr lang="en-US" i="1" dirty="0">
                <a:solidFill>
                  <a:schemeClr val="dk1"/>
                </a:solidFill>
              </a:rPr>
              <a:t>embeds cosine signal into the output</a:t>
            </a:r>
            <a:r>
              <a:rPr lang="en-US" dirty="0">
                <a:solidFill>
                  <a:schemeClr val="dk1"/>
                </a:solidFill>
              </a:rPr>
              <a:t> of the watermarked model to against knowledge distillation.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zh-TW" smtClean="0"/>
              <a:pPr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193" t="6091" b="3693"/>
          <a:stretch/>
        </p:blipFill>
        <p:spPr>
          <a:xfrm>
            <a:off x="8610601" y="3948331"/>
            <a:ext cx="2187292" cy="210243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ADCAF31-3D0F-099D-9AE8-62C48F2E5910}"/>
              </a:ext>
            </a:extLst>
          </p:cNvPr>
          <p:cNvSpPr txBox="1"/>
          <p:nvPr/>
        </p:nvSpPr>
        <p:spPr>
          <a:xfrm>
            <a:off x="718278" y="904321"/>
            <a:ext cx="9277977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altLang="zh-TW" sz="4400" dirty="0">
                <a:latin typeface="+mj-lt"/>
                <a:ea typeface="+mj-ea"/>
                <a:cs typeface="+mj-cs"/>
              </a:rPr>
              <a:t>Categories of Watermarking Schemes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1A41EE-4271-88BD-976A-22D44B4EB043}"/>
              </a:ext>
            </a:extLst>
          </p:cNvPr>
          <p:cNvSpPr txBox="1"/>
          <p:nvPr/>
        </p:nvSpPr>
        <p:spPr>
          <a:xfrm>
            <a:off x="144780" y="6427113"/>
            <a:ext cx="73812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/>
              <a:t>CHARETTE, Laurent, et al. Cosine model watermarking against ensemble distillation. In: Proceedings of the AAAI Conference on Artificial Intelligence. 2022. p. 9512-9520.</a:t>
            </a:r>
          </a:p>
        </p:txBody>
      </p:sp>
    </p:spTree>
    <p:extLst>
      <p:ext uri="{BB962C8B-B14F-4D97-AF65-F5344CB8AC3E}">
        <p14:creationId xmlns:p14="http://schemas.microsoft.com/office/powerpoint/2010/main" val="198151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1EA6C4-5CEA-96B4-8134-1DABC550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B65ADA-E7AA-B5D6-711A-1482F77084C0}"/>
              </a:ext>
            </a:extLst>
          </p:cNvPr>
          <p:cNvSpPr txBox="1"/>
          <p:nvPr/>
        </p:nvSpPr>
        <p:spPr>
          <a:xfrm>
            <a:off x="605481" y="914400"/>
            <a:ext cx="686579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altLang="zh-TW" sz="4400" dirty="0">
                <a:latin typeface="+mj-lt"/>
                <a:ea typeface="+mj-ea"/>
                <a:cs typeface="+mj-cs"/>
              </a:rPr>
              <a:t>Attack Against  Watermarking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94;p14">
                <a:extLst>
                  <a:ext uri="{FF2B5EF4-FFF2-40B4-BE49-F238E27FC236}">
                    <a16:creationId xmlns:a16="http://schemas.microsoft.com/office/drawing/2014/main" id="{39DF6AD2-D516-283C-E281-67D5BA6E5791}"/>
                  </a:ext>
                </a:extLst>
              </p:cNvPr>
              <p:cNvSpPr txBox="1"/>
              <p:nvPr/>
            </p:nvSpPr>
            <p:spPr>
              <a:xfrm>
                <a:off x="1047878" y="1642211"/>
                <a:ext cx="10096243" cy="2270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492550" bIns="34275" anchor="t" anchorCtr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800"/>
                  </a:spcBef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Attacks against NN Watermarking: </a:t>
                </a:r>
                <a:r>
                  <a:rPr lang="en-US" altLang="zh-TW" sz="2400" b="1" dirty="0">
                    <a:solidFill>
                      <a:srgbClr val="7030A0"/>
                    </a:solidFill>
                  </a:rPr>
                  <a:t>Fine-tuning and Pruning</a:t>
                </a:r>
                <a:endParaRPr lang="en-US" sz="2400" b="1" i="0" u="none" strike="noStrike" cap="none" dirty="0">
                  <a:solidFill>
                    <a:srgbClr val="7030A0"/>
                  </a:solidFill>
                  <a:sym typeface="Arial"/>
                </a:endParaRPr>
              </a:p>
              <a:p>
                <a:pPr marL="215900" lvl="4" indent="-196850">
                  <a:lnSpc>
                    <a:spcPct val="120000"/>
                  </a:lnSpc>
                  <a:spcBef>
                    <a:spcPts val="800"/>
                  </a:spcBef>
                  <a:spcAft>
                    <a:spcPts val="600"/>
                  </a:spcAft>
                  <a:buClrTx/>
                  <a:buSzPts val="1300"/>
                  <a:buFont typeface="Arial"/>
                  <a:buChar char="•"/>
                </a:pPr>
                <a:r>
                  <a:rPr lang="en-US" dirty="0">
                    <a:solidFill>
                      <a:schemeClr val="dk1"/>
                    </a:solidFill>
                  </a:rPr>
                  <a:t>With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rgbClr val="7030A0"/>
                    </a:solidFill>
                  </a:rPr>
                  <a:t>Fine-tuning</a:t>
                </a:r>
                <a:r>
                  <a:rPr lang="en-US" altLang="zh-TW" dirty="0">
                    <a:solidFill>
                      <a:schemeClr val="dk1"/>
                    </a:solidFill>
                  </a:rPr>
                  <a:t>, </a:t>
                </a:r>
                <a:r>
                  <a:rPr lang="en-US" dirty="0">
                    <a:solidFill>
                      <a:schemeClr val="dk1"/>
                    </a:solidFill>
                  </a:rPr>
                  <a:t>the adversaries can erase the watermark in </a:t>
                </a:r>
                <a:r>
                  <a:rPr lang="en-US" altLang="zh-TW" dirty="0">
                    <a:solidFill>
                      <a:schemeClr val="dk1"/>
                    </a:solidFill>
                  </a:rPr>
                  <a:t>the embedded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 by </a:t>
                </a:r>
                <a:r>
                  <a:rPr lang="en-US" b="1" dirty="0">
                    <a:solidFill>
                      <a:schemeClr val="tx1"/>
                    </a:solidFill>
                  </a:rPr>
                  <a:t>updating the parameters with their own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TW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215900" lvl="4" indent="-196850">
                  <a:lnSpc>
                    <a:spcPct val="120000"/>
                  </a:lnSpc>
                  <a:spcBef>
                    <a:spcPts val="800"/>
                  </a:spcBef>
                  <a:spcAft>
                    <a:spcPts val="600"/>
                  </a:spcAft>
                  <a:buClr>
                    <a:schemeClr val="tx1"/>
                  </a:buClr>
                  <a:buSzPts val="1300"/>
                  <a:buFont typeface="Arial"/>
                  <a:buChar char="•"/>
                </a:pPr>
                <a:r>
                  <a:rPr lang="en-US" altLang="zh-TW" dirty="0">
                    <a:solidFill>
                      <a:srgbClr val="7030A0"/>
                    </a:solidFill>
                  </a:rPr>
                  <a:t>Pruning</a:t>
                </a:r>
                <a:r>
                  <a:rPr lang="en-US" altLang="zh-TW" dirty="0"/>
                  <a:t> removes some connections between neurons. By pruning, the adversaries can erase the watermark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sub>
                    </m:sSub>
                  </m:oMath>
                </a14:m>
                <a:r>
                  <a:rPr lang="en-US" altLang="zh-TW" dirty="0"/>
                  <a:t> by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removing parameters carried watermark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TW" dirty="0"/>
                  <a:t>information</a:t>
                </a:r>
                <a:r>
                  <a:rPr lang="en-US" dirty="0">
                    <a:solidFill>
                      <a:schemeClr val="dk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Google Shape;94;p14">
                <a:extLst>
                  <a:ext uri="{FF2B5EF4-FFF2-40B4-BE49-F238E27FC236}">
                    <a16:creationId xmlns:a16="http://schemas.microsoft.com/office/drawing/2014/main" id="{39DF6AD2-D516-283C-E281-67D5BA6E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878" y="1642211"/>
                <a:ext cx="10096243" cy="2270636"/>
              </a:xfrm>
              <a:prstGeom prst="rect">
                <a:avLst/>
              </a:prstGeom>
              <a:blipFill>
                <a:blip r:embed="rId3"/>
                <a:stretch>
                  <a:fillRect l="-1256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群組 76">
            <a:extLst>
              <a:ext uri="{FF2B5EF4-FFF2-40B4-BE49-F238E27FC236}">
                <a16:creationId xmlns:a16="http://schemas.microsoft.com/office/drawing/2014/main" id="{7C632334-041F-CA9D-82EE-FC9B246287BC}"/>
              </a:ext>
            </a:extLst>
          </p:cNvPr>
          <p:cNvGrpSpPr/>
          <p:nvPr/>
        </p:nvGrpSpPr>
        <p:grpSpPr>
          <a:xfrm>
            <a:off x="5186697" y="4215802"/>
            <a:ext cx="1519012" cy="1369297"/>
            <a:chOff x="1122948" y="3416967"/>
            <a:chExt cx="1074822" cy="946483"/>
          </a:xfrm>
        </p:grpSpPr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A00620E8-84BD-5F93-5543-F917A2AD302C}"/>
                </a:ext>
              </a:extLst>
            </p:cNvPr>
            <p:cNvSpPr/>
            <p:nvPr/>
          </p:nvSpPr>
          <p:spPr>
            <a:xfrm>
              <a:off x="1572127" y="3416967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B9F91E28-DE47-ED7D-846B-7C10B1CCB0C0}"/>
                </a:ext>
              </a:extLst>
            </p:cNvPr>
            <p:cNvSpPr/>
            <p:nvPr/>
          </p:nvSpPr>
          <p:spPr>
            <a:xfrm>
              <a:off x="1572127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33BE94E-D33A-C40B-2B72-ADDB3151951F}"/>
                </a:ext>
              </a:extLst>
            </p:cNvPr>
            <p:cNvSpPr/>
            <p:nvPr/>
          </p:nvSpPr>
          <p:spPr>
            <a:xfrm>
              <a:off x="1572127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AE2CF148-DB7C-5BC1-B3D0-862E7FE3E6E5}"/>
                </a:ext>
              </a:extLst>
            </p:cNvPr>
            <p:cNvSpPr/>
            <p:nvPr/>
          </p:nvSpPr>
          <p:spPr>
            <a:xfrm>
              <a:off x="1572127" y="4186986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橢圓 81">
              <a:extLst>
                <a:ext uri="{FF2B5EF4-FFF2-40B4-BE49-F238E27FC236}">
                  <a16:creationId xmlns:a16="http://schemas.microsoft.com/office/drawing/2014/main" id="{F9A33A80-2B20-5238-FD00-9720A59D1E21}"/>
                </a:ext>
              </a:extLst>
            </p:cNvPr>
            <p:cNvSpPr/>
            <p:nvPr/>
          </p:nvSpPr>
          <p:spPr>
            <a:xfrm>
              <a:off x="2021306" y="368783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82970DB4-76AF-5C69-7859-1652DDCF5070}"/>
                </a:ext>
              </a:extLst>
            </p:cNvPr>
            <p:cNvSpPr/>
            <p:nvPr/>
          </p:nvSpPr>
          <p:spPr>
            <a:xfrm>
              <a:off x="2021306" y="394450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36E636ED-EC29-B951-35D6-F6AA00CCF29B}"/>
                </a:ext>
              </a:extLst>
            </p:cNvPr>
            <p:cNvSpPr/>
            <p:nvPr/>
          </p:nvSpPr>
          <p:spPr>
            <a:xfrm>
              <a:off x="1122948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B1B02F15-A59E-743D-2BD4-6285622A3932}"/>
                </a:ext>
              </a:extLst>
            </p:cNvPr>
            <p:cNvSpPr/>
            <p:nvPr/>
          </p:nvSpPr>
          <p:spPr>
            <a:xfrm>
              <a:off x="1122948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99417E8A-3715-AE48-DDF9-D65854F2C84A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299412" y="3505199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CB237D9-9EBF-E182-3308-F768050707E6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299412" y="3761872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9186100E-2142-5180-9C5D-19549B31ADD9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299412" y="3761872"/>
              <a:ext cx="272715" cy="256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F1D60BFE-CDF8-3E2F-69CE-79D12AA5BFAF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299412" y="3761872"/>
              <a:ext cx="272715" cy="5133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1F223767-BB2F-C7E1-A1A2-64524319C719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299412" y="3505199"/>
              <a:ext cx="272715" cy="513346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A361EC3D-46C7-5FC1-91AC-3A772AF28A65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FB05CFF0-3D24-0FE1-D937-B146FA6CB3F4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299412" y="4018545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F60D57F2-B7F8-A982-BDFD-B8AF0BCC2A33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299412" y="4018545"/>
              <a:ext cx="272715" cy="25667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07BE3E-EFD5-141C-2C85-C0DBD42E3AB9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1748591" y="3505199"/>
              <a:ext cx="272715" cy="27086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4759F648-9934-A0AB-7B7D-5AE1564D3914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1748591" y="3505199"/>
              <a:ext cx="272715" cy="5275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5BF896C7-6409-648C-DF8B-01347B913779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>
              <a:off x="1748591" y="3761872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F876E4F6-7F7F-D7B3-0141-5865C988E9D6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1748591" y="3761872"/>
              <a:ext cx="272715" cy="27086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B864330C-0854-62D9-7A4D-F46D96B1890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1748591" y="3776062"/>
              <a:ext cx="272715" cy="242483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82418E4C-CFA6-AEBA-6FCB-48F8231ECC19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>
              <a:off x="1748591" y="4018545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34A587F4-D92F-7AF4-D33B-4BB47BA7B87D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1748591" y="3776062"/>
              <a:ext cx="272715" cy="4991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1E0AA878-9FCA-1775-262F-AE23E6F9A1D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1748591" y="4032735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ABDB6966-50DF-9D8F-523B-D1F9FD459DFB}"/>
              </a:ext>
            </a:extLst>
          </p:cNvPr>
          <p:cNvGrpSpPr/>
          <p:nvPr/>
        </p:nvGrpSpPr>
        <p:grpSpPr>
          <a:xfrm>
            <a:off x="2625254" y="4215802"/>
            <a:ext cx="1519012" cy="1369297"/>
            <a:chOff x="1122948" y="3416967"/>
            <a:chExt cx="1074822" cy="946483"/>
          </a:xfrm>
        </p:grpSpPr>
        <p:sp>
          <p:nvSpPr>
            <p:cNvPr id="103" name="橢圓 102">
              <a:extLst>
                <a:ext uri="{FF2B5EF4-FFF2-40B4-BE49-F238E27FC236}">
                  <a16:creationId xmlns:a16="http://schemas.microsoft.com/office/drawing/2014/main" id="{0843658F-C3CF-C197-6DE9-21EA4B73A33D}"/>
                </a:ext>
              </a:extLst>
            </p:cNvPr>
            <p:cNvSpPr/>
            <p:nvPr/>
          </p:nvSpPr>
          <p:spPr>
            <a:xfrm>
              <a:off x="1572127" y="3416967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橢圓 103">
              <a:extLst>
                <a:ext uri="{FF2B5EF4-FFF2-40B4-BE49-F238E27FC236}">
                  <a16:creationId xmlns:a16="http://schemas.microsoft.com/office/drawing/2014/main" id="{4BAA57C0-E59B-BE21-65D2-F1EEA90A8734}"/>
                </a:ext>
              </a:extLst>
            </p:cNvPr>
            <p:cNvSpPr/>
            <p:nvPr/>
          </p:nvSpPr>
          <p:spPr>
            <a:xfrm>
              <a:off x="1572127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橢圓 104">
              <a:extLst>
                <a:ext uri="{FF2B5EF4-FFF2-40B4-BE49-F238E27FC236}">
                  <a16:creationId xmlns:a16="http://schemas.microsoft.com/office/drawing/2014/main" id="{7CE89104-568D-979C-230A-D87252652020}"/>
                </a:ext>
              </a:extLst>
            </p:cNvPr>
            <p:cNvSpPr/>
            <p:nvPr/>
          </p:nvSpPr>
          <p:spPr>
            <a:xfrm>
              <a:off x="1572127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E6F1A080-78BC-5F34-7704-37D24E269A95}"/>
                </a:ext>
              </a:extLst>
            </p:cNvPr>
            <p:cNvSpPr/>
            <p:nvPr/>
          </p:nvSpPr>
          <p:spPr>
            <a:xfrm>
              <a:off x="1572127" y="4186986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5867AF0-6FB7-B4A9-2C46-D1F282DC8F56}"/>
                </a:ext>
              </a:extLst>
            </p:cNvPr>
            <p:cNvSpPr/>
            <p:nvPr/>
          </p:nvSpPr>
          <p:spPr>
            <a:xfrm>
              <a:off x="2021306" y="368783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0AD79080-4F8C-1F61-D0F8-FA5386168202}"/>
                </a:ext>
              </a:extLst>
            </p:cNvPr>
            <p:cNvSpPr/>
            <p:nvPr/>
          </p:nvSpPr>
          <p:spPr>
            <a:xfrm>
              <a:off x="2021306" y="394450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662D6FC1-4ED0-D51A-4D25-D45430481A14}"/>
                </a:ext>
              </a:extLst>
            </p:cNvPr>
            <p:cNvSpPr/>
            <p:nvPr/>
          </p:nvSpPr>
          <p:spPr>
            <a:xfrm>
              <a:off x="1122948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橢圓 109">
              <a:extLst>
                <a:ext uri="{FF2B5EF4-FFF2-40B4-BE49-F238E27FC236}">
                  <a16:creationId xmlns:a16="http://schemas.microsoft.com/office/drawing/2014/main" id="{FCC4D57A-8EEE-295F-6B65-2D9FF03E3F83}"/>
                </a:ext>
              </a:extLst>
            </p:cNvPr>
            <p:cNvSpPr/>
            <p:nvPr/>
          </p:nvSpPr>
          <p:spPr>
            <a:xfrm>
              <a:off x="1122948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33D7F48-CC60-9515-1D8A-5E9C5002C35D}"/>
                </a:ext>
              </a:extLst>
            </p:cNvPr>
            <p:cNvCxnSpPr>
              <a:stCxn id="109" idx="6"/>
              <a:endCxn id="103" idx="2"/>
            </p:cNvCxnSpPr>
            <p:nvPr/>
          </p:nvCxnSpPr>
          <p:spPr>
            <a:xfrm flipV="1">
              <a:off x="1299412" y="3505199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55CFFB1C-A986-8D26-2AFB-27B2D602FFCC}"/>
                </a:ext>
              </a:extLst>
            </p:cNvPr>
            <p:cNvCxnSpPr>
              <a:stCxn id="109" idx="6"/>
              <a:endCxn id="104" idx="2"/>
            </p:cNvCxnSpPr>
            <p:nvPr/>
          </p:nvCxnSpPr>
          <p:spPr>
            <a:xfrm>
              <a:off x="1299412" y="3761872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5B5DB01C-8CA5-0E67-D67C-7C3AC0E00F23}"/>
                </a:ext>
              </a:extLst>
            </p:cNvPr>
            <p:cNvCxnSpPr>
              <a:stCxn id="109" idx="6"/>
              <a:endCxn id="105" idx="2"/>
            </p:cNvCxnSpPr>
            <p:nvPr/>
          </p:nvCxnSpPr>
          <p:spPr>
            <a:xfrm>
              <a:off x="1299412" y="3761872"/>
              <a:ext cx="272715" cy="256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8C5BC280-793D-DF85-2569-1F92FC1E98AD}"/>
                </a:ext>
              </a:extLst>
            </p:cNvPr>
            <p:cNvCxnSpPr>
              <a:stCxn id="109" idx="6"/>
              <a:endCxn id="106" idx="2"/>
            </p:cNvCxnSpPr>
            <p:nvPr/>
          </p:nvCxnSpPr>
          <p:spPr>
            <a:xfrm>
              <a:off x="1299412" y="3761872"/>
              <a:ext cx="272715" cy="5133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779131CC-F1F5-E84B-23C2-14626555556B}"/>
                </a:ext>
              </a:extLst>
            </p:cNvPr>
            <p:cNvCxnSpPr>
              <a:stCxn id="110" idx="6"/>
              <a:endCxn id="103" idx="2"/>
            </p:cNvCxnSpPr>
            <p:nvPr/>
          </p:nvCxnSpPr>
          <p:spPr>
            <a:xfrm flipV="1">
              <a:off x="1299412" y="3505199"/>
              <a:ext cx="272715" cy="5133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5C69EE2F-9DB5-5204-CEAC-F2AE051DB5A1}"/>
                </a:ext>
              </a:extLst>
            </p:cNvPr>
            <p:cNvCxnSpPr>
              <a:stCxn id="110" idx="6"/>
              <a:endCxn id="104" idx="2"/>
            </p:cNvCxnSpPr>
            <p:nvPr/>
          </p:nvCxnSpPr>
          <p:spPr>
            <a:xfrm flipV="1"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ABDDAD0C-062A-70A7-59F8-0DD1FBB75FFC}"/>
                </a:ext>
              </a:extLst>
            </p:cNvPr>
            <p:cNvCxnSpPr>
              <a:stCxn id="110" idx="6"/>
              <a:endCxn id="105" idx="2"/>
            </p:cNvCxnSpPr>
            <p:nvPr/>
          </p:nvCxnSpPr>
          <p:spPr>
            <a:xfrm>
              <a:off x="1299412" y="4018545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30F2E332-1DF1-F8B4-DA66-0ECD0D7F54A8}"/>
                </a:ext>
              </a:extLst>
            </p:cNvPr>
            <p:cNvCxnSpPr>
              <a:stCxn id="110" idx="6"/>
              <a:endCxn id="106" idx="2"/>
            </p:cNvCxnSpPr>
            <p:nvPr/>
          </p:nvCxnSpPr>
          <p:spPr>
            <a:xfrm>
              <a:off x="1299412" y="4018545"/>
              <a:ext cx="272715" cy="256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54E29F18-043C-634A-8049-A3F0B9816937}"/>
                </a:ext>
              </a:extLst>
            </p:cNvPr>
            <p:cNvCxnSpPr>
              <a:stCxn id="103" idx="6"/>
              <a:endCxn id="107" idx="2"/>
            </p:cNvCxnSpPr>
            <p:nvPr/>
          </p:nvCxnSpPr>
          <p:spPr>
            <a:xfrm>
              <a:off x="1748591" y="3505199"/>
              <a:ext cx="272715" cy="2708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E57ABBFC-5C28-68EB-EDE2-50F92E264C7A}"/>
                </a:ext>
              </a:extLst>
            </p:cNvPr>
            <p:cNvCxnSpPr>
              <a:endCxn id="108" idx="2"/>
            </p:cNvCxnSpPr>
            <p:nvPr/>
          </p:nvCxnSpPr>
          <p:spPr>
            <a:xfrm>
              <a:off x="1748591" y="3505199"/>
              <a:ext cx="272715" cy="5275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8435BD9A-50A0-A16D-F46A-B2720DBBA238}"/>
                </a:ext>
              </a:extLst>
            </p:cNvPr>
            <p:cNvCxnSpPr>
              <a:stCxn id="104" idx="6"/>
              <a:endCxn id="107" idx="2"/>
            </p:cNvCxnSpPr>
            <p:nvPr/>
          </p:nvCxnSpPr>
          <p:spPr>
            <a:xfrm>
              <a:off x="1748591" y="3761872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0605F97E-8CEA-A58D-02E9-82A4D15D67C5}"/>
                </a:ext>
              </a:extLst>
            </p:cNvPr>
            <p:cNvCxnSpPr>
              <a:stCxn id="104" idx="6"/>
              <a:endCxn id="108" idx="2"/>
            </p:cNvCxnSpPr>
            <p:nvPr/>
          </p:nvCxnSpPr>
          <p:spPr>
            <a:xfrm>
              <a:off x="1748591" y="3761872"/>
              <a:ext cx="272715" cy="2708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CC2F4F8D-BA1D-DC1B-0319-0BFE1EDCBAF6}"/>
                </a:ext>
              </a:extLst>
            </p:cNvPr>
            <p:cNvCxnSpPr>
              <a:stCxn id="105" idx="6"/>
              <a:endCxn id="107" idx="2"/>
            </p:cNvCxnSpPr>
            <p:nvPr/>
          </p:nvCxnSpPr>
          <p:spPr>
            <a:xfrm flipV="1">
              <a:off x="1748591" y="3776062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89A3187-A871-15CC-1F67-5746A296ADE3}"/>
                </a:ext>
              </a:extLst>
            </p:cNvPr>
            <p:cNvCxnSpPr>
              <a:stCxn id="105" idx="6"/>
              <a:endCxn id="108" idx="2"/>
            </p:cNvCxnSpPr>
            <p:nvPr/>
          </p:nvCxnSpPr>
          <p:spPr>
            <a:xfrm>
              <a:off x="1748591" y="4018545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33801E2-3080-35FE-DCC2-5C30E0D0083D}"/>
                </a:ext>
              </a:extLst>
            </p:cNvPr>
            <p:cNvCxnSpPr>
              <a:stCxn id="106" idx="6"/>
              <a:endCxn id="107" idx="2"/>
            </p:cNvCxnSpPr>
            <p:nvPr/>
          </p:nvCxnSpPr>
          <p:spPr>
            <a:xfrm flipV="1">
              <a:off x="1748591" y="3776062"/>
              <a:ext cx="272715" cy="4991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2F8A67CD-9C61-7336-244C-66AC955FEF33}"/>
                </a:ext>
              </a:extLst>
            </p:cNvPr>
            <p:cNvCxnSpPr>
              <a:stCxn id="106" idx="6"/>
              <a:endCxn id="108" idx="2"/>
            </p:cNvCxnSpPr>
            <p:nvPr/>
          </p:nvCxnSpPr>
          <p:spPr>
            <a:xfrm flipV="1">
              <a:off x="1748591" y="4032735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DFF7F12C-702D-DB3D-40F4-C853381BB91A}"/>
              </a:ext>
            </a:extLst>
          </p:cNvPr>
          <p:cNvGrpSpPr/>
          <p:nvPr/>
        </p:nvGrpSpPr>
        <p:grpSpPr>
          <a:xfrm>
            <a:off x="7997530" y="4215801"/>
            <a:ext cx="1519012" cy="1369297"/>
            <a:chOff x="1122948" y="3416967"/>
            <a:chExt cx="1074822" cy="946483"/>
          </a:xfrm>
        </p:grpSpPr>
        <p:sp>
          <p:nvSpPr>
            <p:cNvPr id="128" name="橢圓 127">
              <a:extLst>
                <a:ext uri="{FF2B5EF4-FFF2-40B4-BE49-F238E27FC236}">
                  <a16:creationId xmlns:a16="http://schemas.microsoft.com/office/drawing/2014/main" id="{4899A621-DF97-40F1-F265-93F732EB1C94}"/>
                </a:ext>
              </a:extLst>
            </p:cNvPr>
            <p:cNvSpPr/>
            <p:nvPr/>
          </p:nvSpPr>
          <p:spPr>
            <a:xfrm>
              <a:off x="1572127" y="3416967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691E3F0A-06CF-8BFF-92CB-A02C664EECD5}"/>
                </a:ext>
              </a:extLst>
            </p:cNvPr>
            <p:cNvSpPr/>
            <p:nvPr/>
          </p:nvSpPr>
          <p:spPr>
            <a:xfrm>
              <a:off x="1572127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9985D290-123E-2F7D-A897-B85F756C05F8}"/>
                </a:ext>
              </a:extLst>
            </p:cNvPr>
            <p:cNvSpPr/>
            <p:nvPr/>
          </p:nvSpPr>
          <p:spPr>
            <a:xfrm>
              <a:off x="1572127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橢圓 130">
              <a:extLst>
                <a:ext uri="{FF2B5EF4-FFF2-40B4-BE49-F238E27FC236}">
                  <a16:creationId xmlns:a16="http://schemas.microsoft.com/office/drawing/2014/main" id="{DB268C3E-5833-F047-B40D-7EA1CD914D08}"/>
                </a:ext>
              </a:extLst>
            </p:cNvPr>
            <p:cNvSpPr/>
            <p:nvPr/>
          </p:nvSpPr>
          <p:spPr>
            <a:xfrm>
              <a:off x="1572127" y="4186986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橢圓 131">
              <a:extLst>
                <a:ext uri="{FF2B5EF4-FFF2-40B4-BE49-F238E27FC236}">
                  <a16:creationId xmlns:a16="http://schemas.microsoft.com/office/drawing/2014/main" id="{36545D2A-1FF4-D9DB-D32C-72131D5AC9E2}"/>
                </a:ext>
              </a:extLst>
            </p:cNvPr>
            <p:cNvSpPr/>
            <p:nvPr/>
          </p:nvSpPr>
          <p:spPr>
            <a:xfrm>
              <a:off x="2021306" y="368783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橢圓 132">
              <a:extLst>
                <a:ext uri="{FF2B5EF4-FFF2-40B4-BE49-F238E27FC236}">
                  <a16:creationId xmlns:a16="http://schemas.microsoft.com/office/drawing/2014/main" id="{1116CBE8-2E7F-1E68-06FB-FC081C153269}"/>
                </a:ext>
              </a:extLst>
            </p:cNvPr>
            <p:cNvSpPr/>
            <p:nvPr/>
          </p:nvSpPr>
          <p:spPr>
            <a:xfrm>
              <a:off x="2021306" y="394450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橢圓 133">
              <a:extLst>
                <a:ext uri="{FF2B5EF4-FFF2-40B4-BE49-F238E27FC236}">
                  <a16:creationId xmlns:a16="http://schemas.microsoft.com/office/drawing/2014/main" id="{EC4FD84E-460F-09E2-8B9D-C1C2D0BC8A99}"/>
                </a:ext>
              </a:extLst>
            </p:cNvPr>
            <p:cNvSpPr/>
            <p:nvPr/>
          </p:nvSpPr>
          <p:spPr>
            <a:xfrm>
              <a:off x="1122948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橢圓 134">
              <a:extLst>
                <a:ext uri="{FF2B5EF4-FFF2-40B4-BE49-F238E27FC236}">
                  <a16:creationId xmlns:a16="http://schemas.microsoft.com/office/drawing/2014/main" id="{4719536A-35DA-1D7D-D59D-34E5FF221424}"/>
                </a:ext>
              </a:extLst>
            </p:cNvPr>
            <p:cNvSpPr/>
            <p:nvPr/>
          </p:nvSpPr>
          <p:spPr>
            <a:xfrm>
              <a:off x="1122948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6" name="直線接點 135">
              <a:extLst>
                <a:ext uri="{FF2B5EF4-FFF2-40B4-BE49-F238E27FC236}">
                  <a16:creationId xmlns:a16="http://schemas.microsoft.com/office/drawing/2014/main" id="{6E405375-7226-767D-EBA8-B95235D3B355}"/>
                </a:ext>
              </a:extLst>
            </p:cNvPr>
            <p:cNvCxnSpPr>
              <a:stCxn id="134" idx="6"/>
              <a:endCxn id="129" idx="2"/>
            </p:cNvCxnSpPr>
            <p:nvPr/>
          </p:nvCxnSpPr>
          <p:spPr>
            <a:xfrm>
              <a:off x="1299412" y="3761872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8C06C9D4-618A-B0D0-3BCE-D03B29ADFBAA}"/>
                </a:ext>
              </a:extLst>
            </p:cNvPr>
            <p:cNvCxnSpPr>
              <a:stCxn id="134" idx="6"/>
              <a:endCxn id="131" idx="2"/>
            </p:cNvCxnSpPr>
            <p:nvPr/>
          </p:nvCxnSpPr>
          <p:spPr>
            <a:xfrm>
              <a:off x="1299412" y="3761872"/>
              <a:ext cx="272715" cy="5133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6CE6FF1D-C960-811E-86DA-FD5C9973535F}"/>
                </a:ext>
              </a:extLst>
            </p:cNvPr>
            <p:cNvCxnSpPr>
              <a:stCxn id="135" idx="6"/>
              <a:endCxn id="128" idx="2"/>
            </p:cNvCxnSpPr>
            <p:nvPr/>
          </p:nvCxnSpPr>
          <p:spPr>
            <a:xfrm flipV="1">
              <a:off x="1299412" y="3505199"/>
              <a:ext cx="272715" cy="5133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0F5D93A7-7C0C-F6B2-D061-41FBD9B6A372}"/>
                </a:ext>
              </a:extLst>
            </p:cNvPr>
            <p:cNvCxnSpPr>
              <a:stCxn id="135" idx="6"/>
              <a:endCxn id="129" idx="2"/>
            </p:cNvCxnSpPr>
            <p:nvPr/>
          </p:nvCxnSpPr>
          <p:spPr>
            <a:xfrm flipV="1"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8713E071-094E-7C87-F7D9-0489C11D85AB}"/>
                </a:ext>
              </a:extLst>
            </p:cNvPr>
            <p:cNvCxnSpPr>
              <a:stCxn id="135" idx="6"/>
              <a:endCxn id="130" idx="2"/>
            </p:cNvCxnSpPr>
            <p:nvPr/>
          </p:nvCxnSpPr>
          <p:spPr>
            <a:xfrm>
              <a:off x="1299412" y="4018545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C8F22BCE-2514-D85B-6990-1A6CD3F87C11}"/>
                </a:ext>
              </a:extLst>
            </p:cNvPr>
            <p:cNvCxnSpPr>
              <a:endCxn id="133" idx="2"/>
            </p:cNvCxnSpPr>
            <p:nvPr/>
          </p:nvCxnSpPr>
          <p:spPr>
            <a:xfrm>
              <a:off x="1748591" y="3505199"/>
              <a:ext cx="272715" cy="5275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DBAEF888-9119-129B-1895-7DD9AB398DC9}"/>
                </a:ext>
              </a:extLst>
            </p:cNvPr>
            <p:cNvCxnSpPr>
              <a:stCxn id="129" idx="6"/>
              <a:endCxn id="132" idx="2"/>
            </p:cNvCxnSpPr>
            <p:nvPr/>
          </p:nvCxnSpPr>
          <p:spPr>
            <a:xfrm>
              <a:off x="1748591" y="3761872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45B58969-D79D-D90A-B4D8-C3DD52A75795}"/>
                </a:ext>
              </a:extLst>
            </p:cNvPr>
            <p:cNvCxnSpPr>
              <a:stCxn id="130" idx="6"/>
              <a:endCxn id="133" idx="2"/>
            </p:cNvCxnSpPr>
            <p:nvPr/>
          </p:nvCxnSpPr>
          <p:spPr>
            <a:xfrm>
              <a:off x="1748591" y="4018545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接點 143">
              <a:extLst>
                <a:ext uri="{FF2B5EF4-FFF2-40B4-BE49-F238E27FC236}">
                  <a16:creationId xmlns:a16="http://schemas.microsoft.com/office/drawing/2014/main" id="{1E722BC1-AE49-E311-D9B8-1B124426FEAA}"/>
                </a:ext>
              </a:extLst>
            </p:cNvPr>
            <p:cNvCxnSpPr>
              <a:stCxn id="131" idx="6"/>
              <a:endCxn id="132" idx="2"/>
            </p:cNvCxnSpPr>
            <p:nvPr/>
          </p:nvCxnSpPr>
          <p:spPr>
            <a:xfrm flipV="1">
              <a:off x="1748591" y="3776062"/>
              <a:ext cx="272715" cy="4991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5E97361E-C300-D1A0-9F71-D730B5F43B6B}"/>
                </a:ext>
              </a:extLst>
            </p:cNvPr>
            <p:cNvCxnSpPr>
              <a:stCxn id="131" idx="6"/>
              <a:endCxn id="133" idx="2"/>
            </p:cNvCxnSpPr>
            <p:nvPr/>
          </p:nvCxnSpPr>
          <p:spPr>
            <a:xfrm flipV="1">
              <a:off x="1748591" y="4032735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矩形 145">
            <a:extLst>
              <a:ext uri="{FF2B5EF4-FFF2-40B4-BE49-F238E27FC236}">
                <a16:creationId xmlns:a16="http://schemas.microsoft.com/office/drawing/2014/main" id="{7815D089-0C2D-10D6-F0DE-FD49F80E24FD}"/>
              </a:ext>
            </a:extLst>
          </p:cNvPr>
          <p:cNvSpPr/>
          <p:nvPr/>
        </p:nvSpPr>
        <p:spPr>
          <a:xfrm>
            <a:off x="2749949" y="5802881"/>
            <a:ext cx="1208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</a:pPr>
            <a:r>
              <a:rPr lang="en-US" altLang="zh-TW" sz="1400" b="1" dirty="0"/>
              <a:t>Watermarked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FA22D52-AE4B-F904-8143-F4BEA36E9A10}"/>
              </a:ext>
            </a:extLst>
          </p:cNvPr>
          <p:cNvSpPr/>
          <p:nvPr/>
        </p:nvSpPr>
        <p:spPr>
          <a:xfrm>
            <a:off x="5220170" y="5786676"/>
            <a:ext cx="1452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</a:pPr>
            <a:r>
              <a:rPr lang="en-US" altLang="zh-TW" sz="1400" b="1" dirty="0">
                <a:solidFill>
                  <a:srgbClr val="7030A0"/>
                </a:solidFill>
              </a:rPr>
              <a:t>After Fine-tuning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B42EA8A-1E25-197B-8B02-1E4961E7BB40}"/>
              </a:ext>
            </a:extLst>
          </p:cNvPr>
          <p:cNvSpPr/>
          <p:nvPr/>
        </p:nvSpPr>
        <p:spPr>
          <a:xfrm>
            <a:off x="8164602" y="5802544"/>
            <a:ext cx="11827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800"/>
              </a:spcBef>
            </a:pPr>
            <a:r>
              <a:rPr lang="en-US" altLang="zh-TW" sz="1400" b="1" dirty="0">
                <a:solidFill>
                  <a:srgbClr val="7030A0"/>
                </a:solidFill>
              </a:rPr>
              <a:t>After Pruning</a:t>
            </a:r>
          </a:p>
        </p:txBody>
      </p:sp>
    </p:spTree>
    <p:extLst>
      <p:ext uri="{BB962C8B-B14F-4D97-AF65-F5344CB8AC3E}">
        <p14:creationId xmlns:p14="http://schemas.microsoft.com/office/powerpoint/2010/main" val="10017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1EA6C4-5CEA-96B4-8134-1DABC550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B65ADA-E7AA-B5D6-711A-1482F77084C0}"/>
              </a:ext>
            </a:extLst>
          </p:cNvPr>
          <p:cNvSpPr txBox="1"/>
          <p:nvPr/>
        </p:nvSpPr>
        <p:spPr>
          <a:xfrm>
            <a:off x="605481" y="914400"/>
            <a:ext cx="6865790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" altLang="zh-TW" sz="4400" dirty="0">
                <a:latin typeface="+mj-lt"/>
                <a:ea typeface="+mj-ea"/>
                <a:cs typeface="+mj-cs"/>
              </a:rPr>
              <a:t>Attack Against  Watermarking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82D1F434-3EB7-0368-3EC2-7BCD204D706A}"/>
                  </a:ext>
                </a:extLst>
              </p:cNvPr>
              <p:cNvSpPr txBox="1"/>
              <p:nvPr/>
            </p:nvSpPr>
            <p:spPr>
              <a:xfrm>
                <a:off x="1001628" y="1747911"/>
                <a:ext cx="10660720" cy="16810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75" tIns="34275" rIns="492550" bIns="34275" anchor="t" anchorCtr="0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800"/>
                  </a:spcBef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Attacks against NN Watermarking: Model Extraction</a:t>
                </a:r>
                <a:endParaRPr lang="en-US" sz="2400" b="1" i="0" u="none" strike="noStrike" cap="none" dirty="0">
                  <a:solidFill>
                    <a:srgbClr val="7030A0"/>
                  </a:solidFill>
                  <a:sym typeface="Arial"/>
                </a:endParaRPr>
              </a:p>
              <a:p>
                <a:pPr marL="215900" lvl="4" indent="-196850">
                  <a:lnSpc>
                    <a:spcPct val="120000"/>
                  </a:lnSpc>
                  <a:spcBef>
                    <a:spcPts val="800"/>
                  </a:spcBef>
                  <a:buClr>
                    <a:schemeClr val="tx1"/>
                  </a:buClr>
                  <a:buSzPts val="1300"/>
                  <a:buFont typeface="Arial"/>
                  <a:buChar char="•"/>
                </a:pPr>
                <a:r>
                  <a:rPr lang="en-US" dirty="0">
                    <a:solidFill>
                      <a:srgbClr val="7030A0"/>
                    </a:solidFill>
                  </a:rPr>
                  <a:t>Model Extraction </a:t>
                </a:r>
                <a:r>
                  <a:rPr lang="en-US" dirty="0">
                    <a:solidFill>
                      <a:schemeClr val="dk1"/>
                    </a:solidFill>
                  </a:rPr>
                  <a:t>trains a new model by </a:t>
                </a:r>
                <a:r>
                  <a:rPr lang="en-US" b="1" dirty="0">
                    <a:solidFill>
                      <a:schemeClr val="tx1"/>
                    </a:solidFill>
                  </a:rPr>
                  <a:t>imitating the output behavior </a:t>
                </a:r>
                <a:r>
                  <a:rPr lang="en-US" dirty="0">
                    <a:solidFill>
                      <a:schemeClr val="dk1"/>
                    </a:solidFill>
                  </a:rPr>
                  <a:t>of a well-trained model.</a:t>
                </a:r>
                <a:r>
                  <a:rPr lang="en-US" altLang="zh-TW" dirty="0">
                    <a:solidFill>
                      <a:schemeClr val="dk1"/>
                    </a:solidFill>
                  </a:rPr>
                  <a:t> </a:t>
                </a:r>
              </a:p>
              <a:p>
                <a:pPr marL="215900" lvl="4" indent="-196850">
                  <a:lnSpc>
                    <a:spcPct val="120000"/>
                  </a:lnSpc>
                  <a:spcBef>
                    <a:spcPts val="800"/>
                  </a:spcBef>
                  <a:spcAft>
                    <a:spcPts val="600"/>
                  </a:spcAft>
                  <a:buClr>
                    <a:schemeClr val="tx1"/>
                  </a:buClr>
                  <a:buSzPts val="1300"/>
                  <a:buFont typeface="Arial"/>
                  <a:buChar char="•"/>
                </a:pPr>
                <a:r>
                  <a:rPr lang="en-US" altLang="zh-TW" dirty="0">
                    <a:solidFill>
                      <a:schemeClr val="dk1"/>
                    </a:solidFill>
                  </a:rPr>
                  <a:t>T</a:t>
                </a:r>
                <a:r>
                  <a:rPr lang="en-US" altLang="zh-TW" dirty="0"/>
                  <a:t>hen the adversaries can </a:t>
                </a:r>
                <a:r>
                  <a:rPr lang="en-US" altLang="zh-TW" b="1" dirty="0">
                    <a:solidFill>
                      <a:schemeClr val="tx1"/>
                    </a:solidFill>
                  </a:rPr>
                  <a:t>copy a model with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TW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altLang="zh-TW" b="1" dirty="0">
                    <a:solidFill>
                      <a:schemeClr val="tx1"/>
                    </a:solidFill>
                  </a:rPr>
                  <a:t> without accessing parameters </a:t>
                </a:r>
                <a:r>
                  <a:rPr lang="en-US" altLang="zh-TW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𝑤𝑚</m:t>
                        </m:r>
                      </m:sub>
                    </m:sSub>
                  </m:oMath>
                </a14:m>
                <a:r>
                  <a:rPr lang="en-US" altLang="zh-TW" dirty="0"/>
                  <a:t>.</a:t>
                </a:r>
                <a:endParaRPr sz="1600" b="0" i="0" u="none" strike="noStrike" cap="none" dirty="0">
                  <a:solidFill>
                    <a:schemeClr val="dk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82D1F434-3EB7-0368-3EC2-7BCD204D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28" y="1747911"/>
                <a:ext cx="10660720" cy="1681089"/>
              </a:xfrm>
              <a:prstGeom prst="rect">
                <a:avLst/>
              </a:prstGeom>
              <a:blipFill>
                <a:blip r:embed="rId3"/>
                <a:stretch>
                  <a:fillRect l="-10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WM">
            <a:extLst>
              <a:ext uri="{FF2B5EF4-FFF2-40B4-BE49-F238E27FC236}">
                <a16:creationId xmlns:a16="http://schemas.microsoft.com/office/drawing/2014/main" id="{C4C1A80D-A10D-CDB6-6CDD-DAC9E11421A0}"/>
              </a:ext>
            </a:extLst>
          </p:cNvPr>
          <p:cNvGrpSpPr/>
          <p:nvPr/>
        </p:nvGrpSpPr>
        <p:grpSpPr>
          <a:xfrm>
            <a:off x="3582242" y="4204145"/>
            <a:ext cx="1785106" cy="1549394"/>
            <a:chOff x="1122948" y="3416967"/>
            <a:chExt cx="1074822" cy="946483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AFE049F6-CCFF-FAE9-E1D9-D1D583CD6FD5}"/>
                </a:ext>
              </a:extLst>
            </p:cNvPr>
            <p:cNvSpPr/>
            <p:nvPr/>
          </p:nvSpPr>
          <p:spPr>
            <a:xfrm>
              <a:off x="1572127" y="3416967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橢圓 63">
              <a:extLst>
                <a:ext uri="{FF2B5EF4-FFF2-40B4-BE49-F238E27FC236}">
                  <a16:creationId xmlns:a16="http://schemas.microsoft.com/office/drawing/2014/main" id="{F40DA274-FDB2-1150-F43B-754A2F3A5C48}"/>
                </a:ext>
              </a:extLst>
            </p:cNvPr>
            <p:cNvSpPr/>
            <p:nvPr/>
          </p:nvSpPr>
          <p:spPr>
            <a:xfrm>
              <a:off x="1572127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78279B9B-98B1-973F-47FB-1A5B70B43911}"/>
                </a:ext>
              </a:extLst>
            </p:cNvPr>
            <p:cNvSpPr/>
            <p:nvPr/>
          </p:nvSpPr>
          <p:spPr>
            <a:xfrm>
              <a:off x="1572127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C704F41E-7B56-318D-0140-A4FF214214C8}"/>
                </a:ext>
              </a:extLst>
            </p:cNvPr>
            <p:cNvSpPr/>
            <p:nvPr/>
          </p:nvSpPr>
          <p:spPr>
            <a:xfrm>
              <a:off x="1572127" y="4186986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1509C973-4972-CCA6-6104-86428BB1F03F}"/>
                </a:ext>
              </a:extLst>
            </p:cNvPr>
            <p:cNvSpPr/>
            <p:nvPr/>
          </p:nvSpPr>
          <p:spPr>
            <a:xfrm>
              <a:off x="2021306" y="368783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橢圓 67">
              <a:extLst>
                <a:ext uri="{FF2B5EF4-FFF2-40B4-BE49-F238E27FC236}">
                  <a16:creationId xmlns:a16="http://schemas.microsoft.com/office/drawing/2014/main" id="{26CA79FE-1773-B68C-1580-AE9AE29DA4D6}"/>
                </a:ext>
              </a:extLst>
            </p:cNvPr>
            <p:cNvSpPr/>
            <p:nvPr/>
          </p:nvSpPr>
          <p:spPr>
            <a:xfrm>
              <a:off x="2021306" y="394450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5A4B5BF6-DBE5-7B35-61AE-D609A095A649}"/>
                </a:ext>
              </a:extLst>
            </p:cNvPr>
            <p:cNvSpPr/>
            <p:nvPr/>
          </p:nvSpPr>
          <p:spPr>
            <a:xfrm>
              <a:off x="1122948" y="3673640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橢圓 69">
              <a:extLst>
                <a:ext uri="{FF2B5EF4-FFF2-40B4-BE49-F238E27FC236}">
                  <a16:creationId xmlns:a16="http://schemas.microsoft.com/office/drawing/2014/main" id="{ED1349A4-3435-D35F-8A46-54C451F3C8C3}"/>
                </a:ext>
              </a:extLst>
            </p:cNvPr>
            <p:cNvSpPr/>
            <p:nvPr/>
          </p:nvSpPr>
          <p:spPr>
            <a:xfrm>
              <a:off x="1122948" y="3930313"/>
              <a:ext cx="176464" cy="176464"/>
            </a:xfrm>
            <a:prstGeom prst="ellipse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5A01E928-CD60-15A4-2352-CBBA6EFF70F4}"/>
                </a:ext>
              </a:extLst>
            </p:cNvPr>
            <p:cNvCxnSpPr>
              <a:stCxn id="69" idx="6"/>
              <a:endCxn id="63" idx="2"/>
            </p:cNvCxnSpPr>
            <p:nvPr/>
          </p:nvCxnSpPr>
          <p:spPr>
            <a:xfrm flipV="1">
              <a:off x="1299412" y="3505199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E01C9A6D-1A92-6F77-BD76-0D918D57CF98}"/>
                </a:ext>
              </a:extLst>
            </p:cNvPr>
            <p:cNvCxnSpPr>
              <a:stCxn id="69" idx="6"/>
              <a:endCxn id="64" idx="2"/>
            </p:cNvCxnSpPr>
            <p:nvPr/>
          </p:nvCxnSpPr>
          <p:spPr>
            <a:xfrm>
              <a:off x="1299412" y="3761872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86E491EC-ED12-9F1A-1DC3-10F427A5242A}"/>
                </a:ext>
              </a:extLst>
            </p:cNvPr>
            <p:cNvCxnSpPr>
              <a:stCxn id="69" idx="6"/>
              <a:endCxn id="65" idx="2"/>
            </p:cNvCxnSpPr>
            <p:nvPr/>
          </p:nvCxnSpPr>
          <p:spPr>
            <a:xfrm>
              <a:off x="1299412" y="3761872"/>
              <a:ext cx="272715" cy="256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CE2AB382-AF8F-B9D6-75B9-683158F82A0C}"/>
                </a:ext>
              </a:extLst>
            </p:cNvPr>
            <p:cNvCxnSpPr>
              <a:stCxn id="69" idx="6"/>
              <a:endCxn id="66" idx="2"/>
            </p:cNvCxnSpPr>
            <p:nvPr/>
          </p:nvCxnSpPr>
          <p:spPr>
            <a:xfrm>
              <a:off x="1299412" y="3761872"/>
              <a:ext cx="272715" cy="5133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DAF90B58-06F5-A3AF-A0C7-A53113AE710A}"/>
                </a:ext>
              </a:extLst>
            </p:cNvPr>
            <p:cNvCxnSpPr>
              <a:stCxn id="70" idx="6"/>
              <a:endCxn id="63" idx="2"/>
            </p:cNvCxnSpPr>
            <p:nvPr/>
          </p:nvCxnSpPr>
          <p:spPr>
            <a:xfrm flipV="1">
              <a:off x="1299412" y="3505199"/>
              <a:ext cx="272715" cy="513346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499D7560-3EC6-D8EC-0BB4-B1BE02BC7280}"/>
                </a:ext>
              </a:extLst>
            </p:cNvPr>
            <p:cNvCxnSpPr>
              <a:stCxn id="70" idx="6"/>
              <a:endCxn id="64" idx="2"/>
            </p:cNvCxnSpPr>
            <p:nvPr/>
          </p:nvCxnSpPr>
          <p:spPr>
            <a:xfrm flipV="1"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接點 148">
              <a:extLst>
                <a:ext uri="{FF2B5EF4-FFF2-40B4-BE49-F238E27FC236}">
                  <a16:creationId xmlns:a16="http://schemas.microsoft.com/office/drawing/2014/main" id="{49E0AB22-C449-F1FB-7433-C4E9FEDA7E95}"/>
                </a:ext>
              </a:extLst>
            </p:cNvPr>
            <p:cNvCxnSpPr>
              <a:stCxn id="70" idx="6"/>
              <a:endCxn id="65" idx="2"/>
            </p:cNvCxnSpPr>
            <p:nvPr/>
          </p:nvCxnSpPr>
          <p:spPr>
            <a:xfrm>
              <a:off x="1299412" y="4018545"/>
              <a:ext cx="2727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C9FC987A-D33D-FD74-12FF-177B6917AFC9}"/>
                </a:ext>
              </a:extLst>
            </p:cNvPr>
            <p:cNvCxnSpPr>
              <a:stCxn id="70" idx="6"/>
              <a:endCxn id="66" idx="2"/>
            </p:cNvCxnSpPr>
            <p:nvPr/>
          </p:nvCxnSpPr>
          <p:spPr>
            <a:xfrm>
              <a:off x="1299412" y="4018545"/>
              <a:ext cx="272715" cy="25667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322CF979-C8EB-C389-8E87-B96CF855BEA9}"/>
                </a:ext>
              </a:extLst>
            </p:cNvPr>
            <p:cNvCxnSpPr>
              <a:stCxn id="63" idx="6"/>
              <a:endCxn id="67" idx="2"/>
            </p:cNvCxnSpPr>
            <p:nvPr/>
          </p:nvCxnSpPr>
          <p:spPr>
            <a:xfrm>
              <a:off x="1748591" y="3505199"/>
              <a:ext cx="272715" cy="2708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80E6E56A-0DD9-C05C-776E-D73F08E81C05}"/>
                </a:ext>
              </a:extLst>
            </p:cNvPr>
            <p:cNvCxnSpPr>
              <a:endCxn id="68" idx="2"/>
            </p:cNvCxnSpPr>
            <p:nvPr/>
          </p:nvCxnSpPr>
          <p:spPr>
            <a:xfrm>
              <a:off x="1748591" y="3505199"/>
              <a:ext cx="272715" cy="5275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2491A667-1710-D8FF-D164-91954146F5FA}"/>
                </a:ext>
              </a:extLst>
            </p:cNvPr>
            <p:cNvCxnSpPr>
              <a:stCxn id="64" idx="6"/>
              <a:endCxn id="67" idx="2"/>
            </p:cNvCxnSpPr>
            <p:nvPr/>
          </p:nvCxnSpPr>
          <p:spPr>
            <a:xfrm>
              <a:off x="1748591" y="3761872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>
              <a:extLst>
                <a:ext uri="{FF2B5EF4-FFF2-40B4-BE49-F238E27FC236}">
                  <a16:creationId xmlns:a16="http://schemas.microsoft.com/office/drawing/2014/main" id="{44D0CFD0-8881-DDD3-20A1-4C5E76012BBA}"/>
                </a:ext>
              </a:extLst>
            </p:cNvPr>
            <p:cNvCxnSpPr>
              <a:stCxn id="64" idx="6"/>
              <a:endCxn id="68" idx="2"/>
            </p:cNvCxnSpPr>
            <p:nvPr/>
          </p:nvCxnSpPr>
          <p:spPr>
            <a:xfrm>
              <a:off x="1748591" y="3761872"/>
              <a:ext cx="272715" cy="27086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接點 154">
              <a:extLst>
                <a:ext uri="{FF2B5EF4-FFF2-40B4-BE49-F238E27FC236}">
                  <a16:creationId xmlns:a16="http://schemas.microsoft.com/office/drawing/2014/main" id="{4CC22450-EB96-FF11-D092-2036C05EF8C5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flipV="1">
              <a:off x="1748591" y="3776062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接點 155">
              <a:extLst>
                <a:ext uri="{FF2B5EF4-FFF2-40B4-BE49-F238E27FC236}">
                  <a16:creationId xmlns:a16="http://schemas.microsoft.com/office/drawing/2014/main" id="{C9ACCAE6-9684-EE11-A487-8631D3C86205}"/>
                </a:ext>
              </a:extLst>
            </p:cNvPr>
            <p:cNvCxnSpPr>
              <a:stCxn id="65" idx="6"/>
              <a:endCxn id="68" idx="2"/>
            </p:cNvCxnSpPr>
            <p:nvPr/>
          </p:nvCxnSpPr>
          <p:spPr>
            <a:xfrm>
              <a:off x="1748591" y="4018545"/>
              <a:ext cx="272715" cy="14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接點 156">
              <a:extLst>
                <a:ext uri="{FF2B5EF4-FFF2-40B4-BE49-F238E27FC236}">
                  <a16:creationId xmlns:a16="http://schemas.microsoft.com/office/drawing/2014/main" id="{2CBF9F09-CF44-9A89-F73A-F5280EC7610D}"/>
                </a:ext>
              </a:extLst>
            </p:cNvPr>
            <p:cNvCxnSpPr>
              <a:stCxn id="66" idx="6"/>
              <a:endCxn id="67" idx="2"/>
            </p:cNvCxnSpPr>
            <p:nvPr/>
          </p:nvCxnSpPr>
          <p:spPr>
            <a:xfrm flipV="1">
              <a:off x="1748591" y="3776062"/>
              <a:ext cx="272715" cy="49915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7D3A3362-E8D4-DD05-A193-4720A84C94C9}"/>
                </a:ext>
              </a:extLst>
            </p:cNvPr>
            <p:cNvCxnSpPr>
              <a:stCxn id="66" idx="6"/>
              <a:endCxn id="68" idx="2"/>
            </p:cNvCxnSpPr>
            <p:nvPr/>
          </p:nvCxnSpPr>
          <p:spPr>
            <a:xfrm flipV="1">
              <a:off x="1748591" y="4032735"/>
              <a:ext cx="272715" cy="242483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Student">
            <a:extLst>
              <a:ext uri="{FF2B5EF4-FFF2-40B4-BE49-F238E27FC236}">
                <a16:creationId xmlns:a16="http://schemas.microsoft.com/office/drawing/2014/main" id="{1D2D863E-CB10-8F28-7F10-B8371E31DCBF}"/>
              </a:ext>
            </a:extLst>
          </p:cNvPr>
          <p:cNvGrpSpPr/>
          <p:nvPr/>
        </p:nvGrpSpPr>
        <p:grpSpPr>
          <a:xfrm>
            <a:off x="6616922" y="4204145"/>
            <a:ext cx="1785106" cy="1549394"/>
            <a:chOff x="1122948" y="3416967"/>
            <a:chExt cx="1074822" cy="946483"/>
          </a:xfrm>
        </p:grpSpPr>
        <p:sp>
          <p:nvSpPr>
            <p:cNvPr id="160" name="橢圓 159">
              <a:extLst>
                <a:ext uri="{FF2B5EF4-FFF2-40B4-BE49-F238E27FC236}">
                  <a16:creationId xmlns:a16="http://schemas.microsoft.com/office/drawing/2014/main" id="{169C3BFE-D9B0-34DC-01A0-7AAE16B8F105}"/>
                </a:ext>
              </a:extLst>
            </p:cNvPr>
            <p:cNvSpPr/>
            <p:nvPr/>
          </p:nvSpPr>
          <p:spPr>
            <a:xfrm>
              <a:off x="1572127" y="3416967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橢圓 160">
              <a:extLst>
                <a:ext uri="{FF2B5EF4-FFF2-40B4-BE49-F238E27FC236}">
                  <a16:creationId xmlns:a16="http://schemas.microsoft.com/office/drawing/2014/main" id="{04249A12-B511-8963-7653-1702B2E43F4D}"/>
                </a:ext>
              </a:extLst>
            </p:cNvPr>
            <p:cNvSpPr/>
            <p:nvPr/>
          </p:nvSpPr>
          <p:spPr>
            <a:xfrm>
              <a:off x="1572127" y="3673640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橢圓 161">
              <a:extLst>
                <a:ext uri="{FF2B5EF4-FFF2-40B4-BE49-F238E27FC236}">
                  <a16:creationId xmlns:a16="http://schemas.microsoft.com/office/drawing/2014/main" id="{275CB207-C902-209A-845E-99A619C106BF}"/>
                </a:ext>
              </a:extLst>
            </p:cNvPr>
            <p:cNvSpPr/>
            <p:nvPr/>
          </p:nvSpPr>
          <p:spPr>
            <a:xfrm>
              <a:off x="1572127" y="3930313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橢圓 162">
              <a:extLst>
                <a:ext uri="{FF2B5EF4-FFF2-40B4-BE49-F238E27FC236}">
                  <a16:creationId xmlns:a16="http://schemas.microsoft.com/office/drawing/2014/main" id="{812F790A-500C-2EEA-7D0B-04A5BC4A84F6}"/>
                </a:ext>
              </a:extLst>
            </p:cNvPr>
            <p:cNvSpPr/>
            <p:nvPr/>
          </p:nvSpPr>
          <p:spPr>
            <a:xfrm>
              <a:off x="1572127" y="4186986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橢圓 163">
              <a:extLst>
                <a:ext uri="{FF2B5EF4-FFF2-40B4-BE49-F238E27FC236}">
                  <a16:creationId xmlns:a16="http://schemas.microsoft.com/office/drawing/2014/main" id="{8B2090FB-58B6-7097-B28A-58D5D7E400E6}"/>
                </a:ext>
              </a:extLst>
            </p:cNvPr>
            <p:cNvSpPr/>
            <p:nvPr/>
          </p:nvSpPr>
          <p:spPr>
            <a:xfrm>
              <a:off x="2021306" y="3687830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橢圓 164">
              <a:extLst>
                <a:ext uri="{FF2B5EF4-FFF2-40B4-BE49-F238E27FC236}">
                  <a16:creationId xmlns:a16="http://schemas.microsoft.com/office/drawing/2014/main" id="{5C35EDB4-E9B8-61DC-162C-DA17373385F1}"/>
                </a:ext>
              </a:extLst>
            </p:cNvPr>
            <p:cNvSpPr/>
            <p:nvPr/>
          </p:nvSpPr>
          <p:spPr>
            <a:xfrm>
              <a:off x="2021306" y="3944503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橢圓 165">
              <a:extLst>
                <a:ext uri="{FF2B5EF4-FFF2-40B4-BE49-F238E27FC236}">
                  <a16:creationId xmlns:a16="http://schemas.microsoft.com/office/drawing/2014/main" id="{9CE62DF1-7A0A-32AF-D5B3-D8A82BA5C650}"/>
                </a:ext>
              </a:extLst>
            </p:cNvPr>
            <p:cNvSpPr/>
            <p:nvPr/>
          </p:nvSpPr>
          <p:spPr>
            <a:xfrm>
              <a:off x="1122948" y="3673640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橢圓 166">
              <a:extLst>
                <a:ext uri="{FF2B5EF4-FFF2-40B4-BE49-F238E27FC236}">
                  <a16:creationId xmlns:a16="http://schemas.microsoft.com/office/drawing/2014/main" id="{503ACA8F-F08B-7D99-C234-6EF3603F7A05}"/>
                </a:ext>
              </a:extLst>
            </p:cNvPr>
            <p:cNvSpPr/>
            <p:nvPr/>
          </p:nvSpPr>
          <p:spPr>
            <a:xfrm>
              <a:off x="1122948" y="3930313"/>
              <a:ext cx="176464" cy="1764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DB0C9532-71F0-384A-7696-EF76AD7340FD}"/>
                </a:ext>
              </a:extLst>
            </p:cNvPr>
            <p:cNvCxnSpPr>
              <a:stCxn id="166" idx="6"/>
              <a:endCxn id="160" idx="2"/>
            </p:cNvCxnSpPr>
            <p:nvPr/>
          </p:nvCxnSpPr>
          <p:spPr>
            <a:xfrm flipV="1">
              <a:off x="1299412" y="3505199"/>
              <a:ext cx="272715" cy="25667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157A5CF3-0074-ADB4-6EA0-E0063C71636D}"/>
                </a:ext>
              </a:extLst>
            </p:cNvPr>
            <p:cNvCxnSpPr>
              <a:stCxn id="166" idx="6"/>
              <a:endCxn id="161" idx="2"/>
            </p:cNvCxnSpPr>
            <p:nvPr/>
          </p:nvCxnSpPr>
          <p:spPr>
            <a:xfrm>
              <a:off x="1299412" y="3761872"/>
              <a:ext cx="272715" cy="0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39F2516-7A9A-DC30-D3BA-5070F602D7D6}"/>
                </a:ext>
              </a:extLst>
            </p:cNvPr>
            <p:cNvCxnSpPr>
              <a:stCxn id="166" idx="6"/>
              <a:endCxn id="162" idx="2"/>
            </p:cNvCxnSpPr>
            <p:nvPr/>
          </p:nvCxnSpPr>
          <p:spPr>
            <a:xfrm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33E167C0-2CC9-D7D9-E86D-488C8E7DE9B4}"/>
                </a:ext>
              </a:extLst>
            </p:cNvPr>
            <p:cNvCxnSpPr>
              <a:stCxn id="166" idx="6"/>
              <a:endCxn id="163" idx="2"/>
            </p:cNvCxnSpPr>
            <p:nvPr/>
          </p:nvCxnSpPr>
          <p:spPr>
            <a:xfrm>
              <a:off x="1299412" y="3761872"/>
              <a:ext cx="272715" cy="513346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2" name="直線接點 171">
              <a:extLst>
                <a:ext uri="{FF2B5EF4-FFF2-40B4-BE49-F238E27FC236}">
                  <a16:creationId xmlns:a16="http://schemas.microsoft.com/office/drawing/2014/main" id="{9CEB061E-9FFA-EAF3-D064-14F433AFE118}"/>
                </a:ext>
              </a:extLst>
            </p:cNvPr>
            <p:cNvCxnSpPr>
              <a:stCxn id="167" idx="6"/>
              <a:endCxn id="160" idx="2"/>
            </p:cNvCxnSpPr>
            <p:nvPr/>
          </p:nvCxnSpPr>
          <p:spPr>
            <a:xfrm flipV="1">
              <a:off x="1299412" y="3505199"/>
              <a:ext cx="272715" cy="513346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3" name="直線接點 172">
              <a:extLst>
                <a:ext uri="{FF2B5EF4-FFF2-40B4-BE49-F238E27FC236}">
                  <a16:creationId xmlns:a16="http://schemas.microsoft.com/office/drawing/2014/main" id="{1AD1E05F-3D5A-CDF8-A72E-7A6C26ED46D6}"/>
                </a:ext>
              </a:extLst>
            </p:cNvPr>
            <p:cNvCxnSpPr>
              <a:stCxn id="167" idx="6"/>
              <a:endCxn id="161" idx="2"/>
            </p:cNvCxnSpPr>
            <p:nvPr/>
          </p:nvCxnSpPr>
          <p:spPr>
            <a:xfrm flipV="1">
              <a:off x="1299412" y="3761872"/>
              <a:ext cx="272715" cy="25667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E50471BD-5E02-6344-2024-81AC3F0F5883}"/>
                </a:ext>
              </a:extLst>
            </p:cNvPr>
            <p:cNvCxnSpPr>
              <a:stCxn id="167" idx="6"/>
              <a:endCxn id="162" idx="2"/>
            </p:cNvCxnSpPr>
            <p:nvPr/>
          </p:nvCxnSpPr>
          <p:spPr>
            <a:xfrm>
              <a:off x="1299412" y="4018545"/>
              <a:ext cx="272715" cy="0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79BEF0F2-8723-04BB-79F8-09EBD752B1D1}"/>
                </a:ext>
              </a:extLst>
            </p:cNvPr>
            <p:cNvCxnSpPr>
              <a:stCxn id="167" idx="6"/>
              <a:endCxn id="163" idx="2"/>
            </p:cNvCxnSpPr>
            <p:nvPr/>
          </p:nvCxnSpPr>
          <p:spPr>
            <a:xfrm>
              <a:off x="1299412" y="4018545"/>
              <a:ext cx="272715" cy="25667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21A3D1EF-FBB4-9A53-8E4C-C8CBBAF5C0CE}"/>
                </a:ext>
              </a:extLst>
            </p:cNvPr>
            <p:cNvCxnSpPr>
              <a:stCxn id="160" idx="6"/>
              <a:endCxn id="164" idx="2"/>
            </p:cNvCxnSpPr>
            <p:nvPr/>
          </p:nvCxnSpPr>
          <p:spPr>
            <a:xfrm>
              <a:off x="1748591" y="3505199"/>
              <a:ext cx="272715" cy="27086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7" name="直線接點 176">
              <a:extLst>
                <a:ext uri="{FF2B5EF4-FFF2-40B4-BE49-F238E27FC236}">
                  <a16:creationId xmlns:a16="http://schemas.microsoft.com/office/drawing/2014/main" id="{8B0DF5EE-550B-44CC-9BD4-4DC51F2CC398}"/>
                </a:ext>
              </a:extLst>
            </p:cNvPr>
            <p:cNvCxnSpPr>
              <a:endCxn id="165" idx="2"/>
            </p:cNvCxnSpPr>
            <p:nvPr/>
          </p:nvCxnSpPr>
          <p:spPr>
            <a:xfrm>
              <a:off x="1748591" y="3505199"/>
              <a:ext cx="272715" cy="527536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F47E634E-C06A-EA4F-4EE9-A1173D3D0420}"/>
                </a:ext>
              </a:extLst>
            </p:cNvPr>
            <p:cNvCxnSpPr>
              <a:stCxn id="161" idx="6"/>
              <a:endCxn id="164" idx="2"/>
            </p:cNvCxnSpPr>
            <p:nvPr/>
          </p:nvCxnSpPr>
          <p:spPr>
            <a:xfrm>
              <a:off x="1748591" y="3761872"/>
              <a:ext cx="272715" cy="14190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C2479656-FEFB-F2D6-E9AB-D1642BB8C4AB}"/>
                </a:ext>
              </a:extLst>
            </p:cNvPr>
            <p:cNvCxnSpPr>
              <a:stCxn id="161" idx="6"/>
              <a:endCxn id="165" idx="2"/>
            </p:cNvCxnSpPr>
            <p:nvPr/>
          </p:nvCxnSpPr>
          <p:spPr>
            <a:xfrm>
              <a:off x="1748591" y="3761872"/>
              <a:ext cx="272715" cy="27086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402F6090-14CA-8ADA-D72A-1D35D1C973EB}"/>
                </a:ext>
              </a:extLst>
            </p:cNvPr>
            <p:cNvCxnSpPr>
              <a:stCxn id="162" idx="6"/>
              <a:endCxn id="164" idx="2"/>
            </p:cNvCxnSpPr>
            <p:nvPr/>
          </p:nvCxnSpPr>
          <p:spPr>
            <a:xfrm flipV="1">
              <a:off x="1748591" y="3776062"/>
              <a:ext cx="272715" cy="24248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4C9E1E81-DEC2-3C51-CC88-D7C6427BFE4B}"/>
                </a:ext>
              </a:extLst>
            </p:cNvPr>
            <p:cNvCxnSpPr>
              <a:stCxn id="162" idx="6"/>
              <a:endCxn id="165" idx="2"/>
            </p:cNvCxnSpPr>
            <p:nvPr/>
          </p:nvCxnSpPr>
          <p:spPr>
            <a:xfrm>
              <a:off x="1748591" y="4018545"/>
              <a:ext cx="272715" cy="14190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2" name="直線接點 181">
              <a:extLst>
                <a:ext uri="{FF2B5EF4-FFF2-40B4-BE49-F238E27FC236}">
                  <a16:creationId xmlns:a16="http://schemas.microsoft.com/office/drawing/2014/main" id="{70F45989-EEF7-DB4A-B1FE-811DAC175493}"/>
                </a:ext>
              </a:extLst>
            </p:cNvPr>
            <p:cNvCxnSpPr>
              <a:stCxn id="163" idx="6"/>
              <a:endCxn id="164" idx="2"/>
            </p:cNvCxnSpPr>
            <p:nvPr/>
          </p:nvCxnSpPr>
          <p:spPr>
            <a:xfrm flipV="1">
              <a:off x="1748591" y="3776062"/>
              <a:ext cx="272715" cy="499156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183" name="直線接點 182">
              <a:extLst>
                <a:ext uri="{FF2B5EF4-FFF2-40B4-BE49-F238E27FC236}">
                  <a16:creationId xmlns:a16="http://schemas.microsoft.com/office/drawing/2014/main" id="{BD2B72ED-AA2C-2EC7-EBBA-93E7257D8717}"/>
                </a:ext>
              </a:extLst>
            </p:cNvPr>
            <p:cNvCxnSpPr>
              <a:stCxn id="163" idx="6"/>
              <a:endCxn id="165" idx="2"/>
            </p:cNvCxnSpPr>
            <p:nvPr/>
          </p:nvCxnSpPr>
          <p:spPr>
            <a:xfrm flipV="1">
              <a:off x="1748591" y="4032735"/>
              <a:ext cx="272715" cy="242483"/>
            </a:xfrm>
            <a:prstGeom prst="line">
              <a:avLst/>
            </a:prstGeom>
            <a:ln w="19050"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sp>
        <p:nvSpPr>
          <p:cNvPr id="184" name="左-右雙向箭號 183">
            <a:extLst>
              <a:ext uri="{FF2B5EF4-FFF2-40B4-BE49-F238E27FC236}">
                <a16:creationId xmlns:a16="http://schemas.microsoft.com/office/drawing/2014/main" id="{57B6BF2B-D694-0BC4-FD7E-D1DC683E447A}"/>
              </a:ext>
            </a:extLst>
          </p:cNvPr>
          <p:cNvSpPr/>
          <p:nvPr/>
        </p:nvSpPr>
        <p:spPr>
          <a:xfrm>
            <a:off x="5625670" y="4819548"/>
            <a:ext cx="654561" cy="275738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圓角矩形 184">
                <a:extLst>
                  <a:ext uri="{FF2B5EF4-FFF2-40B4-BE49-F238E27FC236}">
                    <a16:creationId xmlns:a16="http://schemas.microsoft.com/office/drawing/2014/main" id="{4B07FB5D-6173-549A-BA5F-6EC34F272003}"/>
                  </a:ext>
                </a:extLst>
              </p:cNvPr>
              <p:cNvSpPr/>
              <p:nvPr/>
            </p:nvSpPr>
            <p:spPr>
              <a:xfrm>
                <a:off x="5624141" y="3783241"/>
                <a:ext cx="734459" cy="4665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2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85" name="圓角矩形 184">
                <a:extLst>
                  <a:ext uri="{FF2B5EF4-FFF2-40B4-BE49-F238E27FC236}">
                    <a16:creationId xmlns:a16="http://schemas.microsoft.com/office/drawing/2014/main" id="{4B07FB5D-6173-549A-BA5F-6EC34F272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41" y="3783241"/>
                <a:ext cx="734459" cy="46657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直線單箭頭接點 111">
            <a:extLst>
              <a:ext uri="{FF2B5EF4-FFF2-40B4-BE49-F238E27FC236}">
                <a16:creationId xmlns:a16="http://schemas.microsoft.com/office/drawing/2014/main" id="{90803CF2-5BD6-54E3-090D-F5EDEC684691}"/>
              </a:ext>
            </a:extLst>
          </p:cNvPr>
          <p:cNvCxnSpPr>
            <a:cxnSpLocks/>
            <a:stCxn id="185" idx="3"/>
          </p:cNvCxnSpPr>
          <p:nvPr/>
        </p:nvCxnSpPr>
        <p:spPr>
          <a:xfrm>
            <a:off x="6358600" y="4016529"/>
            <a:ext cx="656643" cy="3217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單箭頭接點 112">
            <a:extLst>
              <a:ext uri="{FF2B5EF4-FFF2-40B4-BE49-F238E27FC236}">
                <a16:creationId xmlns:a16="http://schemas.microsoft.com/office/drawing/2014/main" id="{BDDF59C9-A6A8-364D-5152-7520C558D386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4967498" y="4016529"/>
            <a:ext cx="656643" cy="37523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B1EA6C4-5CEA-96B4-8134-1DABC550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B65ADA-E7AA-B5D6-711A-1482F77084C0}"/>
              </a:ext>
            </a:extLst>
          </p:cNvPr>
          <p:cNvSpPr txBox="1"/>
          <p:nvPr/>
        </p:nvSpPr>
        <p:spPr>
          <a:xfrm>
            <a:off x="605481" y="914400"/>
            <a:ext cx="5730671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Watermark course video</a:t>
            </a:r>
            <a:endParaRPr lang="zh-TW" alt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82D1F434-3EB7-0368-3EC2-7BCD204D706A}"/>
              </a:ext>
            </a:extLst>
          </p:cNvPr>
          <p:cNvSpPr txBox="1"/>
          <p:nvPr/>
        </p:nvSpPr>
        <p:spPr>
          <a:xfrm>
            <a:off x="1001628" y="1747911"/>
            <a:ext cx="10660720" cy="356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492550" bIns="34275" anchor="t" anchorCtr="0">
            <a:no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US" altLang="zh-TW" sz="2400" dirty="0"/>
              <a:t>For those of you who have questions regarding </a:t>
            </a:r>
            <a:r>
              <a:rPr lang="en-US" altLang="zh-TW" sz="2400" b="1" dirty="0"/>
              <a:t>watermarking techniques and applications</a:t>
            </a:r>
            <a:r>
              <a:rPr lang="en-US" altLang="zh-TW" sz="2400" dirty="0"/>
              <a:t>, please note that relevant course materials have already been uploaded to the </a:t>
            </a:r>
            <a:r>
              <a:rPr lang="en-US" altLang="zh-TW" sz="2400" b="1" dirty="0" err="1"/>
              <a:t>eeclass</a:t>
            </a:r>
            <a:r>
              <a:rPr lang="en-US" altLang="zh-TW" sz="2400" b="1" dirty="0"/>
              <a:t> system</a:t>
            </a:r>
            <a:r>
              <a:rPr lang="en-US" altLang="zh-TW" sz="2400" dirty="0"/>
              <a:t>.</a:t>
            </a:r>
            <a:endParaRPr lang="en-US" sz="2400" b="0" i="0" u="none" strike="noStrike" cap="none" dirty="0">
              <a:solidFill>
                <a:schemeClr val="dk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567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C2A9C-73F7-8DA6-E395-1BF1C14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1EFAC7-DC16-3C5D-D31A-85674AB6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94"/>
            <a:ext cx="10515600" cy="47365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use </a:t>
            </a:r>
            <a:r>
              <a:rPr lang="en-US" altLang="zh-TW" b="1" dirty="0"/>
              <a:t>ResNet-18</a:t>
            </a:r>
            <a:r>
              <a:rPr lang="en-US" altLang="zh-TW" dirty="0"/>
              <a:t> as the backbone model and </a:t>
            </a:r>
            <a:r>
              <a:rPr lang="en-US" altLang="zh-TW" b="1" dirty="0"/>
              <a:t>CIFAR-10</a:t>
            </a:r>
            <a:r>
              <a:rPr lang="en-US" altLang="zh-TW" dirty="0"/>
              <a:t> as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Your task is to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A </a:t>
            </a:r>
            <a:r>
              <a:rPr lang="en-US" altLang="zh-TW" b="1" dirty="0"/>
              <a:t>Watermarked framework</a:t>
            </a:r>
            <a:r>
              <a:rPr lang="en-US" altLang="zh-TW" dirty="0"/>
              <a:t>: a framework to inject an embedded watermark into neural network that does </a:t>
            </a:r>
            <a:r>
              <a:rPr lang="en-US" altLang="zh-TW" b="1" dirty="0"/>
              <a:t>not affect classification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 this project, you can use </a:t>
            </a:r>
            <a:r>
              <a:rPr lang="en-US" altLang="zh-TW" b="1" dirty="0"/>
              <a:t>any watermark method</a:t>
            </a:r>
            <a:r>
              <a:rPr lang="en-US" altLang="zh-TW" dirty="0"/>
              <a:t> to inject the watermark into given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 </a:t>
            </a:r>
            <a:r>
              <a:rPr lang="en-US" altLang="zh-TW" b="1" dirty="0"/>
              <a:t>Detector Model</a:t>
            </a:r>
            <a:r>
              <a:rPr lang="en-US" altLang="zh-TW" dirty="0"/>
              <a:t>: a model that can </a:t>
            </a:r>
            <a:r>
              <a:rPr lang="en-US" altLang="zh-TW" b="1" dirty="0"/>
              <a:t>verify</a:t>
            </a:r>
            <a:r>
              <a:rPr lang="en-US" altLang="zh-TW" dirty="0"/>
              <a:t> whether the given model contains a watermark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8379FF-CC3E-5AA2-3AD0-AC93336F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138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2102</Words>
  <Application>Microsoft Office PowerPoint</Application>
  <PresentationFormat>寬螢幕</PresentationFormat>
  <Paragraphs>268</Paragraphs>
  <Slides>27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Söhne</vt:lpstr>
      <vt:lpstr>Arial</vt:lpstr>
      <vt:lpstr>Calibri</vt:lpstr>
      <vt:lpstr>Calibri Light</vt:lpstr>
      <vt:lpstr>Cambria Math</vt:lpstr>
      <vt:lpstr>Times New Roman</vt:lpstr>
      <vt:lpstr>1_Office 佈景主題</vt:lpstr>
      <vt:lpstr>2025 DataScience Final Project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Spec.</vt:lpstr>
      <vt:lpstr>Spec. – How to design a detector model</vt:lpstr>
      <vt:lpstr>Spec. – Main task evaluate pipeline</vt:lpstr>
      <vt:lpstr>Spec. – Detector evaluate pipeline</vt:lpstr>
      <vt:lpstr>Spec. – Detector accuracy example</vt:lpstr>
      <vt:lpstr>Spec. – Attack against watermark  </vt:lpstr>
      <vt:lpstr>Code description</vt:lpstr>
      <vt:lpstr>Code description</vt:lpstr>
      <vt:lpstr>Code description</vt:lpstr>
      <vt:lpstr>Code description</vt:lpstr>
      <vt:lpstr>Code description</vt:lpstr>
      <vt:lpstr>Time limit description</vt:lpstr>
      <vt:lpstr>Scoring</vt:lpstr>
      <vt:lpstr>Scoring</vt:lpstr>
      <vt:lpstr>Scoring</vt:lpstr>
      <vt:lpstr>Scoring - Report</vt:lpstr>
      <vt:lpstr>Submit</vt:lpstr>
      <vt:lpstr>Reference paper list</vt:lpstr>
      <vt:lpstr>Reference paper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至楷 曾</cp:lastModifiedBy>
  <cp:revision>56</cp:revision>
  <dcterms:created xsi:type="dcterms:W3CDTF">2022-11-24T13:37:48Z</dcterms:created>
  <dcterms:modified xsi:type="dcterms:W3CDTF">2025-05-22T09:26:28Z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