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63" r:id="rId3"/>
    <p:sldId id="264" r:id="rId4"/>
    <p:sldId id="265" r:id="rId5"/>
    <p:sldId id="266" r:id="rId6"/>
    <p:sldId id="267" r:id="rId7"/>
    <p:sldId id="268" r:id="rId8"/>
    <p:sldId id="271" r:id="rId9"/>
    <p:sldId id="273" r:id="rId10"/>
    <p:sldId id="269" r:id="rId11"/>
    <p:sldId id="270" r:id="rId12"/>
    <p:sldId id="274" r:id="rId13"/>
    <p:sldId id="272"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87435" autoAdjust="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D1008-2C24-4284-994F-651622D2DF97}" type="datetimeFigureOut">
              <a:rPr lang="en-US" smtClean="0"/>
              <a:t>7/28/2020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9FE68-572E-4626-9245-70BD84A90F16}" type="slidenum">
              <a:rPr lang="en-US" smtClean="0"/>
              <a:t>‹#›</a:t>
            </a:fld>
            <a:endParaRPr lang="en-US"/>
          </a:p>
        </p:txBody>
      </p:sp>
    </p:spTree>
    <p:extLst>
      <p:ext uri="{BB962C8B-B14F-4D97-AF65-F5344CB8AC3E}">
        <p14:creationId xmlns:p14="http://schemas.microsoft.com/office/powerpoint/2010/main" val="107088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Breakout at 20 minutes or so</a:t>
            </a:r>
          </a:p>
          <a:p>
            <a:r>
              <a:rPr lang="en-US" dirty="0" smtClean="0"/>
              <a:t>Share screen</a:t>
            </a:r>
          </a:p>
          <a:p>
            <a:r>
              <a:rPr lang="en-US" dirty="0" smtClean="0"/>
              <a:t>Back to main room at 5:45</a:t>
            </a:r>
          </a:p>
        </p:txBody>
      </p:sp>
      <p:sp>
        <p:nvSpPr>
          <p:cNvPr id="4" name="Slide Number Placeholder 3"/>
          <p:cNvSpPr>
            <a:spLocks noGrp="1"/>
          </p:cNvSpPr>
          <p:nvPr>
            <p:ph type="sldNum" sz="quarter" idx="10"/>
          </p:nvPr>
        </p:nvSpPr>
        <p:spPr/>
        <p:txBody>
          <a:bodyPr/>
          <a:lstStyle/>
          <a:p>
            <a:fld id="{63D9FE68-572E-4626-9245-70BD84A90F16}" type="slidenum">
              <a:rPr lang="en-US" smtClean="0"/>
              <a:t>10</a:t>
            </a:fld>
            <a:endParaRPr lang="en-US"/>
          </a:p>
        </p:txBody>
      </p:sp>
    </p:spTree>
    <p:extLst>
      <p:ext uri="{BB962C8B-B14F-4D97-AF65-F5344CB8AC3E}">
        <p14:creationId xmlns:p14="http://schemas.microsoft.com/office/powerpoint/2010/main" val="3551440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A19A57-ED36-4E02-A41B-0F1BA868C295}"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29510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A19A57-ED36-4E02-A41B-0F1BA868C295}"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198651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A19A57-ED36-4E02-A41B-0F1BA868C295}"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2899703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8" y="228600"/>
            <a:ext cx="8229600" cy="2743200"/>
          </a:xfrm>
        </p:spPr>
        <p:txBody>
          <a:bodyPr anchor="b">
            <a:normAutofit/>
          </a:bodyPr>
          <a:lstStyle>
            <a:lvl1pPr algn="l">
              <a:defRPr sz="4800" cap="none" baseline="0">
                <a:latin typeface="Arial Black" panose="020B0A04020102020204" pitchFamily="34" charset="0"/>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4953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lIns="91440" tIns="91440" rIns="91440" bIns="91440"/>
          <a:lstStyle>
            <a:lvl1pPr>
              <a:defRPr sz="2400">
                <a:solidFill>
                  <a:schemeClr val="accent3"/>
                </a:solidFill>
              </a:defRPr>
            </a:lvl1pPr>
          </a:lstStyle>
          <a:p>
            <a:fld id="{1C2D31DE-C454-491C-B5C3-F097855E3DF7}" type="datetime4">
              <a:rPr lang="en-US" smtClean="0"/>
              <a:pPr/>
              <a:t>July 28,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dirty="0"/>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91440" tIns="91440" rIns="91440" bIns="9144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2927975964"/>
      </p:ext>
    </p:extLst>
  </p:cSld>
  <p:clrMapOvr>
    <a:masterClrMapping/>
  </p:clrMapOvr>
  <p:transition>
    <p:fade/>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40" name="Rectangle 39"/>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a:grpSpLocks noChangeAspect="1"/>
          </p:cNvGrpSpPr>
          <p:nvPr userDrawn="1"/>
        </p:nvGrpSpPr>
        <p:grpSpPr>
          <a:xfrm>
            <a:off x="4724400" y="2057400"/>
            <a:ext cx="2743200" cy="2743200"/>
            <a:chOff x="4724400" y="2057400"/>
            <a:chExt cx="2743200" cy="2743200"/>
          </a:xfrm>
        </p:grpSpPr>
        <p:sp>
          <p:nvSpPr>
            <p:cNvPr id="31" name="Rectangle 30">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100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32"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33"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1" name="Rectangle 4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8" y="228600"/>
            <a:ext cx="8229600" cy="2743200"/>
          </a:xfrm>
          <a:solidFill>
            <a:schemeClr val="bg1"/>
          </a:solidFill>
        </p:spPr>
        <p:txBody>
          <a:bodyPr anchor="b">
            <a:normAutofit/>
          </a:bodyPr>
          <a:lstStyle>
            <a:lvl1pPr algn="l">
              <a:defRPr sz="4800" cap="none" baseline="0">
                <a:solidFill>
                  <a:schemeClr val="tx1"/>
                </a:solidFill>
                <a:latin typeface="Arial Black" panose="020B0A04020102020204" pitchFamily="34" charset="0"/>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495298" y="3429000"/>
            <a:ext cx="8115299" cy="553998"/>
          </a:xfrm>
          <a:solidFill>
            <a:schemeClr val="tx1"/>
          </a:solidFill>
        </p:spPr>
        <p:txBody>
          <a:bodyPr wrap="squar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8" y="5943600"/>
            <a:ext cx="8229599" cy="246102"/>
          </a:xfrm>
          <a:solidFill>
            <a:schemeClr val="bg1"/>
          </a:solidFill>
        </p:spPr>
        <p:txBody>
          <a:bodyPr lIns="91440"/>
          <a:lstStyle>
            <a:lvl1pPr>
              <a:defRPr sz="2400">
                <a:solidFill>
                  <a:schemeClr val="accent3"/>
                </a:solidFill>
              </a:defRPr>
            </a:lvl1pPr>
          </a:lstStyle>
          <a:p>
            <a:fld id="{1C2D31DE-C454-491C-B5C3-F097855E3DF7}" type="datetime4">
              <a:rPr lang="en-US" smtClean="0"/>
              <a:pPr/>
              <a:t>July 28,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accent3"/>
                </a:solidFil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dirty="0"/>
          </a:p>
        </p:txBody>
      </p:sp>
      <p:sp>
        <p:nvSpPr>
          <p:cNvPr id="28" name="Text Placeholder 27"/>
          <p:cNvSpPr>
            <a:spLocks noGrp="1"/>
          </p:cNvSpPr>
          <p:nvPr>
            <p:ph type="body" sz="quarter" idx="13" hasCustomPrompt="1"/>
          </p:nvPr>
        </p:nvSpPr>
        <p:spPr>
          <a:xfrm>
            <a:off x="381000" y="4325897"/>
            <a:ext cx="8229598" cy="1274801"/>
          </a:xfrm>
          <a:solidFill>
            <a:schemeClr val="bg1"/>
          </a:solidFill>
        </p:spPr>
        <p:txBody>
          <a:bodyPr wrap="square" lIns="91440" anchor="ctr">
            <a:normAutofit/>
          </a:bodyPr>
          <a:lstStyle>
            <a:lvl1pPr marL="0" indent="0">
              <a:spcAft>
                <a:spcPts val="600"/>
              </a:spcAft>
              <a:buNone/>
              <a:defRPr sz="2400" baseline="0">
                <a:solidFill>
                  <a:schemeClr val="accent3"/>
                </a:solidFill>
              </a:defRPr>
            </a:lvl1pPr>
          </a:lstStyle>
          <a:p>
            <a:pPr lvl="0"/>
            <a:r>
              <a:rPr lang="en-US" dirty="0"/>
              <a:t>Presenter Name</a:t>
            </a:r>
            <a:br>
              <a:rPr lang="en-US" dirty="0"/>
            </a:br>
            <a:r>
              <a:rPr lang="en-US" dirty="0"/>
              <a:t>Presenter Title</a:t>
            </a:r>
          </a:p>
        </p:txBody>
      </p:sp>
      <p:grpSp>
        <p:nvGrpSpPr>
          <p:cNvPr id="17" name="Group 16"/>
          <p:cNvGrpSpPr>
            <a:grpSpLocks noChangeAspect="1"/>
          </p:cNvGrpSpPr>
          <p:nvPr userDrawn="1"/>
        </p:nvGrpSpPr>
        <p:grpSpPr>
          <a:xfrm>
            <a:off x="9966960" y="25146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100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889472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39245 0 " pathEditMode="relative" rAng="0" ptsTypes="AA">
                                      <p:cBhvr>
                                        <p:cTn id="6" dur="1500" fill="hold"/>
                                        <p:tgtEl>
                                          <p:spTgt spid="30"/>
                                        </p:tgtEl>
                                        <p:attrNameLst>
                                          <p:attrName>ppt_x</p:attrName>
                                          <p:attrName>ppt_y</p:attrName>
                                        </p:attrNameLst>
                                      </p:cBhvr>
                                      <p:rCtr x="19688" y="0"/>
                                    </p:animMotion>
                                  </p:childTnLst>
                                </p:cTn>
                              </p:par>
                              <p:par>
                                <p:cTn id="7" presetID="6" presetClass="emph" presetSubtype="0" accel="50000" decel="50000" fill="hold" nodeType="withEffect">
                                  <p:stCondLst>
                                    <p:cond delay="0"/>
                                  </p:stCondLst>
                                  <p:childTnLst>
                                    <p:animScale>
                                      <p:cBhvr>
                                        <p:cTn id="8" dur="1500" fill="hold"/>
                                        <p:tgtEl>
                                          <p:spTgt spid="30"/>
                                        </p:tgtEl>
                                      </p:cBhvr>
                                      <p:by x="66670" y="66670"/>
                                    </p:animScale>
                                  </p:childTnLst>
                                </p:cTn>
                              </p:par>
                              <p:par>
                                <p:cTn id="9" presetID="1" presetClass="entr" presetSubtype="0" fill="hold" nodeType="withEffect">
                                  <p:stCondLst>
                                    <p:cond delay="150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xit" presetSubtype="0" fill="hold" nodeType="withEffect">
                                  <p:stCondLst>
                                    <p:cond delay="1500"/>
                                  </p:stCondLst>
                                  <p:childTnLst>
                                    <p:set>
                                      <p:cBhvr>
                                        <p:cTn id="12" dur="1" fill="hold">
                                          <p:stCondLst>
                                            <p:cond delay="0"/>
                                          </p:stCondLst>
                                        </p:cTn>
                                        <p:tgtEl>
                                          <p:spTgt spid="30"/>
                                        </p:tgtEl>
                                        <p:attrNameLst>
                                          <p:attrName>style.visibility</p:attrName>
                                        </p:attrNameLst>
                                      </p:cBhvr>
                                      <p:to>
                                        <p:strVal val="hidden"/>
                                      </p:to>
                                    </p:set>
                                  </p:childTnLst>
                                </p:cTn>
                              </p:par>
                              <p:par>
                                <p:cTn id="13" presetID="1" presetClass="entr" presetSubtype="0" fill="hold" grpId="0" nodeType="withEffect">
                                  <p:stCondLst>
                                    <p:cond delay="750"/>
                                  </p:stCondLst>
                                  <p:childTnLst>
                                    <p:set>
                                      <p:cBhvr>
                                        <p:cTn id="14" dur="1" fill="hold">
                                          <p:stCondLst>
                                            <p:cond delay="0"/>
                                          </p:stCondLst>
                                        </p:cTn>
                                        <p:tgtEl>
                                          <p:spTgt spid="41"/>
                                        </p:tgtEl>
                                        <p:attrNameLst>
                                          <p:attrName>style.visibility</p:attrName>
                                        </p:attrNameLst>
                                      </p:cBhvr>
                                      <p:to>
                                        <p:strVal val="visible"/>
                                      </p:to>
                                    </p:set>
                                  </p:childTnLst>
                                </p:cTn>
                              </p:par>
                              <p:par>
                                <p:cTn id="15" presetID="50" presetClass="entr" presetSubtype="0" decel="100000" fill="hold" grpId="0" nodeType="withEffect">
                                  <p:stCondLst>
                                    <p:cond delay="100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strVal val="#ppt_w+.3"/>
                                          </p:val>
                                        </p:tav>
                                        <p:tav tm="100000">
                                          <p:val>
                                            <p:strVal val="#ppt_w"/>
                                          </p:val>
                                        </p:tav>
                                      </p:tavLst>
                                    </p:anim>
                                    <p:anim calcmode="lin" valueType="num">
                                      <p:cBhvr>
                                        <p:cTn id="18" dur="500" fill="hold"/>
                                        <p:tgtEl>
                                          <p:spTgt spid="40"/>
                                        </p:tgtEl>
                                        <p:attrNameLst>
                                          <p:attrName>ppt_h</p:attrName>
                                        </p:attrNameLst>
                                      </p:cBhvr>
                                      <p:tavLst>
                                        <p:tav tm="0">
                                          <p:val>
                                            <p:strVal val="#ppt_h"/>
                                          </p:val>
                                        </p:tav>
                                        <p:tav tm="100000">
                                          <p:val>
                                            <p:strVal val="#ppt_h"/>
                                          </p:val>
                                        </p:tav>
                                      </p:tavLst>
                                    </p:anim>
                                    <p:animEffect transition="in" filter="fade">
                                      <p:cBhvr>
                                        <p:cTn id="19" dur="500"/>
                                        <p:tgtEl>
                                          <p:spTgt spid="40"/>
                                        </p:tgtEl>
                                      </p:cBhvr>
                                    </p:animEffect>
                                  </p:childTnLst>
                                </p:cTn>
                              </p:par>
                              <p:par>
                                <p:cTn id="20" presetID="2" presetClass="entr" presetSubtype="8" fill="hold" grpId="0" nodeType="withEffect">
                                  <p:stCondLst>
                                    <p:cond delay="75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600" fill="hold"/>
                                        <p:tgtEl>
                                          <p:spTgt spid="2"/>
                                        </p:tgtEl>
                                        <p:attrNameLst>
                                          <p:attrName>ppt_x</p:attrName>
                                        </p:attrNameLst>
                                      </p:cBhvr>
                                      <p:tavLst>
                                        <p:tav tm="0">
                                          <p:val>
                                            <p:strVal val="0-#ppt_w/2"/>
                                          </p:val>
                                        </p:tav>
                                        <p:tav tm="100000">
                                          <p:val>
                                            <p:strVal val="#ppt_x"/>
                                          </p:val>
                                        </p:tav>
                                      </p:tavLst>
                                    </p:anim>
                                    <p:anim calcmode="lin" valueType="num">
                                      <p:cBhvr additive="base">
                                        <p:cTn id="23" dur="600" fill="hold"/>
                                        <p:tgtEl>
                                          <p:spTgt spid="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75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600" fill="hold"/>
                                        <p:tgtEl>
                                          <p:spTgt spid="3"/>
                                        </p:tgtEl>
                                        <p:attrNameLst>
                                          <p:attrName>ppt_x</p:attrName>
                                        </p:attrNameLst>
                                      </p:cBhvr>
                                      <p:tavLst>
                                        <p:tav tm="0">
                                          <p:val>
                                            <p:strVal val="0-#ppt_w/2"/>
                                          </p:val>
                                        </p:tav>
                                        <p:tav tm="100000">
                                          <p:val>
                                            <p:strVal val="#ppt_x"/>
                                          </p:val>
                                        </p:tav>
                                      </p:tavLst>
                                    </p:anim>
                                    <p:anim calcmode="lin" valueType="num">
                                      <p:cBhvr additive="base">
                                        <p:cTn id="27" dur="600" fill="hold"/>
                                        <p:tgtEl>
                                          <p:spTgt spid="3"/>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75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600" fill="hold"/>
                                        <p:tgtEl>
                                          <p:spTgt spid="28"/>
                                        </p:tgtEl>
                                        <p:attrNameLst>
                                          <p:attrName>ppt_x</p:attrName>
                                        </p:attrNameLst>
                                      </p:cBhvr>
                                      <p:tavLst>
                                        <p:tav tm="0">
                                          <p:val>
                                            <p:strVal val="0-#ppt_w/2"/>
                                          </p:val>
                                        </p:tav>
                                        <p:tav tm="100000">
                                          <p:val>
                                            <p:strVal val="#ppt_x"/>
                                          </p:val>
                                        </p:tav>
                                      </p:tavLst>
                                    </p:anim>
                                    <p:anim calcmode="lin" valueType="num">
                                      <p:cBhvr additive="base">
                                        <p:cTn id="31" dur="600" fill="hold"/>
                                        <p:tgtEl>
                                          <p:spTgt spid="2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75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600" fill="hold"/>
                                        <p:tgtEl>
                                          <p:spTgt spid="4"/>
                                        </p:tgtEl>
                                        <p:attrNameLst>
                                          <p:attrName>ppt_x</p:attrName>
                                        </p:attrNameLst>
                                      </p:cBhvr>
                                      <p:tavLst>
                                        <p:tav tm="0">
                                          <p:val>
                                            <p:strVal val="0-#ppt_w/2"/>
                                          </p:val>
                                        </p:tav>
                                        <p:tav tm="100000">
                                          <p:val>
                                            <p:strVal val="#ppt_x"/>
                                          </p:val>
                                        </p:tav>
                                      </p:tavLst>
                                    </p:anim>
                                    <p:anim calcmode="lin" valueType="num">
                                      <p:cBhvr additive="base">
                                        <p:cTn id="35" dur="6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2" grpId="0" animBg="1"/>
      <p:bldP spid="3" grpId="0" uiExpand="1" animBg="1">
        <p:tmplLst>
          <p:tmpl>
            <p:tnLst>
              <p:par>
                <p:cTn presetID="2" presetClass="entr" presetSubtype="8" fill="hold" nodeType="withEffect">
                  <p:stCondLst>
                    <p:cond delay="7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600" fill="hold"/>
                        <p:tgtEl>
                          <p:spTgt spid="3"/>
                        </p:tgtEl>
                        <p:attrNameLst>
                          <p:attrName>ppt_x</p:attrName>
                        </p:attrNameLst>
                      </p:cBhvr>
                      <p:tavLst>
                        <p:tav tm="0">
                          <p:val>
                            <p:strVal val="0-#ppt_w/2"/>
                          </p:val>
                        </p:tav>
                        <p:tav tm="100000">
                          <p:val>
                            <p:strVal val="#ppt_x"/>
                          </p:val>
                        </p:tav>
                      </p:tavLst>
                    </p:anim>
                    <p:anim calcmode="lin" valueType="num">
                      <p:cBhvr additive="base">
                        <p:cTn dur="600" fill="hold"/>
                        <p:tgtEl>
                          <p:spTgt spid="3"/>
                        </p:tgtEl>
                        <p:attrNameLst>
                          <p:attrName>ppt_y</p:attrName>
                        </p:attrNameLst>
                      </p:cBhvr>
                      <p:tavLst>
                        <p:tav tm="0">
                          <p:val>
                            <p:strVal val="#ppt_y"/>
                          </p:val>
                        </p:tav>
                        <p:tav tm="100000">
                          <p:val>
                            <p:strVal val="#ppt_y"/>
                          </p:val>
                        </p:tav>
                      </p:tavLst>
                    </p:anim>
                  </p:childTnLst>
                </p:cTn>
              </p:par>
            </p:tnLst>
          </p:tmpl>
        </p:tmplLst>
      </p:bldP>
      <p:bldP spid="4" grpId="0" animBg="1"/>
      <p:bldP spid="28" grpId="0" uiExpand="1" animBg="1">
        <p:tmplLst>
          <p:tmpl>
            <p:tnLst>
              <p:par>
                <p:cTn presetID="2" presetClass="entr" presetSubtype="8" fill="hold" nodeType="withEffect">
                  <p:stCondLst>
                    <p:cond delay="7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600" fill="hold"/>
                        <p:tgtEl>
                          <p:spTgt spid="28"/>
                        </p:tgtEl>
                        <p:attrNameLst>
                          <p:attrName>ppt_x</p:attrName>
                        </p:attrNameLst>
                      </p:cBhvr>
                      <p:tavLst>
                        <p:tav tm="0">
                          <p:val>
                            <p:strVal val="0-#ppt_w/2"/>
                          </p:val>
                        </p:tav>
                        <p:tav tm="100000">
                          <p:val>
                            <p:strVal val="#ppt_x"/>
                          </p:val>
                        </p:tav>
                      </p:tavLst>
                    </p:anim>
                    <p:anim calcmode="lin" valueType="num">
                      <p:cBhvr additive="base">
                        <p:cTn dur="600" fill="hold"/>
                        <p:tgtEl>
                          <p:spTgt spid="28"/>
                        </p:tgtEl>
                        <p:attrNameLst>
                          <p:attrName>ppt_y</p:attrName>
                        </p:attrNameLst>
                      </p:cBhvr>
                      <p:tavLst>
                        <p:tav tm="0">
                          <p:val>
                            <p:strVal val="#ppt_y"/>
                          </p:val>
                        </p:tav>
                        <p:tav tm="100000">
                          <p:val>
                            <p:strVal val="#ppt_y"/>
                          </p:val>
                        </p:tav>
                      </p:tavLst>
                    </p:anim>
                  </p:childTnLst>
                </p:cTn>
              </p:par>
            </p:tnLst>
          </p:tmpl>
        </p:tmplLst>
      </p:bldP>
    </p:bldLst>
  </p:timing>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rgbClr val="6ABF4B"/>
              </a:gs>
              <a:gs pos="99000">
                <a:srgbClr val="54C8E8"/>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8" y="228600"/>
            <a:ext cx="8229600"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495299" y="3429000"/>
            <a:ext cx="7909560"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lIns="91440"/>
          <a:lstStyle>
            <a:lvl1pPr>
              <a:defRPr sz="2400">
                <a:solidFill>
                  <a:schemeClr val="bg1"/>
                </a:solidFill>
              </a:defRPr>
            </a:lvl1pPr>
          </a:lstStyle>
          <a:p>
            <a:fld id="{1C2D31DE-C454-491C-B5C3-F097855E3DF7}" type="datetime4">
              <a:rPr lang="en-US" smtClean="0"/>
              <a:pPr/>
              <a:t>July 28,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dirty="0"/>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9144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68947765"/>
      </p:ext>
    </p:extLst>
  </p:cSld>
  <p:clrMapOvr>
    <a:masterClrMapping/>
  </p:clrMapOvr>
  <p:transition>
    <p:fade/>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tIns="91440" bIns="91440" anchor="ctr">
            <a:normAutofit/>
          </a:bodyPr>
          <a:lstStyle>
            <a:lvl1pPr algn="ctr">
              <a:defRPr sz="4000" baseline="0"/>
            </a:lvl1pPr>
          </a:lstStyle>
          <a:p>
            <a:r>
              <a:rPr lang="en-US" dirty="0"/>
              <a:t>Type “Agenda” Here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lIns="91440" tIns="91440" rIns="91440" bIns="91440" anchor="ctr">
            <a:no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363036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5690832" y="4983109"/>
            <a:ext cx="4291368"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Quote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 Placeholder 8"/>
          <p:cNvSpPr>
            <a:spLocks noGrp="1"/>
          </p:cNvSpPr>
          <p:nvPr>
            <p:ph type="body" sz="quarter" idx="13" hasCustomPrompt="1"/>
          </p:nvPr>
        </p:nvSpPr>
        <p:spPr>
          <a:xfrm>
            <a:off x="8011661" y="5506329"/>
            <a:ext cx="1970539" cy="492443"/>
          </a:xfrm>
        </p:spPr>
        <p:txBody>
          <a:bodyPr wrap="none" anchor="ctr">
            <a:spAutoFit/>
          </a:bodyPr>
          <a:lstStyle>
            <a:lvl1pPr marL="0" indent="0" algn="r">
              <a:buNone/>
              <a:defRPr sz="2000"/>
            </a:lvl1pPr>
          </a:lstStyle>
          <a:p>
            <a:pPr lvl="0"/>
            <a:r>
              <a:rPr lang="en-US" dirty="0"/>
              <a:t>Title / Company</a:t>
            </a:r>
          </a:p>
        </p:txBody>
      </p:sp>
    </p:spTree>
    <p:extLst>
      <p:ext uri="{BB962C8B-B14F-4D97-AF65-F5344CB8AC3E}">
        <p14:creationId xmlns:p14="http://schemas.microsoft.com/office/powerpoint/2010/main" val="323307678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0899451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228601"/>
            <a:ext cx="11430000" cy="685799"/>
          </a:xfrm>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dirty="0"/>
          </a:p>
        </p:txBody>
      </p:sp>
      <p:cxnSp>
        <p:nvCxnSpPr>
          <p:cNvPr id="8" name="Straight Connector 7">
            <a:extLst>
              <a:ext uri="{FF2B5EF4-FFF2-40B4-BE49-F238E27FC236}">
                <a16:creationId xmlns:a16="http://schemas.microsoft.com/office/drawing/2014/main" id="{72D26AC1-0738-4DF2-AD94-A51900A39340}"/>
              </a:ext>
            </a:extLst>
          </p:cNvPr>
          <p:cNvCxnSpPr/>
          <p:nvPr userDrawn="1"/>
        </p:nvCxnSpPr>
        <p:spPr>
          <a:xfrm>
            <a:off x="458724" y="1028700"/>
            <a:ext cx="11274552"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44043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7806264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A19A57-ED36-4E02-A41B-0F1BA868C295}"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1469669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1524" y="0"/>
            <a:ext cx="12188952" cy="1138773"/>
          </a:xfrm>
          <a:gradFill>
            <a:gsLst>
              <a:gs pos="1000">
                <a:schemeClr val="accent2"/>
              </a:gs>
              <a:gs pos="99000">
                <a:schemeClr val="accent1"/>
              </a:gs>
            </a:gsLst>
            <a:lin ang="2700000" scaled="0"/>
          </a:gradFill>
        </p:spPr>
        <p:txBody>
          <a:bodyPr wrap="square" lIns="457200" tIns="91440" bIns="0">
            <a:noAutofit/>
          </a:bodyPr>
          <a:lstStyle>
            <a:lvl1pPr>
              <a:lnSpc>
                <a:spcPct val="85000"/>
              </a:lnSpc>
              <a:defRPr sz="4000">
                <a:solidFill>
                  <a:schemeClr val="bg1"/>
                </a:solidFill>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a:xfrm>
            <a:off x="381000" y="1371600"/>
            <a:ext cx="11430000" cy="502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7209698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tIns="91440" bIns="91440" anchor="ctr">
            <a:normAutofit/>
          </a:bodyPr>
          <a:lstStyle>
            <a:lvl1pPr>
              <a:defRPr sz="4000"/>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lIns="91440" tIns="91440" rIns="91440" bIns="91440" anchor="ctr">
            <a:no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427997871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Autofit/>
          </a:bodyPr>
          <a:lstStyle>
            <a:lvl1pPr>
              <a:defRPr sz="4800">
                <a:solidFill>
                  <a:schemeClr val="bg1"/>
                </a:solidFill>
              </a:defRPr>
            </a:lvl1pPr>
          </a:lstStyle>
          <a:p>
            <a:r>
              <a:rPr lang="en-US" smtClean="0"/>
              <a:t>Click to edit Master title style</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99608665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rgbClr val="6ABF4B"/>
              </a:gs>
              <a:gs pos="99000">
                <a:srgbClr val="54C8E8"/>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658020"/>
            <a:ext cx="10972800" cy="1541961"/>
          </a:xfrm>
        </p:spPr>
        <p:txBody>
          <a:bodyPr anchor="ctr">
            <a:noAutofit/>
          </a:bodyPr>
          <a:lstStyle>
            <a:lvl1pPr>
              <a:defRPr sz="6000">
                <a:solidFill>
                  <a:schemeClr val="bg1"/>
                </a:solidFill>
              </a:defRPr>
            </a:lvl1pPr>
          </a:lstStyle>
          <a:p>
            <a:r>
              <a:rPr lang="en-US" smtClean="0"/>
              <a:t>Click to edit Master title style</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417232352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9"/>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dirty="0"/>
          </a:p>
        </p:txBody>
      </p:sp>
      <p:cxnSp>
        <p:nvCxnSpPr>
          <p:cNvPr id="13" name="Straight Connector 12">
            <a:extLst>
              <a:ext uri="{FF2B5EF4-FFF2-40B4-BE49-F238E27FC236}">
                <a16:creationId xmlns:a16="http://schemas.microsoft.com/office/drawing/2014/main" id="{72D26AC1-0738-4DF2-AD94-A51900A39340}"/>
              </a:ext>
            </a:extLst>
          </p:cNvPr>
          <p:cNvCxnSpPr/>
          <p:nvPr userDrawn="1"/>
        </p:nvCxnSpPr>
        <p:spPr>
          <a:xfrm>
            <a:off x="458724" y="1028700"/>
            <a:ext cx="11274552"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91100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1"/>
          </p:nvPr>
        </p:nvSpPr>
        <p:spPr/>
        <p:txBody>
          <a:bodyPr/>
          <a:lstStyle/>
          <a:p>
            <a:fld id="{5958763E-B898-436D-883D-03711491D54A}" type="datetimeFigureOut">
              <a:rPr lang="en-US" smtClean="0"/>
              <a:t>7/28/2020</a:t>
            </a:fld>
            <a:endParaRPr lang="en-US" dirty="0"/>
          </a:p>
        </p:txBody>
      </p:sp>
      <p:sp>
        <p:nvSpPr>
          <p:cNvPr id="8" name="Footer Placeholder 7"/>
          <p:cNvSpPr>
            <a:spLocks noGrp="1"/>
          </p:cNvSpPr>
          <p:nvPr>
            <p:ph type="ftr" sz="quarter" idx="12"/>
          </p:nvPr>
        </p:nvSpPr>
        <p:spPr/>
        <p:txBody>
          <a:bodyPr/>
          <a:lstStyle/>
          <a:p>
            <a:endParaRPr lang="en-US" dirty="0"/>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dirty="0"/>
          </a:p>
        </p:txBody>
      </p:sp>
      <p:cxnSp>
        <p:nvCxnSpPr>
          <p:cNvPr id="10" name="Straight Connector 9">
            <a:extLst>
              <a:ext uri="{FF2B5EF4-FFF2-40B4-BE49-F238E27FC236}">
                <a16:creationId xmlns:a16="http://schemas.microsoft.com/office/drawing/2014/main" id="{72D26AC1-0738-4DF2-AD94-A51900A39340}"/>
              </a:ext>
            </a:extLst>
          </p:cNvPr>
          <p:cNvCxnSpPr/>
          <p:nvPr userDrawn="1"/>
        </p:nvCxnSpPr>
        <p:spPr>
          <a:xfrm>
            <a:off x="458724" y="1028700"/>
            <a:ext cx="11274552"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8460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2"/>
          </p:nvPr>
        </p:nvSpPr>
        <p:spPr/>
        <p:txBody>
          <a:bodyPr/>
          <a:lstStyle/>
          <a:p>
            <a:fld id="{5958763E-B898-436D-883D-03711491D54A}" type="datetimeFigureOut">
              <a:rPr lang="en-US" smtClean="0"/>
              <a:t>7/28/2020</a:t>
            </a:fld>
            <a:endParaRPr lang="en-US" dirty="0"/>
          </a:p>
        </p:txBody>
      </p:sp>
      <p:sp>
        <p:nvSpPr>
          <p:cNvPr id="10" name="Footer Placeholder 9"/>
          <p:cNvSpPr>
            <a:spLocks noGrp="1"/>
          </p:cNvSpPr>
          <p:nvPr>
            <p:ph type="ftr" sz="quarter" idx="13"/>
          </p:nvPr>
        </p:nvSpPr>
        <p:spPr/>
        <p:txBody>
          <a:bodyPr/>
          <a:lstStyle/>
          <a:p>
            <a:endParaRPr lang="en-US" dirty="0"/>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dirty="0"/>
          </a:p>
        </p:txBody>
      </p:sp>
      <p:cxnSp>
        <p:nvCxnSpPr>
          <p:cNvPr id="12" name="Straight Connector 11">
            <a:extLst>
              <a:ext uri="{FF2B5EF4-FFF2-40B4-BE49-F238E27FC236}">
                <a16:creationId xmlns:a16="http://schemas.microsoft.com/office/drawing/2014/main" id="{72D26AC1-0738-4DF2-AD94-A51900A39340}"/>
              </a:ext>
            </a:extLst>
          </p:cNvPr>
          <p:cNvCxnSpPr/>
          <p:nvPr userDrawn="1"/>
        </p:nvCxnSpPr>
        <p:spPr>
          <a:xfrm>
            <a:off x="458724" y="1028700"/>
            <a:ext cx="11274552"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1124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914400"/>
            <a:ext cx="5486400" cy="731520"/>
          </a:xfrm>
          <a:solidFill>
            <a:schemeClr val="tx1"/>
          </a:solidFill>
        </p:spPr>
        <p:txBody>
          <a:bodyPr lIns="91440" tIns="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914400"/>
            <a:ext cx="5486398" cy="731520"/>
          </a:xfrm>
          <a:solidFill>
            <a:schemeClr val="tx1"/>
          </a:solidFill>
        </p:spPr>
        <p:txBody>
          <a:bodyPr lIns="91440" tIns="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55784442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914400"/>
            <a:ext cx="36576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914400"/>
            <a:ext cx="36576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914400"/>
            <a:ext cx="36576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2"/>
          </p:nvPr>
        </p:nvSpPr>
        <p:spPr/>
        <p:txBody>
          <a:bodyPr/>
          <a:lstStyle/>
          <a:p>
            <a:fld id="{5958763E-B898-436D-883D-03711491D54A}" type="datetimeFigureOut">
              <a:rPr lang="en-US" smtClean="0"/>
              <a:t>7/28/2020</a:t>
            </a:fld>
            <a:endParaRPr lang="en-US" dirty="0"/>
          </a:p>
        </p:txBody>
      </p:sp>
      <p:sp>
        <p:nvSpPr>
          <p:cNvPr id="10" name="Footer Placeholder 9"/>
          <p:cNvSpPr>
            <a:spLocks noGrp="1"/>
          </p:cNvSpPr>
          <p:nvPr>
            <p:ph type="ftr" sz="quarter" idx="13"/>
          </p:nvPr>
        </p:nvSpPr>
        <p:spPr/>
        <p:txBody>
          <a:bodyPr/>
          <a:lstStyle/>
          <a:p>
            <a:endParaRPr lang="en-US" dirty="0"/>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62652931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923471"/>
            <a:ext cx="27432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923471"/>
            <a:ext cx="27432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923471"/>
            <a:ext cx="27432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914400"/>
            <a:ext cx="27432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Date Placeholder 10"/>
          <p:cNvSpPr>
            <a:spLocks noGrp="1"/>
          </p:cNvSpPr>
          <p:nvPr>
            <p:ph type="dt" sz="half" idx="14"/>
          </p:nvPr>
        </p:nvSpPr>
        <p:spPr/>
        <p:txBody>
          <a:bodyPr/>
          <a:lstStyle/>
          <a:p>
            <a:fld id="{5958763E-B898-436D-883D-03711491D54A}" type="datetimeFigureOut">
              <a:rPr lang="en-US" smtClean="0"/>
              <a:t>7/28/2020</a:t>
            </a:fld>
            <a:endParaRPr lang="en-US" dirty="0"/>
          </a:p>
        </p:txBody>
      </p:sp>
      <p:sp>
        <p:nvSpPr>
          <p:cNvPr id="12" name="Footer Placeholder 11"/>
          <p:cNvSpPr>
            <a:spLocks noGrp="1"/>
          </p:cNvSpPr>
          <p:nvPr>
            <p:ph type="ftr" sz="quarter" idx="15"/>
          </p:nvPr>
        </p:nvSpPr>
        <p:spPr/>
        <p:txBody>
          <a:bodyPr/>
          <a:lstStyle/>
          <a:p>
            <a:endParaRPr lang="en-US" dirty="0"/>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7774624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A19A57-ED36-4E02-A41B-0F1BA868C295}"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30891972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08081815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24358578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259063312"/>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03995268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21892149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418842878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86832584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69298967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55859816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1000">
              <a:srgbClr val="6ABF4B"/>
            </a:gs>
            <a:gs pos="100000">
              <a:srgbClr val="54C8E8"/>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0990473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A19A57-ED36-4E02-A41B-0F1BA868C295}"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8461146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4656651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vent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524000" y="3429000"/>
            <a:ext cx="9144000" cy="1371600"/>
          </a:xfrm>
        </p:spPr>
        <p:txBody>
          <a:bodyPr tIns="91440" bIns="91440" anchor="ctr">
            <a:noAutofit/>
          </a:bodyPr>
          <a:lstStyle>
            <a:lvl1pPr algn="ctr">
              <a:defRPr sz="4000" baseline="0">
                <a:solidFill>
                  <a:schemeClr val="tx1"/>
                </a:solidFill>
              </a:defRPr>
            </a:lvl1pPr>
          </a:lstStyle>
          <a:p>
            <a:r>
              <a:rPr lang="en-US" dirty="0"/>
              <a:t>event Location / Subhead</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1524000" y="4800600"/>
            <a:ext cx="9144000" cy="914400"/>
          </a:xfrm>
        </p:spPr>
        <p:txBody>
          <a:bodyPr lIns="91440" tIns="91440" rIns="91440" bIns="91440" anchor="ctr">
            <a:normAutofit/>
          </a:bodyPr>
          <a:lstStyle>
            <a:lvl1pPr marL="112713" indent="0" algn="ctr">
              <a:buFont typeface="Wingdings" panose="05000000000000000000" pitchFamily="2" charset="2"/>
              <a:buNone/>
              <a:defRPr sz="28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Date / Presenter</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sp>
        <p:nvSpPr>
          <p:cNvPr id="11" name="Content Placeholder 10"/>
          <p:cNvSpPr>
            <a:spLocks noGrp="1"/>
          </p:cNvSpPr>
          <p:nvPr>
            <p:ph sz="quarter" idx="14" hasCustomPrompt="1"/>
          </p:nvPr>
        </p:nvSpPr>
        <p:spPr>
          <a:xfrm>
            <a:off x="1524000" y="685800"/>
            <a:ext cx="9144000" cy="2743200"/>
          </a:xfrm>
        </p:spPr>
        <p:txBody>
          <a:bodyPr/>
          <a:lstStyle>
            <a:lvl1pPr marL="0" indent="0" algn="ctr">
              <a:buNone/>
              <a:defRPr baseline="0"/>
            </a:lvl1pPr>
          </a:lstStyle>
          <a:p>
            <a:pPr lvl="0"/>
            <a:r>
              <a:rPr lang="en-US" dirty="0"/>
              <a:t>&lt;click the bottom-left icon here to insert logo/image&gt;</a:t>
            </a:r>
          </a:p>
        </p:txBody>
      </p:sp>
    </p:spTree>
    <p:extLst>
      <p:ext uri="{BB962C8B-B14F-4D97-AF65-F5344CB8AC3E}">
        <p14:creationId xmlns:p14="http://schemas.microsoft.com/office/powerpoint/2010/main" val="380398136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100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13311659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100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456638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3" grpId="3" animBg="1"/>
      <p:bldP spid="13" grpId="4" animBg="1"/>
      <p:bldP spid="13" grpId="5"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rgbClr val="56565A"/>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6ABF4B"/>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792674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rgbClr val="C8C8C8"/>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6ABF4B"/>
              </a:gs>
              <a:gs pos="100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rgbClr val="C8C8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rgbClr val="C8C8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rgbClr val="C8C8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rgbClr val="C8C8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userDrawn="1"/>
        </p:nvSpPr>
        <p:spPr bwMode="auto">
          <a:xfrm>
            <a:off x="0" y="0"/>
            <a:ext cx="12192000" cy="6858000"/>
          </a:xfrm>
          <a:prstGeom prst="rect">
            <a:avLst/>
          </a:prstGeom>
          <a:solidFill>
            <a:srgbClr val="5656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4724400" y="2057400"/>
            <a:ext cx="2743200" cy="2743200"/>
          </a:xfrm>
          <a:prstGeom prst="rect">
            <a:avLst/>
          </a:prstGeom>
          <a:solidFill>
            <a:srgbClr val="5656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6ABF4B"/>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31643530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544"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anim calcmode="lin" valueType="num">
                                      <p:cBhvr>
                                        <p:cTn id="9" dur="500"/>
                                        <p:tgtEl>
                                          <p:spTgt spid="20"/>
                                        </p:tgtEl>
                                        <p:attrNameLst>
                                          <p:attrName>ppt_x</p:attrName>
                                        </p:attrNameLst>
                                      </p:cBhvr>
                                      <p:tavLst>
                                        <p:tav tm="0">
                                          <p:val>
                                            <p:strVal val="ppt_x"/>
                                          </p:val>
                                        </p:tav>
                                        <p:tav tm="100000">
                                          <p:val>
                                            <p:fltVal val="0.5"/>
                                          </p:val>
                                        </p:tav>
                                      </p:tavLst>
                                    </p:anim>
                                    <p:anim calcmode="lin" valueType="num">
                                      <p:cBhvr>
                                        <p:cTn id="10" dur="500"/>
                                        <p:tgtEl>
                                          <p:spTgt spid="20"/>
                                        </p:tgtEl>
                                        <p:attrNameLst>
                                          <p:attrName>ppt_y</p:attrName>
                                        </p:attrNameLst>
                                      </p:cBhvr>
                                      <p:tavLst>
                                        <p:tav tm="0">
                                          <p:val>
                                            <p:strVal val="ppt_y"/>
                                          </p:val>
                                        </p:tav>
                                        <p:tav tm="100000">
                                          <p:val>
                                            <p:fltVal val="0.5"/>
                                          </p:val>
                                        </p:tav>
                                      </p:tavLst>
                                    </p:anim>
                                    <p:set>
                                      <p:cBhvr>
                                        <p:cTn id="11" dur="1" fill="hold">
                                          <p:stCondLst>
                                            <p:cond delay="499"/>
                                          </p:stCondLst>
                                        </p:cTn>
                                        <p:tgtEl>
                                          <p:spTgt spid="20"/>
                                        </p:tgtEl>
                                        <p:attrNameLst>
                                          <p:attrName>style.visibility</p:attrName>
                                        </p:attrNameLst>
                                      </p:cBhvr>
                                      <p:to>
                                        <p:strVal val="hidden"/>
                                      </p:to>
                                    </p:set>
                                  </p:childTnLst>
                                </p:cTn>
                              </p:par>
                            </p:childTnLst>
                          </p:cTn>
                        </p:par>
                        <p:par>
                          <p:cTn id="12" fill="hold">
                            <p:stCondLst>
                              <p:cond delay="500"/>
                            </p:stCondLst>
                            <p:childTnLst>
                              <p:par>
                                <p:cTn id="13" presetID="23" presetClass="entr" presetSubtype="16" fill="hold" grpId="2"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250" fill="hold"/>
                                        <p:tgtEl>
                                          <p:spTgt spid="21"/>
                                        </p:tgtEl>
                                        <p:attrNameLst>
                                          <p:attrName>ppt_w</p:attrName>
                                        </p:attrNameLst>
                                      </p:cBhvr>
                                      <p:tavLst>
                                        <p:tav tm="0">
                                          <p:val>
                                            <p:fltVal val="0"/>
                                          </p:val>
                                        </p:tav>
                                        <p:tav tm="100000">
                                          <p:val>
                                            <p:strVal val="#ppt_w"/>
                                          </p:val>
                                        </p:tav>
                                      </p:tavLst>
                                    </p:anim>
                                    <p:anim calcmode="lin" valueType="num">
                                      <p:cBhvr>
                                        <p:cTn id="16" dur="25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750"/>
                            </p:stCondLst>
                            <p:childTnLst>
                              <p:par>
                                <p:cTn id="18" presetID="1" presetClass="entr" presetSubtype="0" fill="hold" grpId="1" nodeType="afterEffect">
                                  <p:stCondLst>
                                    <p:cond delay="250"/>
                                  </p:stCondLst>
                                  <p:childTnLst>
                                    <p:set>
                                      <p:cBhvr>
                                        <p:cTn id="19" dur="1" fill="hold">
                                          <p:stCondLst>
                                            <p:cond delay="0"/>
                                          </p:stCondLst>
                                        </p:cTn>
                                        <p:tgtEl>
                                          <p:spTgt spid="25"/>
                                        </p:tgtEl>
                                        <p:attrNameLst>
                                          <p:attrName>style.visibility</p:attrName>
                                        </p:attrNameLst>
                                      </p:cBhvr>
                                      <p:to>
                                        <p:strVal val="visible"/>
                                      </p:to>
                                    </p:set>
                                  </p:childTnLst>
                                </p:cTn>
                              </p:par>
                            </p:childTnLst>
                          </p:cTn>
                        </p:par>
                        <p:par>
                          <p:cTn id="20" fill="hold">
                            <p:stCondLst>
                              <p:cond delay="1000"/>
                            </p:stCondLst>
                            <p:childTnLst>
                              <p:par>
                                <p:cTn id="21" presetID="17" presetClass="entr" presetSubtype="1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380" fill="hold"/>
                                        <p:tgtEl>
                                          <p:spTgt spid="23"/>
                                        </p:tgtEl>
                                        <p:attrNameLst>
                                          <p:attrName>ppt_w</p:attrName>
                                        </p:attrNameLst>
                                      </p:cBhvr>
                                      <p:tavLst>
                                        <p:tav tm="0">
                                          <p:val>
                                            <p:fltVal val="0"/>
                                          </p:val>
                                        </p:tav>
                                        <p:tav tm="100000">
                                          <p:val>
                                            <p:strVal val="#ppt_w"/>
                                          </p:val>
                                        </p:tav>
                                      </p:tavLst>
                                    </p:anim>
                                    <p:anim calcmode="lin" valueType="num">
                                      <p:cBhvr>
                                        <p:cTn id="24" dur="380" fill="hold"/>
                                        <p:tgtEl>
                                          <p:spTgt spid="23"/>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380" fill="hold"/>
                                        <p:tgtEl>
                                          <p:spTgt spid="22"/>
                                        </p:tgtEl>
                                        <p:attrNameLst>
                                          <p:attrName>ppt_w</p:attrName>
                                        </p:attrNameLst>
                                      </p:cBhvr>
                                      <p:tavLst>
                                        <p:tav tm="0">
                                          <p:val>
                                            <p:fltVal val="0"/>
                                          </p:val>
                                        </p:tav>
                                        <p:tav tm="100000">
                                          <p:val>
                                            <p:strVal val="#ppt_w"/>
                                          </p:val>
                                        </p:tav>
                                      </p:tavLst>
                                    </p:anim>
                                    <p:anim calcmode="lin" valueType="num">
                                      <p:cBhvr>
                                        <p:cTn id="28" dur="380" fill="hold"/>
                                        <p:tgtEl>
                                          <p:spTgt spid="22"/>
                                        </p:tgtEl>
                                        <p:attrNameLst>
                                          <p:attrName>ppt_h</p:attrName>
                                        </p:attrNameLst>
                                      </p:cBhvr>
                                      <p:tavLst>
                                        <p:tav tm="0">
                                          <p:val>
                                            <p:strVal val="#ppt_h"/>
                                          </p:val>
                                        </p:tav>
                                        <p:tav tm="100000">
                                          <p:val>
                                            <p:strVal val="#ppt_h"/>
                                          </p:val>
                                        </p:tav>
                                      </p:tavLst>
                                    </p:anim>
                                  </p:childTnLst>
                                </p:cTn>
                              </p:par>
                              <p:par>
                                <p:cTn id="29" presetID="6" presetClass="emph" presetSubtype="0" autoRev="1" fill="hold" grpId="0" nodeType="withEffect">
                                  <p:stCondLst>
                                    <p:cond delay="0"/>
                                  </p:stCondLst>
                                  <p:childTnLst>
                                    <p:animScale>
                                      <p:cBhvr>
                                        <p:cTn id="30" dur="250" fill="hold"/>
                                        <p:tgtEl>
                                          <p:spTgt spid="21"/>
                                        </p:tgtEl>
                                      </p:cBhvr>
                                      <p:by x="110000" y="100000"/>
                                    </p:animScale>
                                  </p:childTnLst>
                                </p:cTn>
                              </p:par>
                              <p:par>
                                <p:cTn id="31" presetID="17" presetClass="exit" presetSubtype="1" fill="hold" grpId="1" nodeType="withEffect">
                                  <p:stCondLst>
                                    <p:cond delay="250"/>
                                  </p:stCondLst>
                                  <p:childTnLst>
                                    <p:anim calcmode="lin" valueType="num">
                                      <p:cBhvr>
                                        <p:cTn id="32" dur="250"/>
                                        <p:tgtEl>
                                          <p:spTgt spid="21"/>
                                        </p:tgtEl>
                                        <p:attrNameLst>
                                          <p:attrName>ppt_x</p:attrName>
                                        </p:attrNameLst>
                                      </p:cBhvr>
                                      <p:tavLst>
                                        <p:tav tm="0">
                                          <p:val>
                                            <p:strVal val="ppt_x"/>
                                          </p:val>
                                        </p:tav>
                                        <p:tav tm="100000">
                                          <p:val>
                                            <p:strVal val="ppt_x"/>
                                          </p:val>
                                        </p:tav>
                                      </p:tavLst>
                                    </p:anim>
                                    <p:anim calcmode="lin" valueType="num">
                                      <p:cBhvr>
                                        <p:cTn id="33" dur="250"/>
                                        <p:tgtEl>
                                          <p:spTgt spid="21"/>
                                        </p:tgtEl>
                                        <p:attrNameLst>
                                          <p:attrName>ppt_y</p:attrName>
                                        </p:attrNameLst>
                                      </p:cBhvr>
                                      <p:tavLst>
                                        <p:tav tm="0">
                                          <p:val>
                                            <p:strVal val="ppt_y"/>
                                          </p:val>
                                        </p:tav>
                                        <p:tav tm="100000">
                                          <p:val>
                                            <p:strVal val="ppt_y-ppt_h/2"/>
                                          </p:val>
                                        </p:tav>
                                      </p:tavLst>
                                    </p:anim>
                                    <p:anim calcmode="lin" valueType="num">
                                      <p:cBhvr>
                                        <p:cTn id="34" dur="250"/>
                                        <p:tgtEl>
                                          <p:spTgt spid="21"/>
                                        </p:tgtEl>
                                        <p:attrNameLst>
                                          <p:attrName>ppt_w</p:attrName>
                                        </p:attrNameLst>
                                      </p:cBhvr>
                                      <p:tavLst>
                                        <p:tav tm="0">
                                          <p:val>
                                            <p:strVal val="ppt_w"/>
                                          </p:val>
                                        </p:tav>
                                        <p:tav tm="100000">
                                          <p:val>
                                            <p:strVal val="ppt_w"/>
                                          </p:val>
                                        </p:tav>
                                      </p:tavLst>
                                    </p:anim>
                                    <p:anim calcmode="lin" valueType="num">
                                      <p:cBhvr>
                                        <p:cTn id="35" dur="250"/>
                                        <p:tgtEl>
                                          <p:spTgt spid="21"/>
                                        </p:tgtEl>
                                        <p:attrNameLst>
                                          <p:attrName>ppt_h</p:attrName>
                                        </p:attrNameLst>
                                      </p:cBhvr>
                                      <p:tavLst>
                                        <p:tav tm="0">
                                          <p:val>
                                            <p:strVal val="ppt_h"/>
                                          </p:val>
                                        </p:tav>
                                        <p:tav tm="100000">
                                          <p:val>
                                            <p:fltVal val="0"/>
                                          </p:val>
                                        </p:tav>
                                      </p:tavLst>
                                    </p:anim>
                                    <p:set>
                                      <p:cBhvr>
                                        <p:cTn id="36" dur="1" fill="hold">
                                          <p:stCondLst>
                                            <p:cond delay="249"/>
                                          </p:stCondLst>
                                        </p:cTn>
                                        <p:tgtEl>
                                          <p:spTgt spid="21"/>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42" presetClass="path" presetSubtype="0" accel="70000" decel="20000" fill="hold" grpId="2" nodeType="withEffect">
                                  <p:stCondLst>
                                    <p:cond delay="0"/>
                                  </p:stCondLst>
                                  <p:childTnLst>
                                    <p:animMotion origin="layout" path="M 0 0 L 0 0.4 " pathEditMode="relative" rAng="0" ptsTypes="AA">
                                      <p:cBhvr>
                                        <p:cTn id="40" dur="500" spd="-100000" fill="hold"/>
                                        <p:tgtEl>
                                          <p:spTgt spid="24"/>
                                        </p:tgtEl>
                                        <p:attrNameLst>
                                          <p:attrName>ppt_x</p:attrName>
                                          <p:attrName>ppt_y</p:attrName>
                                        </p:attrNameLst>
                                      </p:cBhvr>
                                      <p:rCtr x="0" y="20000"/>
                                    </p:animMotion>
                                  </p:childTnLst>
                                </p:cTn>
                              </p:par>
                              <p:par>
                                <p:cTn id="41" presetID="42" presetClass="path" presetSubtype="0" accel="50000" decel="50000" autoRev="1" fill="hold" grpId="0" nodeType="withEffect">
                                  <p:stCondLst>
                                    <p:cond delay="0"/>
                                  </p:stCondLst>
                                  <p:childTnLst>
                                    <p:animMotion origin="layout" path="M 0 1.11022E-16 L 0 0.01667 " pathEditMode="relative" rAng="0" ptsTypes="AA">
                                      <p:cBhvr>
                                        <p:cTn id="42" dur="130" fill="hold"/>
                                        <p:tgtEl>
                                          <p:spTgt spid="25"/>
                                        </p:tgtEl>
                                        <p:attrNameLst>
                                          <p:attrName>ppt_x</p:attrName>
                                          <p:attrName>ppt_y</p:attrName>
                                        </p:attrNameLst>
                                      </p:cBhvr>
                                      <p:rCtr x="0" y="833"/>
                                    </p:animMotion>
                                  </p:childTnLst>
                                </p:cTn>
                              </p:par>
                              <p:par>
                                <p:cTn id="43" presetID="6" presetClass="emph" presetSubtype="0" decel="50000" autoRev="1" fill="hold" grpId="0" nodeType="withEffect">
                                  <p:stCondLst>
                                    <p:cond delay="0"/>
                                  </p:stCondLst>
                                  <p:childTnLst>
                                    <p:animScale>
                                      <p:cBhvr>
                                        <p:cTn id="44" dur="130" fill="hold"/>
                                        <p:tgtEl>
                                          <p:spTgt spid="24"/>
                                        </p:tgtEl>
                                      </p:cBhvr>
                                      <p:by x="110000" y="100000"/>
                                    </p:animScale>
                                  </p:childTnLst>
                                </p:cTn>
                              </p:par>
                              <p:par>
                                <p:cTn id="45" presetID="17" presetClass="exit" presetSubtype="1" fill="hold" grpId="1" nodeType="withEffect">
                                  <p:stCondLst>
                                    <p:cond delay="170"/>
                                  </p:stCondLst>
                                  <p:childTnLst>
                                    <p:anim calcmode="lin" valueType="num">
                                      <p:cBhvr>
                                        <p:cTn id="46" dur="250"/>
                                        <p:tgtEl>
                                          <p:spTgt spid="23"/>
                                        </p:tgtEl>
                                        <p:attrNameLst>
                                          <p:attrName>ppt_x</p:attrName>
                                        </p:attrNameLst>
                                      </p:cBhvr>
                                      <p:tavLst>
                                        <p:tav tm="0">
                                          <p:val>
                                            <p:strVal val="ppt_x"/>
                                          </p:val>
                                        </p:tav>
                                        <p:tav tm="100000">
                                          <p:val>
                                            <p:strVal val="ppt_x"/>
                                          </p:val>
                                        </p:tav>
                                      </p:tavLst>
                                    </p:anim>
                                    <p:anim calcmode="lin" valueType="num">
                                      <p:cBhvr>
                                        <p:cTn id="47" dur="250"/>
                                        <p:tgtEl>
                                          <p:spTgt spid="23"/>
                                        </p:tgtEl>
                                        <p:attrNameLst>
                                          <p:attrName>ppt_y</p:attrName>
                                        </p:attrNameLst>
                                      </p:cBhvr>
                                      <p:tavLst>
                                        <p:tav tm="0">
                                          <p:val>
                                            <p:strVal val="ppt_y"/>
                                          </p:val>
                                        </p:tav>
                                        <p:tav tm="100000">
                                          <p:val>
                                            <p:strVal val="ppt_y-ppt_h/2"/>
                                          </p:val>
                                        </p:tav>
                                      </p:tavLst>
                                    </p:anim>
                                    <p:anim calcmode="lin" valueType="num">
                                      <p:cBhvr>
                                        <p:cTn id="48" dur="250"/>
                                        <p:tgtEl>
                                          <p:spTgt spid="23"/>
                                        </p:tgtEl>
                                        <p:attrNameLst>
                                          <p:attrName>ppt_w</p:attrName>
                                        </p:attrNameLst>
                                      </p:cBhvr>
                                      <p:tavLst>
                                        <p:tav tm="0">
                                          <p:val>
                                            <p:strVal val="ppt_w"/>
                                          </p:val>
                                        </p:tav>
                                        <p:tav tm="100000">
                                          <p:val>
                                            <p:strVal val="ppt_w"/>
                                          </p:val>
                                        </p:tav>
                                      </p:tavLst>
                                    </p:anim>
                                    <p:anim calcmode="lin" valueType="num">
                                      <p:cBhvr>
                                        <p:cTn id="49" dur="250"/>
                                        <p:tgtEl>
                                          <p:spTgt spid="23"/>
                                        </p:tgtEl>
                                        <p:attrNameLst>
                                          <p:attrName>ppt_h</p:attrName>
                                        </p:attrNameLst>
                                      </p:cBhvr>
                                      <p:tavLst>
                                        <p:tav tm="0">
                                          <p:val>
                                            <p:strVal val="ppt_h"/>
                                          </p:val>
                                        </p:tav>
                                        <p:tav tm="100000">
                                          <p:val>
                                            <p:fltVal val="0"/>
                                          </p:val>
                                        </p:tav>
                                      </p:tavLst>
                                    </p:anim>
                                    <p:set>
                                      <p:cBhvr>
                                        <p:cTn id="50" dur="1" fill="hold">
                                          <p:stCondLst>
                                            <p:cond delay="249"/>
                                          </p:stCondLst>
                                        </p:cTn>
                                        <p:tgtEl>
                                          <p:spTgt spid="23"/>
                                        </p:tgtEl>
                                        <p:attrNameLst>
                                          <p:attrName>style.visibility</p:attrName>
                                        </p:attrNameLst>
                                      </p:cBhvr>
                                      <p:to>
                                        <p:strVal val="hidden"/>
                                      </p:to>
                                    </p:set>
                                  </p:childTnLst>
                                </p:cTn>
                              </p:par>
                              <p:par>
                                <p:cTn id="51" presetID="17" presetClass="exit" presetSubtype="1" fill="hold" grpId="1" nodeType="withEffect">
                                  <p:stCondLst>
                                    <p:cond delay="170"/>
                                  </p:stCondLst>
                                  <p:childTnLst>
                                    <p:anim calcmode="lin" valueType="num">
                                      <p:cBhvr>
                                        <p:cTn id="52" dur="250"/>
                                        <p:tgtEl>
                                          <p:spTgt spid="22"/>
                                        </p:tgtEl>
                                        <p:attrNameLst>
                                          <p:attrName>ppt_x</p:attrName>
                                        </p:attrNameLst>
                                      </p:cBhvr>
                                      <p:tavLst>
                                        <p:tav tm="0">
                                          <p:val>
                                            <p:strVal val="ppt_x"/>
                                          </p:val>
                                        </p:tav>
                                        <p:tav tm="100000">
                                          <p:val>
                                            <p:strVal val="ppt_x"/>
                                          </p:val>
                                        </p:tav>
                                      </p:tavLst>
                                    </p:anim>
                                    <p:anim calcmode="lin" valueType="num">
                                      <p:cBhvr>
                                        <p:cTn id="53" dur="250"/>
                                        <p:tgtEl>
                                          <p:spTgt spid="22"/>
                                        </p:tgtEl>
                                        <p:attrNameLst>
                                          <p:attrName>ppt_y</p:attrName>
                                        </p:attrNameLst>
                                      </p:cBhvr>
                                      <p:tavLst>
                                        <p:tav tm="0">
                                          <p:val>
                                            <p:strVal val="ppt_y"/>
                                          </p:val>
                                        </p:tav>
                                        <p:tav tm="100000">
                                          <p:val>
                                            <p:strVal val="ppt_y-ppt_h/2"/>
                                          </p:val>
                                        </p:tav>
                                      </p:tavLst>
                                    </p:anim>
                                    <p:anim calcmode="lin" valueType="num">
                                      <p:cBhvr>
                                        <p:cTn id="54" dur="250"/>
                                        <p:tgtEl>
                                          <p:spTgt spid="22"/>
                                        </p:tgtEl>
                                        <p:attrNameLst>
                                          <p:attrName>ppt_w</p:attrName>
                                        </p:attrNameLst>
                                      </p:cBhvr>
                                      <p:tavLst>
                                        <p:tav tm="0">
                                          <p:val>
                                            <p:strVal val="ppt_w"/>
                                          </p:val>
                                        </p:tav>
                                        <p:tav tm="100000">
                                          <p:val>
                                            <p:strVal val="ppt_w"/>
                                          </p:val>
                                        </p:tav>
                                      </p:tavLst>
                                    </p:anim>
                                    <p:anim calcmode="lin" valueType="num">
                                      <p:cBhvr>
                                        <p:cTn id="55" dur="250"/>
                                        <p:tgtEl>
                                          <p:spTgt spid="22"/>
                                        </p:tgtEl>
                                        <p:attrNameLst>
                                          <p:attrName>ppt_h</p:attrName>
                                        </p:attrNameLst>
                                      </p:cBhvr>
                                      <p:tavLst>
                                        <p:tav tm="0">
                                          <p:val>
                                            <p:strVal val="ppt_h"/>
                                          </p:val>
                                        </p:tav>
                                        <p:tav tm="100000">
                                          <p:val>
                                            <p:fltVal val="0"/>
                                          </p:val>
                                        </p:tav>
                                      </p:tavLst>
                                    </p:anim>
                                    <p:set>
                                      <p:cBhvr>
                                        <p:cTn id="56" dur="1" fill="hold">
                                          <p:stCondLst>
                                            <p:cond delay="249"/>
                                          </p:stCondLst>
                                        </p:cTn>
                                        <p:tgtEl>
                                          <p:spTgt spid="22"/>
                                        </p:tgtEl>
                                        <p:attrNameLst>
                                          <p:attrName>style.visibility</p:attrName>
                                        </p:attrNameLst>
                                      </p:cBhvr>
                                      <p:to>
                                        <p:strVal val="hidden"/>
                                      </p:to>
                                    </p:set>
                                  </p:childTnLst>
                                </p:cTn>
                              </p:par>
                              <p:par>
                                <p:cTn id="57" presetID="6" presetClass="emph" presetSubtype="0" fill="hold" grpId="2" nodeType="withEffect">
                                  <p:stCondLst>
                                    <p:cond delay="170"/>
                                  </p:stCondLst>
                                  <p:childTnLst>
                                    <p:animScale>
                                      <p:cBhvr>
                                        <p:cTn id="58" dur="250" fill="hold"/>
                                        <p:tgtEl>
                                          <p:spTgt spid="23"/>
                                        </p:tgtEl>
                                      </p:cBhvr>
                                      <p:by x="150000" y="100000"/>
                                    </p:animScale>
                                  </p:childTnLst>
                                </p:cTn>
                              </p:par>
                              <p:par>
                                <p:cTn id="59" presetID="6" presetClass="emph" presetSubtype="0" fill="hold" grpId="2" nodeType="withEffect">
                                  <p:stCondLst>
                                    <p:cond delay="170"/>
                                  </p:stCondLst>
                                  <p:childTnLst>
                                    <p:animScale>
                                      <p:cBhvr>
                                        <p:cTn id="60" dur="250" fill="hold"/>
                                        <p:tgtEl>
                                          <p:spTgt spid="22"/>
                                        </p:tgtEl>
                                      </p:cBhvr>
                                      <p:by x="150000" y="100000"/>
                                    </p:animScale>
                                  </p:childTnLst>
                                </p:cTn>
                              </p:par>
                              <p:par>
                                <p:cTn id="61" presetID="10" presetClass="entr" presetSubtype="0" fill="hold" grpId="0" nodeType="withEffect">
                                  <p:stCondLst>
                                    <p:cond delay="38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250"/>
                                        <p:tgtEl>
                                          <p:spTgt spid="29"/>
                                        </p:tgtEl>
                                      </p:cBhvr>
                                    </p:animEffect>
                                  </p:childTnLst>
                                </p:cTn>
                              </p:par>
                              <p:par>
                                <p:cTn id="64" presetID="42" presetClass="path" presetSubtype="0" decel="100000" fill="hold" grpId="1" nodeType="withEffect">
                                  <p:stCondLst>
                                    <p:cond delay="380"/>
                                  </p:stCondLst>
                                  <p:childTnLst>
                                    <p:animMotion origin="layout" path="M 0 1.85185E-6 L 0 0.1 " pathEditMode="relative" rAng="0" ptsTypes="AA">
                                      <p:cBhvr>
                                        <p:cTn id="65" dur="250" spd="-100000" fill="hold"/>
                                        <p:tgtEl>
                                          <p:spTgt spid="29"/>
                                        </p:tgtEl>
                                        <p:attrNameLst>
                                          <p:attrName>ppt_x</p:attrName>
                                          <p:attrName>ppt_y</p:attrName>
                                        </p:attrNameLst>
                                      </p:cBhvr>
                                      <p:rCtr x="0" y="5000"/>
                                    </p:animMotion>
                                  </p:childTnLst>
                                </p:cTn>
                              </p:par>
                              <p:par>
                                <p:cTn id="66" presetID="17" presetClass="entr" presetSubtype="10" fill="hold" grpId="2" nodeType="with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250" fill="hold"/>
                                        <p:tgtEl>
                                          <p:spTgt spid="27"/>
                                        </p:tgtEl>
                                        <p:attrNameLst>
                                          <p:attrName>ppt_w</p:attrName>
                                        </p:attrNameLst>
                                      </p:cBhvr>
                                      <p:tavLst>
                                        <p:tav tm="0">
                                          <p:val>
                                            <p:fltVal val="0"/>
                                          </p:val>
                                        </p:tav>
                                        <p:tav tm="100000">
                                          <p:val>
                                            <p:strVal val="#ppt_w"/>
                                          </p:val>
                                        </p:tav>
                                      </p:tavLst>
                                    </p:anim>
                                    <p:anim calcmode="lin" valueType="num">
                                      <p:cBhvr>
                                        <p:cTn id="69" dur="250" fill="hold"/>
                                        <p:tgtEl>
                                          <p:spTgt spid="27"/>
                                        </p:tgtEl>
                                        <p:attrNameLst>
                                          <p:attrName>ppt_h</p:attrName>
                                        </p:attrNameLst>
                                      </p:cBhvr>
                                      <p:tavLst>
                                        <p:tav tm="0">
                                          <p:val>
                                            <p:strVal val="#ppt_h"/>
                                          </p:val>
                                        </p:tav>
                                        <p:tav tm="100000">
                                          <p:val>
                                            <p:strVal val="#ppt_h"/>
                                          </p:val>
                                        </p:tav>
                                      </p:tavLst>
                                    </p:anim>
                                  </p:childTnLst>
                                </p:cTn>
                              </p:par>
                              <p:par>
                                <p:cTn id="70" presetID="42" presetClass="path" presetSubtype="0" accel="70000" decel="30000" fill="hold" grpId="0" nodeType="withEffect">
                                  <p:stCondLst>
                                    <p:cond delay="0"/>
                                  </p:stCondLst>
                                  <p:childTnLst>
                                    <p:animMotion origin="layout" path="M 5.55112E-17 -0.25764 L 5.55112E-17 0.14236 " pathEditMode="relative" rAng="0" ptsTypes="AA">
                                      <p:cBhvr>
                                        <p:cTn id="71" dur="500" spd="-100000" fill="hold"/>
                                        <p:tgtEl>
                                          <p:spTgt spid="27"/>
                                        </p:tgtEl>
                                        <p:attrNameLst>
                                          <p:attrName>ppt_x</p:attrName>
                                          <p:attrName>ppt_y</p:attrName>
                                        </p:attrNameLst>
                                      </p:cBhvr>
                                      <p:rCtr x="0" y="20000"/>
                                    </p:animMotion>
                                  </p:childTnLst>
                                </p:cTn>
                              </p:par>
                              <p:par>
                                <p:cTn id="72" presetID="6" presetClass="emph" presetSubtype="0" accel="26000" decel="74000" autoRev="1" fill="hold" grpId="1" nodeType="withEffect">
                                  <p:stCondLst>
                                    <p:cond delay="0"/>
                                  </p:stCondLst>
                                  <p:childTnLst>
                                    <p:animScale>
                                      <p:cBhvr>
                                        <p:cTn id="73" dur="250" fill="hold"/>
                                        <p:tgtEl>
                                          <p:spTgt spid="27"/>
                                        </p:tgtEl>
                                      </p:cBhvr>
                                      <p:by x="125000" y="125000"/>
                                    </p:animScale>
                                  </p:childTnLst>
                                </p:cTn>
                              </p:par>
                              <p:par>
                                <p:cTn id="74" presetID="17" presetClass="exit" presetSubtype="10" fill="hold" grpId="3" nodeType="withEffect">
                                  <p:stCondLst>
                                    <p:cond delay="130"/>
                                  </p:stCondLst>
                                  <p:childTnLst>
                                    <p:anim calcmode="lin" valueType="num">
                                      <p:cBhvr>
                                        <p:cTn id="75" dur="380"/>
                                        <p:tgtEl>
                                          <p:spTgt spid="27"/>
                                        </p:tgtEl>
                                        <p:attrNameLst>
                                          <p:attrName>ppt_w</p:attrName>
                                        </p:attrNameLst>
                                      </p:cBhvr>
                                      <p:tavLst>
                                        <p:tav tm="0">
                                          <p:val>
                                            <p:strVal val="ppt_w"/>
                                          </p:val>
                                        </p:tav>
                                        <p:tav tm="100000">
                                          <p:val>
                                            <p:fltVal val="0"/>
                                          </p:val>
                                        </p:tav>
                                      </p:tavLst>
                                    </p:anim>
                                    <p:anim calcmode="lin" valueType="num">
                                      <p:cBhvr>
                                        <p:cTn id="76" dur="380"/>
                                        <p:tgtEl>
                                          <p:spTgt spid="27"/>
                                        </p:tgtEl>
                                        <p:attrNameLst>
                                          <p:attrName>ppt_h</p:attrName>
                                        </p:attrNameLst>
                                      </p:cBhvr>
                                      <p:tavLst>
                                        <p:tav tm="0">
                                          <p:val>
                                            <p:strVal val="ppt_h"/>
                                          </p:val>
                                        </p:tav>
                                        <p:tav tm="100000">
                                          <p:val>
                                            <p:strVal val="ppt_h"/>
                                          </p:val>
                                        </p:tav>
                                      </p:tavLst>
                                    </p:anim>
                                    <p:set>
                                      <p:cBhvr>
                                        <p:cTn id="77" dur="1" fill="hold">
                                          <p:stCondLst>
                                            <p:cond delay="379"/>
                                          </p:stCondLst>
                                        </p:cTn>
                                        <p:tgtEl>
                                          <p:spTgt spid="27"/>
                                        </p:tgtEl>
                                        <p:attrNameLst>
                                          <p:attrName>style.visibility</p:attrName>
                                        </p:attrNameLst>
                                      </p:cBhvr>
                                      <p:to>
                                        <p:strVal val="hidden"/>
                                      </p:to>
                                    </p:set>
                                  </p:childTnLst>
                                </p:cTn>
                              </p:par>
                              <p:par>
                                <p:cTn id="78" presetID="17" presetClass="entr" presetSubtype="10" fill="hold" grpId="2" nodeType="with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p:cTn id="80" dur="250" fill="hold"/>
                                        <p:tgtEl>
                                          <p:spTgt spid="26"/>
                                        </p:tgtEl>
                                        <p:attrNameLst>
                                          <p:attrName>ppt_w</p:attrName>
                                        </p:attrNameLst>
                                      </p:cBhvr>
                                      <p:tavLst>
                                        <p:tav tm="0">
                                          <p:val>
                                            <p:fltVal val="0"/>
                                          </p:val>
                                        </p:tav>
                                        <p:tav tm="100000">
                                          <p:val>
                                            <p:strVal val="#ppt_w"/>
                                          </p:val>
                                        </p:tav>
                                      </p:tavLst>
                                    </p:anim>
                                    <p:anim calcmode="lin" valueType="num">
                                      <p:cBhvr>
                                        <p:cTn id="81" dur="250" fill="hold"/>
                                        <p:tgtEl>
                                          <p:spTgt spid="26"/>
                                        </p:tgtEl>
                                        <p:attrNameLst>
                                          <p:attrName>ppt_h</p:attrName>
                                        </p:attrNameLst>
                                      </p:cBhvr>
                                      <p:tavLst>
                                        <p:tav tm="0">
                                          <p:val>
                                            <p:strVal val="#ppt_h"/>
                                          </p:val>
                                        </p:tav>
                                        <p:tav tm="100000">
                                          <p:val>
                                            <p:strVal val="#ppt_h"/>
                                          </p:val>
                                        </p:tav>
                                      </p:tavLst>
                                    </p:anim>
                                  </p:childTnLst>
                                </p:cTn>
                              </p:par>
                              <p:par>
                                <p:cTn id="82" presetID="42" presetClass="path" presetSubtype="0" accel="70000" decel="30000" fill="hold" grpId="0" nodeType="withEffect">
                                  <p:stCondLst>
                                    <p:cond delay="0"/>
                                  </p:stCondLst>
                                  <p:childTnLst>
                                    <p:animMotion origin="layout" path="M 0 -0.25764 L 0 0.14236 " pathEditMode="relative" rAng="0" ptsTypes="AA">
                                      <p:cBhvr>
                                        <p:cTn id="83" dur="500" spd="-100000" fill="hold"/>
                                        <p:tgtEl>
                                          <p:spTgt spid="26"/>
                                        </p:tgtEl>
                                        <p:attrNameLst>
                                          <p:attrName>ppt_x</p:attrName>
                                          <p:attrName>ppt_y</p:attrName>
                                        </p:attrNameLst>
                                      </p:cBhvr>
                                      <p:rCtr x="0" y="20000"/>
                                    </p:animMotion>
                                  </p:childTnLst>
                                </p:cTn>
                              </p:par>
                              <p:par>
                                <p:cTn id="84" presetID="6" presetClass="emph" presetSubtype="0" accel="26000" decel="74000" autoRev="1" fill="hold" grpId="1" nodeType="withEffect">
                                  <p:stCondLst>
                                    <p:cond delay="0"/>
                                  </p:stCondLst>
                                  <p:childTnLst>
                                    <p:animScale>
                                      <p:cBhvr>
                                        <p:cTn id="85" dur="250" fill="hold"/>
                                        <p:tgtEl>
                                          <p:spTgt spid="26"/>
                                        </p:tgtEl>
                                      </p:cBhvr>
                                      <p:by x="125000" y="125000"/>
                                    </p:animScale>
                                  </p:childTnLst>
                                </p:cTn>
                              </p:par>
                              <p:par>
                                <p:cTn id="86" presetID="17" presetClass="exit" presetSubtype="10" fill="hold" grpId="3" nodeType="withEffect">
                                  <p:stCondLst>
                                    <p:cond delay="130"/>
                                  </p:stCondLst>
                                  <p:childTnLst>
                                    <p:anim calcmode="lin" valueType="num">
                                      <p:cBhvr>
                                        <p:cTn id="87" dur="380"/>
                                        <p:tgtEl>
                                          <p:spTgt spid="26"/>
                                        </p:tgtEl>
                                        <p:attrNameLst>
                                          <p:attrName>ppt_w</p:attrName>
                                        </p:attrNameLst>
                                      </p:cBhvr>
                                      <p:tavLst>
                                        <p:tav tm="0">
                                          <p:val>
                                            <p:strVal val="ppt_w"/>
                                          </p:val>
                                        </p:tav>
                                        <p:tav tm="100000">
                                          <p:val>
                                            <p:fltVal val="0"/>
                                          </p:val>
                                        </p:tav>
                                      </p:tavLst>
                                    </p:anim>
                                    <p:anim calcmode="lin" valueType="num">
                                      <p:cBhvr>
                                        <p:cTn id="88" dur="380"/>
                                        <p:tgtEl>
                                          <p:spTgt spid="26"/>
                                        </p:tgtEl>
                                        <p:attrNameLst>
                                          <p:attrName>ppt_h</p:attrName>
                                        </p:attrNameLst>
                                      </p:cBhvr>
                                      <p:tavLst>
                                        <p:tav tm="0">
                                          <p:val>
                                            <p:strVal val="ppt_h"/>
                                          </p:val>
                                        </p:tav>
                                        <p:tav tm="100000">
                                          <p:val>
                                            <p:strVal val="ppt_h"/>
                                          </p:val>
                                        </p:tav>
                                      </p:tavLst>
                                    </p:anim>
                                    <p:set>
                                      <p:cBhvr>
                                        <p:cTn id="89" dur="1" fill="hold">
                                          <p:stCondLst>
                                            <p:cond delay="379"/>
                                          </p:stCondLst>
                                        </p:cTn>
                                        <p:tgtEl>
                                          <p:spTgt spid="26"/>
                                        </p:tgtEl>
                                        <p:attrNameLst>
                                          <p:attrName>style.visibility</p:attrName>
                                        </p:attrNameLst>
                                      </p:cBhvr>
                                      <p:to>
                                        <p:strVal val="hidden"/>
                                      </p:to>
                                    </p:set>
                                  </p:childTnLst>
                                </p:cTn>
                              </p:par>
                            </p:childTnLst>
                          </p:cTn>
                        </p:par>
                        <p:par>
                          <p:cTn id="90" fill="hold">
                            <p:stCondLst>
                              <p:cond delay="1630"/>
                            </p:stCondLst>
                            <p:childTnLst>
                              <p:par>
                                <p:cTn id="91" presetID="1"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par>
                          <p:cTn id="93" fill="hold">
                            <p:stCondLst>
                              <p:cond delay="1630"/>
                            </p:stCondLst>
                            <p:childTnLst>
                              <p:par>
                                <p:cTn id="94" presetID="6" presetClass="emph" presetSubtype="0" accel="50000" fill="hold" grpId="2" nodeType="afterEffect">
                                  <p:stCondLst>
                                    <p:cond delay="0"/>
                                  </p:stCondLst>
                                  <p:childTnLst>
                                    <p:animScale>
                                      <p:cBhvr>
                                        <p:cTn id="95" dur="500" fill="hold"/>
                                        <p:tgtEl>
                                          <p:spTgt spid="28"/>
                                        </p:tgtEl>
                                      </p:cBhvr>
                                      <p:by x="100000" y="250000"/>
                                    </p:animScale>
                                  </p:childTnLst>
                                </p:cTn>
                              </p:par>
                              <p:par>
                                <p:cTn id="96" presetID="6" presetClass="emph" presetSubtype="0" accel="50000" fill="hold" grpId="3" nodeType="withEffect">
                                  <p:stCondLst>
                                    <p:cond delay="0"/>
                                  </p:stCondLst>
                                  <p:childTnLst>
                                    <p:animScale>
                                      <p:cBhvr>
                                        <p:cTn id="97" dur="500" fill="hold"/>
                                        <p:tgtEl>
                                          <p:spTgt spid="28"/>
                                        </p:tgtEl>
                                      </p:cBhvr>
                                      <p:by x="445000" y="100000"/>
                                    </p:animScale>
                                  </p:childTnLst>
                                </p:cTn>
                              </p:par>
                              <p:par>
                                <p:cTn id="98" presetID="1" presetClass="entr" presetSubtype="0" fill="hold" grpId="0" nodeType="withEffect">
                                  <p:stCondLst>
                                    <p:cond delay="1000"/>
                                  </p:stCondLst>
                                  <p:childTnLst>
                                    <p:set>
                                      <p:cBhvr>
                                        <p:cTn id="99" dur="1" fill="hold">
                                          <p:stCondLst>
                                            <p:cond delay="0"/>
                                          </p:stCondLst>
                                        </p:cTn>
                                        <p:tgtEl>
                                          <p:spTgt spid="13"/>
                                        </p:tgtEl>
                                        <p:attrNameLst>
                                          <p:attrName>style.visibility</p:attrName>
                                        </p:attrNameLst>
                                      </p:cBhvr>
                                      <p:to>
                                        <p:strVal val="visible"/>
                                      </p:to>
                                    </p:set>
                                  </p:childTnLst>
                                </p:cTn>
                              </p:par>
                              <p:par>
                                <p:cTn id="100" presetID="22" presetClass="entr" presetSubtype="8" fill="hold" grpId="0" nodeType="withEffect">
                                  <p:stCondLst>
                                    <p:cond delay="500"/>
                                  </p:stCondLst>
                                  <p:childTnLst>
                                    <p:set>
                                      <p:cBhvr>
                                        <p:cTn id="101" dur="1" fill="hold">
                                          <p:stCondLst>
                                            <p:cond delay="0"/>
                                          </p:stCondLst>
                                        </p:cTn>
                                        <p:tgtEl>
                                          <p:spTgt spid="31"/>
                                        </p:tgtEl>
                                        <p:attrNameLst>
                                          <p:attrName>style.visibility</p:attrName>
                                        </p:attrNameLst>
                                      </p:cBhvr>
                                      <p:to>
                                        <p:strVal val="visible"/>
                                      </p:to>
                                    </p:set>
                                    <p:animEffect transition="in" filter="wipe(left)">
                                      <p:cBhvr>
                                        <p:cTn id="10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13" grpId="0" animBg="1"/>
      <p:bldP spid="13" grpId="1" animBg="1"/>
      <p:bldP spid="28" grpId="0" animBg="1"/>
      <p:bldP spid="28" grpId="1" animBg="1"/>
      <p:bldP spid="28" grpId="2" animBg="1"/>
      <p:bldP spid="28" grpId="3" animBg="1"/>
      <p:bldP spid="29" grpId="0" animBg="1"/>
      <p:bldP spid="29" grpId="1" animBg="1"/>
      <p:bldP spid="29" grpId="2" animBg="1"/>
      <p:bldP spid="29" grpId="3" animBg="1"/>
      <p:bldP spid="31" grpId="0">
        <p:tmplLst>
          <p:tmpl>
            <p:tnLst>
              <p:par>
                <p:cTn presetID="22" presetClass="entr" presetSubtype="8"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78022779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smtClean="0"/>
              <a:t>Click to edit Master title style</a:t>
            </a:r>
            <a:endParaRPr lang="en-US" dirty="0"/>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38773359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dirty="0"/>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60695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7/28/2020</a:t>
            </a:fld>
            <a:endParaRPr lang="en-US" dirty="0"/>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dirty="0"/>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00002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A19A57-ED36-4E02-A41B-0F1BA868C295}" type="datetimeFigureOut">
              <a:rPr lang="en-US" smtClean="0"/>
              <a:t>7/28/2020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221911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A19A57-ED36-4E02-A41B-0F1BA868C295}" type="datetimeFigureOut">
              <a:rPr lang="en-US" smtClean="0"/>
              <a:t>7/28/2020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524539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19A57-ED36-4E02-A41B-0F1BA868C295}" type="datetimeFigureOut">
              <a:rPr lang="en-US" smtClean="0"/>
              <a:t>7/28/2020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2063157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A19A57-ED36-4E02-A41B-0F1BA868C295}"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4065733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A19A57-ED36-4E02-A41B-0F1BA868C295}"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422482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19A57-ED36-4E02-A41B-0F1BA868C295}" type="datetimeFigureOut">
              <a:rPr lang="en-US" smtClean="0"/>
              <a:t>7/28/2020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8ACEA-80DF-404F-A481-3019BCD6CA5D}" type="slidenum">
              <a:rPr lang="en-US" smtClean="0"/>
              <a:t>‹#›</a:t>
            </a:fld>
            <a:endParaRPr lang="en-US"/>
          </a:p>
        </p:txBody>
      </p:sp>
    </p:spTree>
    <p:extLst>
      <p:ext uri="{BB962C8B-B14F-4D97-AF65-F5344CB8AC3E}">
        <p14:creationId xmlns:p14="http://schemas.microsoft.com/office/powerpoint/2010/main" val="2958861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91440" tIns="45720" rIns="91440" bIns="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91440" tIns="91440" rIns="91440" bIns="9144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91440" tIns="91440" rIns="91440" bIns="91440" rtlCol="0" anchor="ctr" anchorCtr="0"/>
          <a:lstStyle>
            <a:lvl1pPr algn="l">
              <a:defRPr sz="1200">
                <a:solidFill>
                  <a:schemeClr val="tx1">
                    <a:tint val="75000"/>
                  </a:schemeClr>
                </a:solidFill>
              </a:defRPr>
            </a:lvl1pPr>
          </a:lstStyle>
          <a:p>
            <a:fld id="{5958763E-B898-436D-883D-03711491D54A}" type="datetimeFigureOut">
              <a:rPr lang="en-US" smtClean="0"/>
              <a:t>7/28/2020</a:t>
            </a:fld>
            <a:endParaRPr lang="en-US" dirty="0"/>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91440" tIns="91440" rIns="91440" bIns="91440" rtlCol="0" anchor="ctr" anchorCtr="0"/>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91440" tIns="91440" rIns="91440" bIns="91440" rtlCol="0" anchor="ctr" anchorCtr="0"/>
          <a:lstStyle>
            <a:lvl1pPr algn="r">
              <a:defRPr sz="1200">
                <a:solidFill>
                  <a:schemeClr val="tx1">
                    <a:tint val="75000"/>
                  </a:schemeClr>
                </a:solidFill>
              </a:defRPr>
            </a:lvl1pPr>
          </a:lstStyle>
          <a:p>
            <a:fld id="{C15D44F4-F215-4E77-8A37-E5924A9890F9}" type="slidenum">
              <a:rPr lang="en-US" smtClean="0"/>
              <a:t>‹#›</a:t>
            </a:fld>
            <a:endParaRPr lang="en-US" dirty="0"/>
          </a:p>
        </p:txBody>
      </p:sp>
    </p:spTree>
    <p:extLst>
      <p:ext uri="{BB962C8B-B14F-4D97-AF65-F5344CB8AC3E}">
        <p14:creationId xmlns:p14="http://schemas.microsoft.com/office/powerpoint/2010/main" val="4041464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accent3"/>
        </a:buClr>
        <a:buSzPct val="80000"/>
        <a:buFont typeface="Wingdings" panose="05000000000000000000" pitchFamily="2" charset="2"/>
        <a:buChar char="§"/>
        <a:defRPr sz="2800" kern="1200">
          <a:solidFill>
            <a:schemeClr val="tx1"/>
          </a:solidFill>
          <a:latin typeface="+mn-lt"/>
          <a:ea typeface="+mn-ea"/>
          <a:cs typeface="+mn-cs"/>
        </a:defRPr>
      </a:lvl1pPr>
      <a:lvl2pPr marL="568325" indent="-22225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914400" indent="-231775"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260475" indent="-230188"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539875" indent="-2206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44">
          <p15:clr>
            <a:srgbClr val="F26B43"/>
          </p15:clr>
        </p15:guide>
        <p15:guide id="4" orient="horz" pos="4176">
          <p15:clr>
            <a:srgbClr val="F26B43"/>
          </p15:clr>
        </p15:guide>
        <p15:guide id="5" pos="240">
          <p15:clr>
            <a:srgbClr val="F26B43"/>
          </p15:clr>
        </p15:guide>
        <p15:guide id="6" pos="74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hyperlink" Target="https://play.kahoot.it/v2/?quizId=5833e3d6-bf25-4e83-a0f9-6cc066d72066" TargetMode="Externa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Automated Testing for Beginners</a:t>
            </a:r>
            <a:endParaRPr lang="en-US" dirty="0"/>
          </a:p>
        </p:txBody>
      </p:sp>
      <p:sp>
        <p:nvSpPr>
          <p:cNvPr id="3" name="Subtitle 2"/>
          <p:cNvSpPr>
            <a:spLocks noGrp="1"/>
          </p:cNvSpPr>
          <p:nvPr>
            <p:ph type="subTitle" idx="1"/>
          </p:nvPr>
        </p:nvSpPr>
        <p:spPr>
          <a:xfrm>
            <a:off x="495299" y="3429000"/>
            <a:ext cx="3832459" cy="553998"/>
          </a:xfrm>
        </p:spPr>
        <p:txBody>
          <a:bodyPr/>
          <a:lstStyle/>
          <a:p>
            <a:r>
              <a:rPr lang="en-US" dirty="0" smtClean="0"/>
              <a:t>Using cypress.io</a:t>
            </a:r>
            <a:endParaRPr lang="en-US" dirty="0"/>
          </a:p>
        </p:txBody>
      </p:sp>
      <p:sp>
        <p:nvSpPr>
          <p:cNvPr id="4" name="Date Placeholder 3"/>
          <p:cNvSpPr>
            <a:spLocks noGrp="1"/>
          </p:cNvSpPr>
          <p:nvPr>
            <p:ph type="dt" sz="half" idx="10"/>
          </p:nvPr>
        </p:nvSpPr>
        <p:spPr/>
        <p:txBody>
          <a:bodyPr/>
          <a:lstStyle/>
          <a:p>
            <a:fld id="{1C2D31DE-C454-491C-B5C3-F097855E3DF7}" type="datetime4">
              <a:rPr lang="en-US" smtClean="0"/>
              <a:pPr/>
              <a:t>July 28, 2020</a:t>
            </a:fld>
            <a:endParaRPr lang="en-US" dirty="0"/>
          </a:p>
        </p:txBody>
      </p:sp>
      <p:pic>
        <p:nvPicPr>
          <p:cNvPr id="2050" name="Picture 2" descr="JavaScript End to End Testing Framework | cypress.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199" y="3358397"/>
            <a:ext cx="1864879" cy="62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207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lstStyle/>
          <a:p>
            <a:r>
              <a:rPr lang="en-US" dirty="0" smtClean="0"/>
              <a:t>Login as </a:t>
            </a:r>
            <a:r>
              <a:rPr lang="en-US" dirty="0" err="1" smtClean="0"/>
              <a:t>standard_user</a:t>
            </a:r>
            <a:endParaRPr lang="en-US" dirty="0" smtClean="0"/>
          </a:p>
          <a:p>
            <a:r>
              <a:rPr lang="en-US" dirty="0" smtClean="0"/>
              <a:t>Add item(s) to cart</a:t>
            </a:r>
          </a:p>
          <a:p>
            <a:r>
              <a:rPr lang="en-US" dirty="0" smtClean="0"/>
              <a:t>Visit cart</a:t>
            </a:r>
          </a:p>
          <a:p>
            <a:pPr lvl="1"/>
            <a:r>
              <a:rPr lang="en-US" dirty="0" smtClean="0"/>
              <a:t>Verify item(s) are correct</a:t>
            </a:r>
          </a:p>
          <a:p>
            <a:r>
              <a:rPr lang="en-US" dirty="0" smtClean="0"/>
              <a:t>Checkout</a:t>
            </a:r>
          </a:p>
          <a:p>
            <a:r>
              <a:rPr lang="en-US" dirty="0" smtClean="0"/>
              <a:t>Enter user information</a:t>
            </a:r>
          </a:p>
          <a:p>
            <a:r>
              <a:rPr lang="en-US" dirty="0" smtClean="0"/>
              <a:t>Verify item(s) again on overview screen</a:t>
            </a:r>
          </a:p>
          <a:p>
            <a:r>
              <a:rPr lang="en-US" dirty="0" smtClean="0"/>
              <a:t>Finish order</a:t>
            </a:r>
          </a:p>
          <a:p>
            <a:pPr lvl="1"/>
            <a:r>
              <a:rPr lang="en-US" dirty="0" smtClean="0"/>
              <a:t>Verify order complete screen shows up</a:t>
            </a:r>
            <a:endParaRPr lang="en-US" dirty="0"/>
          </a:p>
        </p:txBody>
      </p:sp>
      <p:sp>
        <p:nvSpPr>
          <p:cNvPr id="4" name="TextBox 3"/>
          <p:cNvSpPr txBox="1"/>
          <p:nvPr/>
        </p:nvSpPr>
        <p:spPr>
          <a:xfrm>
            <a:off x="5327073" y="1143000"/>
            <a:ext cx="6483927" cy="3225498"/>
          </a:xfrm>
          <a:prstGeom prst="rect">
            <a:avLst/>
          </a:prstGeom>
          <a:noFill/>
        </p:spPr>
        <p:txBody>
          <a:bodyPr wrap="square" lIns="91440" tIns="91440" rIns="91440" bIns="91440" rtlCol="0" anchor="t">
            <a:spAutoFit/>
          </a:bodyPr>
          <a:lstStyle/>
          <a:p>
            <a:r>
              <a:rPr lang="en-US" sz="1600" dirty="0" err="1"/>
              <a:t>Cy.get</a:t>
            </a:r>
            <a:r>
              <a:rPr lang="en-US" sz="1600" dirty="0"/>
              <a:t>() – gets a specified element on the page</a:t>
            </a:r>
          </a:p>
          <a:p>
            <a:pPr lvl="1"/>
            <a:r>
              <a:rPr lang="en-US" sz="1600" dirty="0"/>
              <a:t>Ex. </a:t>
            </a:r>
            <a:r>
              <a:rPr lang="en-US" sz="1600" dirty="0" err="1"/>
              <a:t>Cy.get</a:t>
            </a:r>
            <a:r>
              <a:rPr lang="en-US" sz="1600" dirty="0"/>
              <a:t>(‘element</a:t>
            </a:r>
            <a:r>
              <a:rPr lang="en-US" sz="1600" dirty="0" smtClean="0"/>
              <a:t>’)</a:t>
            </a:r>
          </a:p>
          <a:p>
            <a:pPr lvl="1"/>
            <a:endParaRPr lang="en-US" sz="1600" dirty="0"/>
          </a:p>
          <a:p>
            <a:r>
              <a:rPr lang="en-US" sz="1600" dirty="0"/>
              <a:t>.type() – types characters into the selected element (used with </a:t>
            </a:r>
            <a:r>
              <a:rPr lang="en-US" sz="1600" dirty="0" err="1"/>
              <a:t>cy.get</a:t>
            </a:r>
            <a:r>
              <a:rPr lang="en-US" sz="1600" dirty="0"/>
              <a:t>)</a:t>
            </a:r>
          </a:p>
          <a:p>
            <a:pPr lvl="1"/>
            <a:r>
              <a:rPr lang="en-US" sz="1600" dirty="0" smtClean="0"/>
              <a:t>Ex. </a:t>
            </a:r>
            <a:r>
              <a:rPr lang="en-US" sz="1600" dirty="0" err="1" smtClean="0"/>
              <a:t>Cy.get</a:t>
            </a:r>
            <a:r>
              <a:rPr lang="en-US" sz="1600" dirty="0"/>
              <a:t>(‘element).type(‘Lorem </a:t>
            </a:r>
            <a:r>
              <a:rPr lang="en-US" sz="1600" dirty="0" err="1"/>
              <a:t>Ipsem</a:t>
            </a:r>
            <a:r>
              <a:rPr lang="en-US" sz="1600" dirty="0" smtClean="0"/>
              <a:t>’)</a:t>
            </a:r>
          </a:p>
          <a:p>
            <a:pPr lvl="1"/>
            <a:endParaRPr lang="en-US" sz="1600" dirty="0"/>
          </a:p>
          <a:p>
            <a:r>
              <a:rPr lang="en-US" sz="1600" dirty="0"/>
              <a:t>.click() – clicks on the selected element (used with </a:t>
            </a:r>
            <a:r>
              <a:rPr lang="en-US" sz="1600" dirty="0" err="1"/>
              <a:t>cy.get</a:t>
            </a:r>
            <a:r>
              <a:rPr lang="en-US" sz="1600" dirty="0"/>
              <a:t>)</a:t>
            </a:r>
          </a:p>
          <a:p>
            <a:pPr lvl="1"/>
            <a:r>
              <a:rPr lang="en-US" sz="1600" dirty="0"/>
              <a:t>Ex. </a:t>
            </a:r>
            <a:r>
              <a:rPr lang="en-US" sz="1600" dirty="0" err="1"/>
              <a:t>Cy.get</a:t>
            </a:r>
            <a:r>
              <a:rPr lang="en-US" sz="1600" dirty="0"/>
              <a:t>(‘element’).click</a:t>
            </a:r>
            <a:r>
              <a:rPr lang="en-US" sz="1600" dirty="0" smtClean="0"/>
              <a:t>()</a:t>
            </a:r>
          </a:p>
          <a:p>
            <a:pPr lvl="1"/>
            <a:endParaRPr lang="en-US" sz="1600" dirty="0"/>
          </a:p>
          <a:p>
            <a:r>
              <a:rPr lang="en-US" sz="1600" dirty="0"/>
              <a:t>.should() – verified an element is as expected (used with </a:t>
            </a:r>
            <a:r>
              <a:rPr lang="en-US" sz="1600" dirty="0" err="1"/>
              <a:t>cy.get</a:t>
            </a:r>
            <a:r>
              <a:rPr lang="en-US" sz="1600" dirty="0"/>
              <a:t>)</a:t>
            </a:r>
          </a:p>
          <a:p>
            <a:pPr lvl="1"/>
            <a:r>
              <a:rPr lang="en-US" sz="1600" dirty="0"/>
              <a:t>Ex. </a:t>
            </a:r>
            <a:r>
              <a:rPr lang="en-US" sz="1600" dirty="0" err="1"/>
              <a:t>Cy.get</a:t>
            </a:r>
            <a:r>
              <a:rPr lang="en-US" sz="1600" dirty="0"/>
              <a:t>(‘element).should(‘contain’, ‘Lorem </a:t>
            </a:r>
            <a:r>
              <a:rPr lang="en-US" sz="1600" dirty="0" err="1"/>
              <a:t>Ipsem</a:t>
            </a:r>
            <a:r>
              <a:rPr lang="en-US" sz="1600" dirty="0"/>
              <a:t>’)</a:t>
            </a:r>
          </a:p>
          <a:p>
            <a:pPr>
              <a:lnSpc>
                <a:spcPct val="90000"/>
              </a:lnSpc>
              <a:spcAft>
                <a:spcPts val="600"/>
              </a:spcAft>
            </a:pPr>
            <a:endParaRPr lang="en-US" sz="2400" dirty="0" smtClean="0">
              <a:gradFill>
                <a:gsLst>
                  <a:gs pos="2917">
                    <a:schemeClr val="tx1"/>
                  </a:gs>
                  <a:gs pos="30000">
                    <a:schemeClr val="tx1"/>
                  </a:gs>
                </a:gsLst>
                <a:lin ang="5400000" scaled="0"/>
              </a:gradFill>
            </a:endParaRPr>
          </a:p>
        </p:txBody>
      </p:sp>
      <p:sp>
        <p:nvSpPr>
          <p:cNvPr id="5" name="TextBox 4"/>
          <p:cNvSpPr txBox="1"/>
          <p:nvPr/>
        </p:nvSpPr>
        <p:spPr>
          <a:xfrm>
            <a:off x="7515225" y="4368498"/>
            <a:ext cx="4371975" cy="2179058"/>
          </a:xfrm>
          <a:prstGeom prst="rect">
            <a:avLst/>
          </a:prstGeom>
          <a:noFill/>
        </p:spPr>
        <p:txBody>
          <a:bodyPr wrap="square" lIns="91440" tIns="91440" rIns="91440" bIns="91440" rtlCol="0" anchor="t">
            <a:spAutoFit/>
          </a:bodyPr>
          <a:lstStyle/>
          <a:p>
            <a:pPr>
              <a:lnSpc>
                <a:spcPct val="90000"/>
              </a:lnSpc>
              <a:spcAft>
                <a:spcPts val="600"/>
              </a:spcAft>
            </a:pPr>
            <a:r>
              <a:rPr lang="en-US" sz="2400" dirty="0" smtClean="0">
                <a:solidFill>
                  <a:srgbClr val="FF0000"/>
                </a:solidFill>
              </a:rPr>
              <a:t>Note: if you leave the runner open while writing your test, you will need to remove the things from your cart every time. If you stop the test from running first, you will not.</a:t>
            </a:r>
          </a:p>
        </p:txBody>
      </p:sp>
    </p:spTree>
    <p:extLst>
      <p:ext uri="{BB962C8B-B14F-4D97-AF65-F5344CB8AC3E}">
        <p14:creationId xmlns:p14="http://schemas.microsoft.com/office/powerpoint/2010/main" val="34151736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	</a:t>
            </a:r>
            <a:endParaRPr lang="en-US" dirty="0"/>
          </a:p>
        </p:txBody>
      </p:sp>
      <p:sp>
        <p:nvSpPr>
          <p:cNvPr id="3" name="Content Placeholder 2"/>
          <p:cNvSpPr>
            <a:spLocks noGrp="1"/>
          </p:cNvSpPr>
          <p:nvPr>
            <p:ph idx="1"/>
          </p:nvPr>
        </p:nvSpPr>
        <p:spPr/>
        <p:txBody>
          <a:bodyPr/>
          <a:lstStyle/>
          <a:p>
            <a:r>
              <a:rPr lang="en-US" smtClean="0"/>
              <a:t>Volunteers </a:t>
            </a:r>
            <a:r>
              <a:rPr lang="en-US" dirty="0" smtClean="0"/>
              <a:t>to share their screen and explain the steps?</a:t>
            </a:r>
            <a:endParaRPr lang="en-US" dirty="0"/>
          </a:p>
        </p:txBody>
      </p:sp>
    </p:spTree>
    <p:extLst>
      <p:ext uri="{BB962C8B-B14F-4D97-AF65-F5344CB8AC3E}">
        <p14:creationId xmlns:p14="http://schemas.microsoft.com/office/powerpoint/2010/main" val="139848834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dirty="0" smtClean="0"/>
              <a:t>Have many assertions along the way</a:t>
            </a:r>
          </a:p>
          <a:p>
            <a:r>
              <a:rPr lang="en-US" dirty="0" smtClean="0"/>
              <a:t>Do not rely on data being there from a previous test</a:t>
            </a:r>
          </a:p>
          <a:p>
            <a:r>
              <a:rPr lang="en-US" dirty="0" smtClean="0"/>
              <a:t>Reuse code with either Page Object (Selenium) or Locators and Commands (Cypress)</a:t>
            </a:r>
          </a:p>
          <a:p>
            <a:pPr lvl="1"/>
            <a:r>
              <a:rPr lang="en-US" dirty="0" smtClean="0"/>
              <a:t>Cuts down on duplicated code</a:t>
            </a:r>
          </a:p>
          <a:p>
            <a:pPr lvl="1"/>
            <a:r>
              <a:rPr lang="en-US" dirty="0" smtClean="0"/>
              <a:t>Ex. Locate an element once, then each new test can use that locator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991" y="4435388"/>
            <a:ext cx="4381500" cy="2271078"/>
          </a:xfrm>
          <a:prstGeom prst="rect">
            <a:avLst/>
          </a:prstGeom>
        </p:spPr>
      </p:pic>
    </p:spTree>
    <p:extLst>
      <p:ext uri="{BB962C8B-B14F-4D97-AF65-F5344CB8AC3E}">
        <p14:creationId xmlns:p14="http://schemas.microsoft.com/office/powerpoint/2010/main" val="24806466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Careers using automated testing</a:t>
            </a:r>
            <a:endParaRPr lang="en-US" dirty="0"/>
          </a:p>
        </p:txBody>
      </p:sp>
      <p:sp>
        <p:nvSpPr>
          <p:cNvPr id="3" name="Content Placeholder 2"/>
          <p:cNvSpPr>
            <a:spLocks noGrp="1"/>
          </p:cNvSpPr>
          <p:nvPr>
            <p:ph idx="1"/>
          </p:nvPr>
        </p:nvSpPr>
        <p:spPr/>
        <p:txBody>
          <a:bodyPr/>
          <a:lstStyle/>
          <a:p>
            <a:r>
              <a:rPr lang="en-US" dirty="0" smtClean="0"/>
              <a:t>QA Analyst</a:t>
            </a:r>
          </a:p>
          <a:p>
            <a:r>
              <a:rPr lang="en-US" dirty="0" smtClean="0"/>
              <a:t>QA Engineer</a:t>
            </a:r>
          </a:p>
          <a:p>
            <a:r>
              <a:rPr lang="en-US" dirty="0" smtClean="0"/>
              <a:t>Software Development Engineer in Test (SDET)</a:t>
            </a:r>
            <a:endParaRPr lang="en-US" dirty="0"/>
          </a:p>
        </p:txBody>
      </p:sp>
    </p:spTree>
    <p:extLst>
      <p:ext uri="{BB962C8B-B14F-4D97-AF65-F5344CB8AC3E}">
        <p14:creationId xmlns:p14="http://schemas.microsoft.com/office/powerpoint/2010/main" val="21861085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AGenda</a:t>
            </a:r>
            <a:endParaRPr lang="en-US" dirty="0"/>
          </a:p>
        </p:txBody>
      </p:sp>
      <p:sp>
        <p:nvSpPr>
          <p:cNvPr id="3" name="Text Placeholder 2"/>
          <p:cNvSpPr>
            <a:spLocks noGrp="1"/>
          </p:cNvSpPr>
          <p:nvPr>
            <p:ph type="body" idx="1"/>
          </p:nvPr>
        </p:nvSpPr>
        <p:spPr/>
        <p:txBody>
          <a:bodyPr/>
          <a:lstStyle/>
          <a:p>
            <a:r>
              <a:rPr lang="en-US" dirty="0" smtClean="0"/>
              <a:t>Introduction</a:t>
            </a:r>
          </a:p>
          <a:p>
            <a:r>
              <a:rPr lang="en-US" dirty="0" smtClean="0"/>
              <a:t>What is Software Testing?</a:t>
            </a:r>
          </a:p>
          <a:p>
            <a:r>
              <a:rPr lang="en-US" dirty="0" smtClean="0"/>
              <a:t>Intro to Cypress.io</a:t>
            </a:r>
          </a:p>
          <a:p>
            <a:r>
              <a:rPr lang="en-US" dirty="0" err="1" smtClean="0"/>
              <a:t>Kahoot</a:t>
            </a:r>
            <a:endParaRPr lang="en-US" dirty="0" smtClean="0"/>
          </a:p>
          <a:p>
            <a:r>
              <a:rPr lang="en-US" dirty="0" smtClean="0"/>
              <a:t>Code Along</a:t>
            </a:r>
          </a:p>
          <a:p>
            <a:r>
              <a:rPr lang="en-US" dirty="0" smtClean="0"/>
              <a:t>Try it Out!</a:t>
            </a:r>
          </a:p>
          <a:p>
            <a:r>
              <a:rPr lang="en-US" dirty="0" smtClean="0"/>
              <a:t>Best Practices</a:t>
            </a:r>
          </a:p>
        </p:txBody>
      </p:sp>
    </p:spTree>
    <p:extLst>
      <p:ext uri="{BB962C8B-B14F-4D97-AF65-F5344CB8AC3E}">
        <p14:creationId xmlns:p14="http://schemas.microsoft.com/office/powerpoint/2010/main" val="13066595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testing?</a:t>
            </a:r>
            <a:endParaRPr lang="en-US" dirty="0"/>
          </a:p>
        </p:txBody>
      </p:sp>
      <p:sp>
        <p:nvSpPr>
          <p:cNvPr id="3" name="Content Placeholder 2"/>
          <p:cNvSpPr>
            <a:spLocks noGrp="1"/>
          </p:cNvSpPr>
          <p:nvPr>
            <p:ph idx="1"/>
          </p:nvPr>
        </p:nvSpPr>
        <p:spPr/>
        <p:txBody>
          <a:bodyPr/>
          <a:lstStyle/>
          <a:p>
            <a:r>
              <a:rPr lang="en-US" dirty="0" smtClean="0"/>
              <a:t>Verifying that the actual results match the expected results in software</a:t>
            </a:r>
          </a:p>
          <a:p>
            <a:r>
              <a:rPr lang="en-US" dirty="0" smtClean="0"/>
              <a:t>Software testing helps companies release quality software</a:t>
            </a:r>
          </a:p>
          <a:p>
            <a:r>
              <a:rPr lang="en-US" dirty="0" smtClean="0"/>
              <a:t>Can be done manually</a:t>
            </a:r>
          </a:p>
          <a:p>
            <a:pPr lvl="1"/>
            <a:r>
              <a:rPr lang="en-US" dirty="0" smtClean="0"/>
              <a:t>Functional</a:t>
            </a:r>
          </a:p>
          <a:p>
            <a:pPr lvl="1"/>
            <a:r>
              <a:rPr lang="en-US" dirty="0" smtClean="0"/>
              <a:t>Smoke</a:t>
            </a:r>
          </a:p>
          <a:p>
            <a:pPr lvl="1"/>
            <a:r>
              <a:rPr lang="en-US" dirty="0" smtClean="0"/>
              <a:t>Regression</a:t>
            </a:r>
          </a:p>
          <a:p>
            <a:pPr lvl="1"/>
            <a:r>
              <a:rPr lang="en-US" dirty="0" smtClean="0"/>
              <a:t>Many more!</a:t>
            </a:r>
          </a:p>
          <a:p>
            <a:r>
              <a:rPr lang="en-US" dirty="0" smtClean="0"/>
              <a:t>Or tests can be Automated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036" y="2889800"/>
            <a:ext cx="4765819" cy="3372887"/>
          </a:xfrm>
          <a:prstGeom prst="rect">
            <a:avLst/>
          </a:prstGeom>
        </p:spPr>
      </p:pic>
    </p:spTree>
    <p:extLst>
      <p:ext uri="{BB962C8B-B14F-4D97-AF65-F5344CB8AC3E}">
        <p14:creationId xmlns:p14="http://schemas.microsoft.com/office/powerpoint/2010/main" val="1932788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software testing</a:t>
            </a:r>
            <a:endParaRPr lang="en-US" dirty="0"/>
          </a:p>
        </p:txBody>
      </p:sp>
      <p:sp>
        <p:nvSpPr>
          <p:cNvPr id="3" name="Content Placeholder 2"/>
          <p:cNvSpPr>
            <a:spLocks noGrp="1"/>
          </p:cNvSpPr>
          <p:nvPr>
            <p:ph idx="1"/>
          </p:nvPr>
        </p:nvSpPr>
        <p:spPr/>
        <p:txBody>
          <a:bodyPr/>
          <a:lstStyle/>
          <a:p>
            <a:r>
              <a:rPr lang="en-US" dirty="0" smtClean="0"/>
              <a:t>Tests that can be run automatically</a:t>
            </a:r>
          </a:p>
          <a:p>
            <a:r>
              <a:rPr lang="en-US" dirty="0" smtClean="0"/>
              <a:t>Unit tests</a:t>
            </a:r>
          </a:p>
          <a:p>
            <a:r>
              <a:rPr lang="en-US" dirty="0" smtClean="0"/>
              <a:t>Integration tests</a:t>
            </a:r>
          </a:p>
          <a:p>
            <a:r>
              <a:rPr lang="en-US" dirty="0" smtClean="0"/>
              <a:t>End to End tests</a:t>
            </a:r>
          </a:p>
        </p:txBody>
      </p:sp>
      <p:pic>
        <p:nvPicPr>
          <p:cNvPr id="5" name="Picture 2" descr="https://i.imgflip.com/49b5c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406" y="828869"/>
            <a:ext cx="3934533" cy="588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587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automated testing frameworks</a:t>
            </a:r>
            <a:endParaRPr lang="en-US" dirty="0"/>
          </a:p>
        </p:txBody>
      </p:sp>
      <p:sp>
        <p:nvSpPr>
          <p:cNvPr id="3" name="Content Placeholder 2"/>
          <p:cNvSpPr>
            <a:spLocks noGrp="1"/>
          </p:cNvSpPr>
          <p:nvPr>
            <p:ph idx="1"/>
          </p:nvPr>
        </p:nvSpPr>
        <p:spPr/>
        <p:txBody>
          <a:bodyPr/>
          <a:lstStyle/>
          <a:p>
            <a:r>
              <a:rPr lang="en-US" dirty="0" smtClean="0"/>
              <a:t>Selenium</a:t>
            </a:r>
          </a:p>
          <a:p>
            <a:r>
              <a:rPr lang="en-US" dirty="0" smtClean="0"/>
              <a:t>Protractor</a:t>
            </a:r>
          </a:p>
          <a:p>
            <a:r>
              <a:rPr lang="en-US" dirty="0" err="1" smtClean="0"/>
              <a:t>Katalon</a:t>
            </a:r>
            <a:r>
              <a:rPr lang="en-US" dirty="0" smtClean="0"/>
              <a:t> Studio (codeless)</a:t>
            </a:r>
          </a:p>
          <a:p>
            <a:r>
              <a:rPr lang="en-US" dirty="0" smtClean="0"/>
              <a:t>Jest (Facebook)</a:t>
            </a:r>
          </a:p>
          <a:p>
            <a:r>
              <a:rPr lang="en-US" dirty="0" smtClean="0"/>
              <a:t>Puppeteer (Google)</a:t>
            </a:r>
          </a:p>
          <a:p>
            <a:r>
              <a:rPr lang="en-US" dirty="0" smtClean="0"/>
              <a:t>Webdriver.io</a:t>
            </a:r>
          </a:p>
          <a:p>
            <a:r>
              <a:rPr lang="en-US" dirty="0" smtClean="0"/>
              <a:t>Cypress.io</a:t>
            </a:r>
            <a:endParaRPr lang="en-US" dirty="0"/>
          </a:p>
        </p:txBody>
      </p:sp>
      <p:pic>
        <p:nvPicPr>
          <p:cNvPr id="6" name="Picture 10" descr="Automation Framework"/>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3000"/>
                    </a14:imgEffect>
                  </a14:imgLayer>
                </a14:imgProps>
              </a:ext>
              <a:ext uri="{28A0092B-C50C-407E-A947-70E740481C1C}">
                <a14:useLocalDpi xmlns:a14="http://schemas.microsoft.com/office/drawing/2010/main" val="0"/>
              </a:ext>
            </a:extLst>
          </a:blip>
          <a:srcRect/>
          <a:stretch>
            <a:fillRect/>
          </a:stretch>
        </p:blipFill>
        <p:spPr bwMode="auto">
          <a:xfrm>
            <a:off x="5742077" y="2270501"/>
            <a:ext cx="2573826" cy="25738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webp-to-png output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903" y="1895300"/>
            <a:ext cx="6096000" cy="33242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152688" y="2985868"/>
            <a:ext cx="2911150" cy="433965"/>
          </a:xfrm>
          <a:prstGeom prst="rect">
            <a:avLst/>
          </a:prstGeom>
          <a:noFill/>
        </p:spPr>
        <p:txBody>
          <a:bodyPr wrap="square" lIns="91440" tIns="91440" rIns="91440" bIns="91440" rtlCol="0" anchor="t">
            <a:spAutoFit/>
          </a:bodyPr>
          <a:lstStyle/>
          <a:p>
            <a:pPr>
              <a:lnSpc>
                <a:spcPct val="90000"/>
              </a:lnSpc>
              <a:spcAft>
                <a:spcPts val="600"/>
              </a:spcAft>
            </a:pPr>
            <a:r>
              <a:rPr lang="en-US" b="1" dirty="0" smtClean="0">
                <a:ln w="0">
                  <a:noFill/>
                </a:ln>
                <a:solidFill>
                  <a:schemeClr val="bg1"/>
                </a:solidFill>
              </a:rPr>
              <a:t>wait, it’s all automated?</a:t>
            </a:r>
          </a:p>
        </p:txBody>
      </p:sp>
      <p:sp>
        <p:nvSpPr>
          <p:cNvPr id="9" name="TextBox 8"/>
          <p:cNvSpPr txBox="1"/>
          <p:nvPr/>
        </p:nvSpPr>
        <p:spPr>
          <a:xfrm>
            <a:off x="8315903" y="1912413"/>
            <a:ext cx="2286782" cy="433965"/>
          </a:xfrm>
          <a:prstGeom prst="rect">
            <a:avLst/>
          </a:prstGeom>
          <a:noFill/>
        </p:spPr>
        <p:txBody>
          <a:bodyPr wrap="square" lIns="91440" tIns="91440" rIns="91440" bIns="91440" rtlCol="0" anchor="t">
            <a:spAutoFit/>
          </a:bodyPr>
          <a:lstStyle/>
          <a:p>
            <a:pPr>
              <a:lnSpc>
                <a:spcPct val="90000"/>
              </a:lnSpc>
              <a:spcAft>
                <a:spcPts val="600"/>
              </a:spcAft>
            </a:pPr>
            <a:r>
              <a:rPr lang="en-US" b="1" dirty="0">
                <a:ln w="0">
                  <a:noFill/>
                </a:ln>
                <a:solidFill>
                  <a:schemeClr val="bg1"/>
                </a:solidFill>
              </a:rPr>
              <a:t>a</a:t>
            </a:r>
            <a:r>
              <a:rPr lang="en-US" b="1" dirty="0" smtClean="0">
                <a:ln w="0">
                  <a:noFill/>
                </a:ln>
                <a:solidFill>
                  <a:schemeClr val="bg1"/>
                </a:solidFill>
              </a:rPr>
              <a:t>lways has been</a:t>
            </a:r>
          </a:p>
        </p:txBody>
      </p:sp>
      <p:sp>
        <p:nvSpPr>
          <p:cNvPr id="10" name="Rectangle 9"/>
          <p:cNvSpPr/>
          <p:nvPr/>
        </p:nvSpPr>
        <p:spPr bwMode="auto">
          <a:xfrm flipV="1">
            <a:off x="8610589" y="3470540"/>
            <a:ext cx="579281" cy="312412"/>
          </a:xfrm>
          <a:prstGeom prst="rect">
            <a:avLst/>
          </a:prstGeom>
          <a:solidFill>
            <a:srgbClr val="020206"/>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6007453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Cypress.io</a:t>
            </a:r>
            <a:endParaRPr lang="en-US" dirty="0"/>
          </a:p>
        </p:txBody>
      </p:sp>
      <p:sp>
        <p:nvSpPr>
          <p:cNvPr id="3" name="Content Placeholder 2"/>
          <p:cNvSpPr>
            <a:spLocks noGrp="1"/>
          </p:cNvSpPr>
          <p:nvPr>
            <p:ph idx="1"/>
          </p:nvPr>
        </p:nvSpPr>
        <p:spPr/>
        <p:txBody>
          <a:bodyPr/>
          <a:lstStyle/>
          <a:p>
            <a:r>
              <a:rPr lang="en-US" dirty="0" smtClean="0"/>
              <a:t>Designed from the ground up for modern web browsers</a:t>
            </a:r>
          </a:p>
          <a:p>
            <a:r>
              <a:rPr lang="en-US" dirty="0" smtClean="0"/>
              <a:t>Runs directly in the browser, not making calls to the browser</a:t>
            </a:r>
          </a:p>
          <a:p>
            <a:r>
              <a:rPr lang="en-US" dirty="0" smtClean="0"/>
              <a:t>Time travel</a:t>
            </a:r>
          </a:p>
          <a:p>
            <a:pPr lvl="1"/>
            <a:r>
              <a:rPr lang="en-US" dirty="0" smtClean="0"/>
              <a:t>Ability to see each step after test completes</a:t>
            </a:r>
          </a:p>
          <a:p>
            <a:r>
              <a:rPr lang="en-US" dirty="0" err="1" smtClean="0"/>
              <a:t>Debuggability</a:t>
            </a:r>
            <a:endParaRPr lang="en-US" dirty="0" smtClean="0"/>
          </a:p>
          <a:p>
            <a:r>
              <a:rPr lang="en-US" dirty="0" smtClean="0"/>
              <a:t>Automatic waiting</a:t>
            </a:r>
          </a:p>
          <a:p>
            <a:r>
              <a:rPr lang="en-US" dirty="0" smtClean="0"/>
              <a:t>Direct API calls</a:t>
            </a:r>
          </a:p>
          <a:p>
            <a:r>
              <a:rPr lang="en-US" dirty="0" smtClean="0"/>
              <a:t>Tests are written in </a:t>
            </a:r>
            <a:r>
              <a:rPr lang="en-US" dirty="0" err="1" smtClean="0"/>
              <a:t>Javascript</a:t>
            </a:r>
            <a:endParaRPr lang="en-US" dirty="0" smtClean="0"/>
          </a:p>
        </p:txBody>
      </p:sp>
    </p:spTree>
    <p:extLst>
      <p:ext uri="{BB962C8B-B14F-4D97-AF65-F5344CB8AC3E}">
        <p14:creationId xmlns:p14="http://schemas.microsoft.com/office/powerpoint/2010/main" val="626427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Cypress.io</a:t>
            </a:r>
            <a:endParaRPr lang="en-US" dirty="0"/>
          </a:p>
        </p:txBody>
      </p:sp>
      <p:sp>
        <p:nvSpPr>
          <p:cNvPr id="3" name="Content Placeholder 2"/>
          <p:cNvSpPr>
            <a:spLocks noGrp="1"/>
          </p:cNvSpPr>
          <p:nvPr>
            <p:ph idx="1"/>
          </p:nvPr>
        </p:nvSpPr>
        <p:spPr/>
        <p:txBody>
          <a:bodyPr/>
          <a:lstStyle/>
          <a:p>
            <a:pPr marL="0" indent="0">
              <a:buNone/>
            </a:pPr>
            <a:r>
              <a:rPr lang="en-US" b="1" dirty="0" err="1">
                <a:solidFill>
                  <a:srgbClr val="000000"/>
                </a:solidFill>
                <a:latin typeface="Consolas" panose="020B0609020204030204" pitchFamily="49" charset="0"/>
              </a:rPr>
              <a:t>cy.visit</a:t>
            </a:r>
            <a:r>
              <a:rPr lang="en-US" b="1" dirty="0">
                <a:solidFill>
                  <a:srgbClr val="000000"/>
                </a:solidFill>
                <a:latin typeface="Consolas" panose="020B0609020204030204" pitchFamily="49" charset="0"/>
              </a:rPr>
              <a:t>()</a:t>
            </a:r>
            <a:r>
              <a:rPr lang="en-US" b="1" dirty="0"/>
              <a:t> </a:t>
            </a:r>
            <a:r>
              <a:rPr lang="en-US" dirty="0"/>
              <a:t>– visits the specified URL</a:t>
            </a:r>
          </a:p>
          <a:p>
            <a:pPr lvl="1"/>
            <a:r>
              <a:rPr lang="en-US" dirty="0"/>
              <a:t>Ex. </a:t>
            </a:r>
            <a:r>
              <a:rPr lang="en-US" dirty="0" err="1">
                <a:solidFill>
                  <a:srgbClr val="000000"/>
                </a:solidFill>
                <a:latin typeface="Consolas" panose="020B0609020204030204" pitchFamily="49" charset="0"/>
              </a:rPr>
              <a:t>cy.visit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'https://www.saucedemo.com'</a:t>
            </a:r>
            <a:r>
              <a:rPr lang="en-US" dirty="0">
                <a:solidFill>
                  <a:srgbClr val="000000"/>
                </a:solidFill>
                <a:latin typeface="Consolas" panose="020B0609020204030204" pitchFamily="49" charset="0"/>
              </a:rPr>
              <a:t>)</a:t>
            </a:r>
          </a:p>
          <a:p>
            <a:pPr marL="0" indent="0">
              <a:buNone/>
            </a:pPr>
            <a:r>
              <a:rPr lang="en-US" b="1" dirty="0" err="1">
                <a:solidFill>
                  <a:srgbClr val="000000"/>
                </a:solidFill>
                <a:latin typeface="Consolas" panose="020B0609020204030204" pitchFamily="49" charset="0"/>
              </a:rPr>
              <a:t>cy.get</a:t>
            </a:r>
            <a:r>
              <a:rPr lang="en-US" b="1" dirty="0">
                <a:solidFill>
                  <a:srgbClr val="000000"/>
                </a:solidFill>
                <a:latin typeface="Consolas" panose="020B0609020204030204" pitchFamily="49" charset="0"/>
              </a:rPr>
              <a:t>()</a:t>
            </a:r>
            <a:r>
              <a:rPr lang="en-US" b="1" dirty="0">
                <a:solidFill>
                  <a:srgbClr val="000000"/>
                </a:solidFill>
              </a:rPr>
              <a:t> </a:t>
            </a:r>
            <a:r>
              <a:rPr lang="en-US" dirty="0"/>
              <a:t>– gets a specified element on the page</a:t>
            </a:r>
          </a:p>
          <a:p>
            <a:pPr lvl="1"/>
            <a:r>
              <a:rPr lang="en-US" dirty="0"/>
              <a:t>Ex. </a:t>
            </a:r>
            <a:r>
              <a:rPr lang="en-US" dirty="0" err="1">
                <a:solidFill>
                  <a:srgbClr val="000000"/>
                </a:solidFill>
                <a:latin typeface="Consolas" panose="020B0609020204030204" pitchFamily="49" charset="0"/>
              </a:rPr>
              <a:t>cy.get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'element'</a:t>
            </a:r>
            <a:r>
              <a:rPr lang="en-US" dirty="0">
                <a:solidFill>
                  <a:srgbClr val="000000"/>
                </a:solidFill>
                <a:latin typeface="Consolas" panose="020B0609020204030204" pitchFamily="49" charset="0"/>
              </a:rPr>
              <a:t>)</a:t>
            </a:r>
            <a:endParaRPr lang="en-US" dirty="0"/>
          </a:p>
          <a:p>
            <a:pPr marL="339725" lvl="1" indent="0">
              <a:buNone/>
            </a:pPr>
            <a:r>
              <a:rPr lang="en-US" b="1" dirty="0">
                <a:solidFill>
                  <a:schemeClr val="tx2">
                    <a:lumMod val="50000"/>
                  </a:schemeClr>
                </a:solidFill>
                <a:latin typeface="Consolas" panose="020B0609020204030204" pitchFamily="49" charset="0"/>
              </a:rPr>
              <a:t>.type()</a:t>
            </a:r>
            <a:r>
              <a:rPr lang="en-US" b="1" dirty="0"/>
              <a:t> </a:t>
            </a:r>
            <a:r>
              <a:rPr lang="en-US" dirty="0"/>
              <a:t>– types characters into the selected element (used with </a:t>
            </a:r>
            <a:r>
              <a:rPr lang="en-US" dirty="0" err="1"/>
              <a:t>cy.get</a:t>
            </a:r>
            <a:r>
              <a:rPr lang="en-US" dirty="0"/>
              <a:t>)</a:t>
            </a:r>
          </a:p>
          <a:p>
            <a:pPr lvl="2"/>
            <a:r>
              <a:rPr lang="en-US" dirty="0"/>
              <a:t>Ex. </a:t>
            </a:r>
            <a:r>
              <a:rPr lang="en-US" dirty="0" err="1">
                <a:solidFill>
                  <a:srgbClr val="000000"/>
                </a:solidFill>
                <a:latin typeface="Consolas" panose="020B0609020204030204" pitchFamily="49" charset="0"/>
              </a:rPr>
              <a:t>cy.get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'element'</a:t>
            </a:r>
            <a:r>
              <a:rPr lang="en-US" dirty="0">
                <a:solidFill>
                  <a:srgbClr val="000000"/>
                </a:solidFill>
                <a:latin typeface="Consolas" panose="020B0609020204030204" pitchFamily="49" charset="0"/>
              </a:rPr>
              <a:t>).type(</a:t>
            </a:r>
            <a:r>
              <a:rPr lang="en-US" dirty="0">
                <a:solidFill>
                  <a:srgbClr val="A31515"/>
                </a:solidFill>
                <a:latin typeface="Consolas" panose="020B0609020204030204" pitchFamily="49" charset="0"/>
              </a:rPr>
              <a:t>'Lorem </a:t>
            </a:r>
            <a:r>
              <a:rPr lang="en-US" dirty="0" err="1">
                <a:solidFill>
                  <a:srgbClr val="A31515"/>
                </a:solidFill>
                <a:latin typeface="Consolas" panose="020B0609020204030204" pitchFamily="49" charset="0"/>
              </a:rPr>
              <a:t>Ipsem</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339725" lvl="1" indent="0">
              <a:buNone/>
            </a:pPr>
            <a:r>
              <a:rPr lang="en-US" b="1" dirty="0">
                <a:solidFill>
                  <a:schemeClr val="tx2">
                    <a:lumMod val="50000"/>
                  </a:schemeClr>
                </a:solidFill>
                <a:latin typeface="Consolas" panose="020B0609020204030204" pitchFamily="49" charset="0"/>
              </a:rPr>
              <a:t>.click()</a:t>
            </a:r>
            <a:r>
              <a:rPr lang="en-US" b="1" dirty="0"/>
              <a:t> </a:t>
            </a:r>
            <a:r>
              <a:rPr lang="en-US" dirty="0"/>
              <a:t>– clicks on the selected element (used with </a:t>
            </a:r>
            <a:r>
              <a:rPr lang="en-US" dirty="0" err="1"/>
              <a:t>cy.get</a:t>
            </a:r>
            <a:r>
              <a:rPr lang="en-US" dirty="0"/>
              <a:t>)</a:t>
            </a:r>
          </a:p>
          <a:p>
            <a:pPr lvl="2"/>
            <a:r>
              <a:rPr lang="en-US" dirty="0"/>
              <a:t>Ex. </a:t>
            </a:r>
            <a:r>
              <a:rPr lang="en-US" dirty="0" err="1">
                <a:solidFill>
                  <a:srgbClr val="000000"/>
                </a:solidFill>
                <a:latin typeface="Consolas" panose="020B0609020204030204" pitchFamily="49" charset="0"/>
              </a:rPr>
              <a:t>cy.get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'element'</a:t>
            </a:r>
            <a:r>
              <a:rPr lang="en-US" dirty="0">
                <a:solidFill>
                  <a:srgbClr val="000000"/>
                </a:solidFill>
                <a:latin typeface="Consolas" panose="020B0609020204030204" pitchFamily="49" charset="0"/>
              </a:rPr>
              <a:t>).click()</a:t>
            </a:r>
            <a:endParaRPr lang="en-US" dirty="0"/>
          </a:p>
          <a:p>
            <a:pPr marL="339725" lvl="1" indent="0">
              <a:buNone/>
            </a:pPr>
            <a:r>
              <a:rPr lang="en-US" b="1" dirty="0">
                <a:solidFill>
                  <a:schemeClr val="tx2">
                    <a:lumMod val="50000"/>
                  </a:schemeClr>
                </a:solidFill>
                <a:latin typeface="Consolas" panose="020B0609020204030204" pitchFamily="49" charset="0"/>
              </a:rPr>
              <a:t>.should()</a:t>
            </a:r>
            <a:r>
              <a:rPr lang="en-US" dirty="0"/>
              <a:t> – verifies an element is as expected (used with </a:t>
            </a:r>
            <a:r>
              <a:rPr lang="en-US" dirty="0" err="1"/>
              <a:t>cy.get</a:t>
            </a:r>
            <a:r>
              <a:rPr lang="en-US" dirty="0"/>
              <a:t>)</a:t>
            </a:r>
          </a:p>
          <a:p>
            <a:pPr lvl="2"/>
            <a:r>
              <a:rPr lang="en-US" dirty="0"/>
              <a:t>Ex. </a:t>
            </a:r>
            <a:r>
              <a:rPr lang="en-US" dirty="0" err="1">
                <a:solidFill>
                  <a:srgbClr val="000000"/>
                </a:solidFill>
                <a:latin typeface="Consolas" panose="020B0609020204030204" pitchFamily="49" charset="0"/>
              </a:rPr>
              <a:t>cy.get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'element'</a:t>
            </a:r>
            <a:r>
              <a:rPr lang="en-US" dirty="0">
                <a:solidFill>
                  <a:srgbClr val="000000"/>
                </a:solidFill>
                <a:latin typeface="Consolas" panose="020B0609020204030204" pitchFamily="49" charset="0"/>
              </a:rPr>
              <a:t>).should(</a:t>
            </a:r>
            <a:r>
              <a:rPr lang="en-US" dirty="0">
                <a:solidFill>
                  <a:srgbClr val="A31515"/>
                </a:solidFill>
                <a:latin typeface="Consolas" panose="020B0609020204030204" pitchFamily="49" charset="0"/>
              </a:rPr>
              <a:t>'contain'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'Lorem </a:t>
            </a:r>
            <a:r>
              <a:rPr lang="en-US" dirty="0" err="1">
                <a:solidFill>
                  <a:srgbClr val="A31515"/>
                </a:solidFill>
                <a:latin typeface="Consolas" panose="020B0609020204030204" pitchFamily="49" charset="0"/>
              </a:rPr>
              <a:t>Ipsem</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endParaRPr lang="en-US" dirty="0" smtClean="0"/>
          </a:p>
        </p:txBody>
      </p:sp>
    </p:spTree>
    <p:extLst>
      <p:ext uri="{BB962C8B-B14F-4D97-AF65-F5344CB8AC3E}">
        <p14:creationId xmlns:p14="http://schemas.microsoft.com/office/powerpoint/2010/main" val="35263308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kahoot</a:t>
            </a:r>
            <a:endParaRPr lang="en-US" dirty="0"/>
          </a:p>
        </p:txBody>
      </p:sp>
      <p:sp>
        <p:nvSpPr>
          <p:cNvPr id="3" name="Content Placeholder 2"/>
          <p:cNvSpPr>
            <a:spLocks noGrp="1"/>
          </p:cNvSpPr>
          <p:nvPr>
            <p:ph idx="1"/>
          </p:nvPr>
        </p:nvSpPr>
        <p:spPr/>
        <p:txBody>
          <a:bodyPr/>
          <a:lstStyle/>
          <a:p>
            <a:r>
              <a:rPr lang="en-US" dirty="0">
                <a:hlinkClick r:id="rId2"/>
              </a:rPr>
              <a:t>https://play.kahoot.it/v2/?quizId=5833e3d6-bf25-4e83-a0f9-6cc066d72066</a:t>
            </a:r>
            <a:endParaRPr lang="en-US" dirty="0"/>
          </a:p>
        </p:txBody>
      </p:sp>
    </p:spTree>
    <p:extLst>
      <p:ext uri="{BB962C8B-B14F-4D97-AF65-F5344CB8AC3E}">
        <p14:creationId xmlns:p14="http://schemas.microsoft.com/office/powerpoint/2010/main" val="32555775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along</a:t>
            </a:r>
            <a:endParaRPr lang="en-US" dirty="0"/>
          </a:p>
        </p:txBody>
      </p:sp>
      <p:sp>
        <p:nvSpPr>
          <p:cNvPr id="3" name="Content Placeholder 2"/>
          <p:cNvSpPr>
            <a:spLocks noGrp="1"/>
          </p:cNvSpPr>
          <p:nvPr>
            <p:ph idx="1"/>
          </p:nvPr>
        </p:nvSpPr>
        <p:spPr/>
        <p:txBody>
          <a:bodyPr/>
          <a:lstStyle/>
          <a:p>
            <a:r>
              <a:rPr lang="en-US" dirty="0" smtClean="0"/>
              <a:t>Open VS Code</a:t>
            </a:r>
          </a:p>
          <a:p>
            <a:pPr lvl="1"/>
            <a:r>
              <a:rPr lang="en-US" dirty="0" smtClean="0"/>
              <a:t>Open correct folder</a:t>
            </a:r>
          </a:p>
          <a:p>
            <a:pPr lvl="1"/>
            <a:r>
              <a:rPr lang="en-US" dirty="0" smtClean="0"/>
              <a:t>Select the .spec file</a:t>
            </a:r>
          </a:p>
          <a:p>
            <a:pPr lvl="1"/>
            <a:r>
              <a:rPr lang="en-US" dirty="0" smtClean="0"/>
              <a:t>Open a PowerShell terminal</a:t>
            </a:r>
          </a:p>
          <a:p>
            <a:r>
              <a:rPr lang="en-US" dirty="0" smtClean="0"/>
              <a:t>Open Cypress Test Runner – </a:t>
            </a:r>
            <a:r>
              <a:rPr lang="en-US" dirty="0" err="1" smtClean="0"/>
              <a:t>npx</a:t>
            </a:r>
            <a:r>
              <a:rPr lang="en-US" dirty="0" smtClean="0"/>
              <a:t> cypress open</a:t>
            </a:r>
          </a:p>
          <a:p>
            <a:r>
              <a:rPr lang="en-US" dirty="0" smtClean="0"/>
              <a:t>Select the .spec file</a:t>
            </a:r>
          </a:p>
          <a:p>
            <a:pPr lvl="1"/>
            <a:r>
              <a:rPr lang="en-US" dirty="0" smtClean="0"/>
              <a:t>Steps appear on left as runner goes through them</a:t>
            </a:r>
          </a:p>
          <a:p>
            <a:pPr lvl="1"/>
            <a:r>
              <a:rPr lang="en-US" dirty="0" smtClean="0"/>
              <a:t>Rerun open tests</a:t>
            </a:r>
          </a:p>
          <a:p>
            <a:pPr lvl="1"/>
            <a:r>
              <a:rPr lang="en-US" dirty="0" smtClean="0"/>
              <a:t>Selector Playground</a:t>
            </a:r>
          </a:p>
          <a:p>
            <a:pPr lvl="1"/>
            <a:r>
              <a:rPr lang="en-US" dirty="0" smtClean="0"/>
              <a:t>Copy an element (and the code required!) to the clipboard</a:t>
            </a:r>
          </a:p>
        </p:txBody>
      </p:sp>
    </p:spTree>
    <p:extLst>
      <p:ext uri="{BB962C8B-B14F-4D97-AF65-F5344CB8AC3E}">
        <p14:creationId xmlns:p14="http://schemas.microsoft.com/office/powerpoint/2010/main" val="196460709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bg2"/>
        </a:solidFill>
        <a:ln w="12700">
          <a:solidFill>
            <a:schemeClr val="tx2"/>
          </a:solidFill>
          <a:miter lim="800000"/>
          <a:headEnd type="none" w="med" len="med"/>
          <a:tailEnd type="none" w="med" len="med"/>
        </a:ln>
        <a:effectLst/>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defTabSz="932472" fontAlgn="base">
          <a:lnSpc>
            <a:spcPct val="90000"/>
          </a:lnSpc>
          <a:spcBef>
            <a:spcPct val="0"/>
          </a:spcBef>
          <a:spcAft>
            <a:spcPct val="0"/>
          </a:spcAft>
          <a:defRPr sz="1600" dirty="0" smtClean="0">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none" lIns="91440" tIns="91440" rIns="91440" bIns="91440" rtlCol="0" anchor="t">
        <a:spAutoFit/>
      </a:bodyPr>
      <a:lstStyle>
        <a:defPPr>
          <a:lnSpc>
            <a:spcPct val="90000"/>
          </a:lnSpc>
          <a:spcAft>
            <a:spcPts val="600"/>
          </a:spcAft>
          <a:defRPr sz="2400" dirty="0"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extLst>
    <a:ext uri="{05A4C25C-085E-4340-85A3-A5531E510DB2}">
      <thm15:themeFamily xmlns:thm15="http://schemas.microsoft.com/office/thememl/2012/main" name="Hyland Corporate Overview_2019_Q3 [Read-Only]" id="{1A90C452-8982-47F6-9DB0-FD70A21C5E8E}" vid="{CF7C6265-C27A-4103-B0A0-1413DDDB0E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TotalTime>
  <Words>536</Words>
  <Application>Microsoft Office PowerPoint</Application>
  <PresentationFormat>Widescreen</PresentationFormat>
  <Paragraphs>106</Paragraphs>
  <Slides>13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Arial Black</vt:lpstr>
      <vt:lpstr>Calibri</vt:lpstr>
      <vt:lpstr>Calibri Light</vt:lpstr>
      <vt:lpstr>Consolas</vt:lpstr>
      <vt:lpstr>Segoe UI</vt:lpstr>
      <vt:lpstr>Wingdings</vt:lpstr>
      <vt:lpstr>Office Theme</vt:lpstr>
      <vt:lpstr>Hyland 2019</vt:lpstr>
      <vt:lpstr>Automated Testing for Beginners</vt:lpstr>
      <vt:lpstr>AGenda</vt:lpstr>
      <vt:lpstr>What is software testing?</vt:lpstr>
      <vt:lpstr>Automated software testing</vt:lpstr>
      <vt:lpstr>Popular automated testing frameworks</vt:lpstr>
      <vt:lpstr>Cypress.io</vt:lpstr>
      <vt:lpstr>Cypress.io</vt:lpstr>
      <vt:lpstr>kahoot</vt:lpstr>
      <vt:lpstr>Code along</vt:lpstr>
      <vt:lpstr>challenge</vt:lpstr>
      <vt:lpstr>Discuss </vt:lpstr>
      <vt:lpstr>Best Practices</vt:lpstr>
      <vt:lpstr>Careers using automated testing</vt:lpstr>
    </vt:vector>
  </TitlesOfParts>
  <Company>Hyland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Sharing is confusing</dc:title>
  <dc:creator>Brian Austin</dc:creator>
  <cp:lastModifiedBy>Joseph Maxwell</cp:lastModifiedBy>
  <cp:revision>47</cp:revision>
  <dcterms:created xsi:type="dcterms:W3CDTF">2019-08-09T01:16:18Z</dcterms:created>
  <dcterms:modified xsi:type="dcterms:W3CDTF">2020-07-28T18:14:48Z</dcterms:modified>
</cp:coreProperties>
</file>