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308" r:id="rId3"/>
    <p:sldId id="295" r:id="rId4"/>
    <p:sldId id="296" r:id="rId5"/>
    <p:sldId id="299" r:id="rId6"/>
    <p:sldId id="318" r:id="rId7"/>
    <p:sldId id="319" r:id="rId8"/>
    <p:sldId id="321" r:id="rId9"/>
    <p:sldId id="32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181818"/>
    <a:srgbClr val="212121"/>
    <a:srgbClr val="0A0A0A"/>
    <a:srgbClr val="000000"/>
    <a:srgbClr val="D9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535" autoAdjust="0"/>
  </p:normalViewPr>
  <p:slideViewPr>
    <p:cSldViewPr showGuides="1">
      <p:cViewPr varScale="1">
        <p:scale>
          <a:sx n="96" d="100"/>
          <a:sy n="96" d="100"/>
        </p:scale>
        <p:origin x="109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the students this question to see if they know the answer.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201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Students should be familiar with websites – they enter</a:t>
            </a:r>
            <a:r>
              <a:rPr lang="en-US" baseline="0" dirty="0"/>
              <a:t> a URL, and see some content.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Behind the scenes, a lot of stuff happens to get that content to the user!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Most of this doesn’t really apply to this course, but it is helpful to have this background knowledge.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Browser reads the text,</a:t>
            </a:r>
            <a:r>
              <a:rPr lang="en-US" baseline="0" dirty="0"/>
              <a:t> interprets it, and shows it to the user. HTML is behind every user interface on the web.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It can be helpful to view a popular Wikipedia page in the web, and then view the source to see how the web browser renders it into a viewable page.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</a:t>
            </a:r>
            <a:r>
              <a:rPr lang="en-US" baseline="0" dirty="0"/>
              <a:t>may seem abstract, but it should make more sense after some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46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Explain the</a:t>
            </a:r>
            <a:r>
              <a:rPr lang="en-US" baseline="0" dirty="0"/>
              <a:t> purpose of CSS, and what it does.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what the code-along activity will entail.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427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May 14,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May 14,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May 14,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&lt;Call to action&gt;</a:t>
            </a:r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/>
              <a:t>Type “Agenda”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Item 1</a:t>
            </a:r>
          </a:p>
          <a:p>
            <a:pPr lvl="0"/>
            <a:r>
              <a:rPr lang="en-US" dirty="0"/>
              <a:t>Item 2</a:t>
            </a:r>
          </a:p>
          <a:p>
            <a:pPr lvl="0"/>
            <a:r>
              <a:rPr lang="en-US" dirty="0"/>
              <a:t>Item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Notable Quote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– Attribution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replit.com/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/>
              <a:t>Hello HTML &amp; CSS!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205434" cy="553998"/>
          </a:xfrm>
        </p:spPr>
        <p:txBody>
          <a:bodyPr/>
          <a:lstStyle/>
          <a:p>
            <a:r>
              <a:rPr lang="en-US" dirty="0"/>
              <a:t>Building Webpages </a:t>
            </a:r>
            <a:r>
              <a:rPr lang="en-US" dirty="0" err="1"/>
              <a:t>hy</a:t>
            </a:r>
            <a:r>
              <a:rPr lang="en-US"/>
              <a:t>-tech camp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886F7-B6EE-4C21-843C-1528FD024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web browser?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2BD408-1743-4375-8AFF-C8311A74C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2743200"/>
          </a:xfrm>
        </p:spPr>
        <p:txBody>
          <a:bodyPr/>
          <a:lstStyle/>
          <a:p>
            <a:pPr marL="57150" indent="0">
              <a:buNone/>
            </a:pPr>
            <a:r>
              <a:rPr lang="en-US" sz="6000" dirty="0"/>
              <a:t>A </a:t>
            </a:r>
            <a:r>
              <a:rPr lang="en-US" sz="6000" b="1" dirty="0"/>
              <a:t>web browser</a:t>
            </a:r>
            <a:r>
              <a:rPr lang="en-US" sz="6000" dirty="0"/>
              <a:t> is an application that is used to view websites.</a:t>
            </a:r>
          </a:p>
          <a:p>
            <a:pPr marL="57150" indent="0">
              <a:buNone/>
            </a:pPr>
            <a:r>
              <a:rPr lang="en-US" sz="4000" b="1" i="1" dirty="0">
                <a:solidFill>
                  <a:schemeClr val="accent2"/>
                </a:solidFill>
              </a:rPr>
              <a:t>What are some examples of web browsers?</a:t>
            </a:r>
          </a:p>
        </p:txBody>
      </p:sp>
      <p:pic>
        <p:nvPicPr>
          <p:cNvPr id="1028" name="Picture 4" descr="An Overview of Web Browser Forensics | Digital Forensics | Computer  Forensics | Blog">
            <a:extLst>
              <a:ext uri="{FF2B5EF4-FFF2-40B4-BE49-F238E27FC236}">
                <a16:creationId xmlns:a16="http://schemas.microsoft.com/office/drawing/2014/main" id="{48455B15-20B5-4375-95A5-480FCA845A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93"/>
          <a:stretch/>
        </p:blipFill>
        <p:spPr bwMode="auto">
          <a:xfrm>
            <a:off x="1204420" y="3856383"/>
            <a:ext cx="9783159" cy="3675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36906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the web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5432994" cy="2057400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b="1" u="sng" dirty="0"/>
              <a:t>User</a:t>
            </a:r>
          </a:p>
          <a:p>
            <a:r>
              <a:rPr lang="en-US" dirty="0"/>
              <a:t>Type a URL into a web browser</a:t>
            </a:r>
          </a:p>
          <a:p>
            <a:r>
              <a:rPr lang="en-US" dirty="0"/>
              <a:t>See the content of a website</a:t>
            </a:r>
          </a:p>
          <a:p>
            <a:endParaRPr lang="en-US" dirty="0"/>
          </a:p>
          <a:p>
            <a:pPr marL="57150" indent="0">
              <a:buNone/>
            </a:pPr>
            <a:endParaRPr lang="en-US" dirty="0"/>
          </a:p>
        </p:txBody>
      </p:sp>
      <p:pic>
        <p:nvPicPr>
          <p:cNvPr id="4" name="Picture 2" descr="http://4.bp.blogspot.com/-k02Z7I84nxc/Twcmm44Mn6I/AAAAAAAAAjk/isnJ942gCS4/s1600/How-Browsers-work.gif" title="http://4.bp.blogspot.com/-k02Z7I84nxc/Twcmm44Mn6I/AAAAAAAAAjk/isnJ942gCS4/s1600/How-Browsers-work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34888" y="2171700"/>
            <a:ext cx="5976112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3457268"/>
            <a:ext cx="5316199" cy="2966966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57150" lvl="0">
              <a:spcAft>
                <a:spcPts val="1200"/>
              </a:spcAft>
              <a:buClr>
                <a:srgbClr val="98989A"/>
              </a:buClr>
            </a:pPr>
            <a:r>
              <a:rPr lang="en-US" sz="2800" b="1" u="sng" dirty="0">
                <a:solidFill>
                  <a:srgbClr val="56565A"/>
                </a:solidFill>
              </a:rPr>
              <a:t>Behind the Scenes</a:t>
            </a:r>
          </a:p>
          <a:p>
            <a:pPr marL="342900" lvl="0" indent="-285750">
              <a:spcAft>
                <a:spcPts val="1200"/>
              </a:spcAft>
              <a:buClr>
                <a:srgbClr val="98989A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56565A"/>
                </a:solidFill>
              </a:rPr>
              <a:t>The browser finds the server</a:t>
            </a:r>
          </a:p>
          <a:p>
            <a:pPr marL="342900" lvl="0" indent="-285750">
              <a:spcAft>
                <a:spcPts val="1200"/>
              </a:spcAft>
              <a:buClr>
                <a:srgbClr val="98989A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56565A"/>
                </a:solidFill>
              </a:rPr>
              <a:t>The server sends content</a:t>
            </a:r>
          </a:p>
          <a:p>
            <a:pPr marL="342900" lvl="0" indent="-285750">
              <a:spcAft>
                <a:spcPts val="1200"/>
              </a:spcAft>
              <a:buClr>
                <a:srgbClr val="98989A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56565A"/>
                </a:solidFill>
              </a:rPr>
              <a:t>The browser renders content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3594804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a browser use HTML &amp; CSS?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571500"/>
          </a:xfrm>
        </p:spPr>
        <p:txBody>
          <a:bodyPr/>
          <a:lstStyle/>
          <a:p>
            <a:r>
              <a:rPr lang="en-US" dirty="0"/>
              <a:t>The browser gets content from the server and turns it into a webpage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535057" y="3314700"/>
            <a:ext cx="1943100" cy="1314450"/>
          </a:xfrm>
          <a:prstGeom prst="roundRect">
            <a:avLst/>
          </a:prstGeom>
          <a:gradFill>
            <a:gsLst>
              <a:gs pos="4425">
                <a:srgbClr val="AB8AC9"/>
              </a:gs>
              <a:gs pos="3000">
                <a:srgbClr val="AB8AC9"/>
              </a:gs>
              <a:gs pos="97000">
                <a:srgbClr val="CFB9DE"/>
              </a:gs>
              <a:gs pos="100000">
                <a:srgbClr val="E1D3EA"/>
              </a:gs>
              <a:gs pos="98000">
                <a:srgbClr val="C4A9D7"/>
              </a:gs>
              <a:gs pos="49000">
                <a:srgbClr val="7030A0"/>
              </a:gs>
            </a:gsLst>
            <a:lin ang="5400000" scaled="1"/>
          </a:gra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Server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2613163" y="3629025"/>
            <a:ext cx="800100" cy="685800"/>
          </a:xfrm>
          <a:prstGeom prst="rightArrow">
            <a:avLst/>
          </a:prstGeom>
          <a:solidFill>
            <a:schemeClr val="accent5"/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584713" y="2428875"/>
            <a:ext cx="4558748" cy="3086100"/>
          </a:xfrm>
          <a:prstGeom prst="rect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0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0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0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050" dirty="0">
                <a:solidFill>
                  <a:srgbClr val="D7BA7D"/>
                </a:solidFill>
                <a:latin typeface="Consolas" panose="020B0609020204030204" pitchFamily="49" charset="0"/>
              </a:rPr>
              <a:t>body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background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050" dirty="0">
                <a:solidFill>
                  <a:srgbClr val="CE9178"/>
                </a:solidFill>
                <a:latin typeface="Consolas" panose="020B0609020204030204" pitchFamily="49" charset="0"/>
              </a:rPr>
              <a:t>yellow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    }</a:t>
            </a:r>
          </a:p>
          <a:p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0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0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0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About Me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0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Welcome to my page!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0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My name is Arthur Read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0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Favorite Animal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0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 </a:t>
            </a:r>
            <a:r>
              <a:rPr lang="en-US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050" dirty="0">
                <a:solidFill>
                  <a:srgbClr val="CE9178"/>
                </a:solidFill>
                <a:latin typeface="Consolas" panose="020B0609020204030204" pitchFamily="49" charset="0"/>
              </a:rPr>
              <a:t>"https://i.imgur.com/GfT5Z9R.png"</a:t>
            </a:r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 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sz="10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Dogs are the best!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0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 </a:t>
            </a:r>
            <a:r>
              <a:rPr lang="en-US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050" dirty="0">
                <a:solidFill>
                  <a:srgbClr val="CE9178"/>
                </a:solidFill>
                <a:latin typeface="Consolas" panose="020B0609020204030204" pitchFamily="49" charset="0"/>
              </a:rPr>
              <a:t>"https://en.wikipedia.org/wiki/Dog"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Info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0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0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05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8400222" y="3595480"/>
            <a:ext cx="667578" cy="685800"/>
          </a:xfrm>
          <a:prstGeom prst="rightArrow">
            <a:avLst/>
          </a:prstGeom>
          <a:solidFill>
            <a:schemeClr val="accent5"/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F0EAEF-2E9F-4042-B79A-4CBE3F6F8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4297" y="1714500"/>
            <a:ext cx="2191056" cy="479174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660829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3314700"/>
          </a:xfrm>
        </p:spPr>
        <p:txBody>
          <a:bodyPr>
            <a:normAutofit/>
          </a:bodyPr>
          <a:lstStyle/>
          <a:p>
            <a:r>
              <a:rPr lang="en-US" sz="3500" b="1" dirty="0" err="1"/>
              <a:t>H</a:t>
            </a:r>
            <a:r>
              <a:rPr lang="en-US" sz="3500" dirty="0" err="1"/>
              <a:t>yper</a:t>
            </a:r>
            <a:r>
              <a:rPr lang="en-US" sz="3500" b="1" dirty="0" err="1"/>
              <a:t>T</a:t>
            </a:r>
            <a:r>
              <a:rPr lang="en-US" sz="3500" dirty="0" err="1"/>
              <a:t>ext</a:t>
            </a:r>
            <a:r>
              <a:rPr lang="en-US" sz="3500" dirty="0"/>
              <a:t> </a:t>
            </a:r>
            <a:r>
              <a:rPr lang="en-US" sz="3500" b="1"/>
              <a:t>M</a:t>
            </a:r>
            <a:r>
              <a:rPr lang="en-US" sz="3500"/>
              <a:t>arkup </a:t>
            </a:r>
            <a:r>
              <a:rPr lang="en-US" sz="3500" b="1"/>
              <a:t>L</a:t>
            </a:r>
            <a:r>
              <a:rPr lang="en-US" sz="3500"/>
              <a:t>anguage</a:t>
            </a:r>
            <a:endParaRPr lang="en-US" sz="3500" b="1"/>
          </a:p>
          <a:p>
            <a:r>
              <a:rPr lang="en-US" sz="3500" dirty="0"/>
              <a:t>An </a:t>
            </a:r>
            <a:r>
              <a:rPr lang="en-US" sz="3500" b="1" dirty="0"/>
              <a:t>HTML Document </a:t>
            </a:r>
            <a:r>
              <a:rPr lang="en-US" sz="3500" dirty="0"/>
              <a:t>is a text file with a specific format</a:t>
            </a:r>
          </a:p>
          <a:p>
            <a:pPr lvl="1"/>
            <a:r>
              <a:rPr lang="en-US" sz="3000" dirty="0"/>
              <a:t>The file extension should be </a:t>
            </a:r>
            <a:r>
              <a:rPr lang="en-US" sz="3000" b="1" dirty="0">
                <a:solidFill>
                  <a:schemeClr val="accent2"/>
                </a:solidFill>
              </a:rPr>
              <a:t>.html</a:t>
            </a:r>
            <a:r>
              <a:rPr lang="en-US" sz="3000" dirty="0"/>
              <a:t> (e.g., </a:t>
            </a:r>
            <a:r>
              <a:rPr lang="en-US" sz="3000" b="1" dirty="0">
                <a:solidFill>
                  <a:schemeClr val="accent2"/>
                </a:solidFill>
              </a:rPr>
              <a:t>index.html</a:t>
            </a:r>
            <a:r>
              <a:rPr lang="en-US" sz="3000" dirty="0"/>
              <a:t>)</a:t>
            </a:r>
          </a:p>
          <a:p>
            <a:r>
              <a:rPr lang="en-US" sz="3500" dirty="0"/>
              <a:t>HTML has </a:t>
            </a:r>
            <a:r>
              <a:rPr lang="en-US" sz="3500" b="1" dirty="0"/>
              <a:t>elements</a:t>
            </a:r>
            <a:r>
              <a:rPr lang="en-US" sz="3500" dirty="0"/>
              <a:t>, each with a different purpose</a:t>
            </a:r>
          </a:p>
          <a:p>
            <a:pPr lvl="1"/>
            <a:r>
              <a:rPr lang="en-US" sz="3000" dirty="0"/>
              <a:t>E.g., images, text, tables, links, and so on!</a:t>
            </a:r>
          </a:p>
        </p:txBody>
      </p:sp>
      <p:pic>
        <p:nvPicPr>
          <p:cNvPr id="2052" name="Picture 4" descr="Periodic table - Wikipedia">
            <a:extLst>
              <a:ext uri="{FF2B5EF4-FFF2-40B4-BE49-F238E27FC236}">
                <a16:creationId xmlns:a16="http://schemas.microsoft.com/office/drawing/2014/main" id="{2DF01B77-D78A-424B-835B-BD855F79C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851" y="4178455"/>
            <a:ext cx="8622297" cy="267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88011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1355" y="1143000"/>
            <a:ext cx="5143500" cy="5372100"/>
          </a:xfrm>
        </p:spPr>
        <p:txBody>
          <a:bodyPr anchor="ctr">
            <a:normAutofit/>
          </a:bodyPr>
          <a:lstStyle/>
          <a:p>
            <a:r>
              <a:rPr lang="en-US" dirty="0"/>
              <a:t>CSS (</a:t>
            </a:r>
            <a:r>
              <a:rPr lang="en-US" b="1" dirty="0"/>
              <a:t>C</a:t>
            </a:r>
            <a:r>
              <a:rPr lang="en-US" dirty="0"/>
              <a:t>ascading </a:t>
            </a:r>
            <a:r>
              <a:rPr lang="en-US" b="1" dirty="0"/>
              <a:t>S</a:t>
            </a:r>
            <a:r>
              <a:rPr lang="en-US" dirty="0"/>
              <a:t>tyle</a:t>
            </a:r>
            <a:r>
              <a:rPr lang="en-US" b="1" dirty="0"/>
              <a:t>s</a:t>
            </a:r>
            <a:r>
              <a:rPr lang="en-US" dirty="0"/>
              <a:t>heets) is a language that allows developers to change </a:t>
            </a:r>
            <a:r>
              <a:rPr lang="en-US" i="1" dirty="0"/>
              <a:t>styles</a:t>
            </a:r>
            <a:r>
              <a:rPr lang="en-US" dirty="0"/>
              <a:t> on a webpage</a:t>
            </a:r>
          </a:p>
          <a:p>
            <a:endParaRPr lang="en-US" dirty="0"/>
          </a:p>
          <a:p>
            <a:r>
              <a:rPr lang="en-US" dirty="0"/>
              <a:t>CSS can change fonts, colors,  backgrounds, positioning, even animations!</a:t>
            </a:r>
          </a:p>
        </p:txBody>
      </p:sp>
      <p:pic>
        <p:nvPicPr>
          <p:cNvPr id="1026" name="Picture 2" descr="Image result for cs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8" y="1967996"/>
            <a:ext cx="5891055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999" y="1967996"/>
            <a:ext cx="5891055" cy="33097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A95B59-A2F4-4CCD-9868-4CD63FAF4E0F}"/>
              </a:ext>
            </a:extLst>
          </p:cNvPr>
          <p:cNvSpPr txBox="1"/>
          <p:nvPr/>
        </p:nvSpPr>
        <p:spPr>
          <a:xfrm>
            <a:off x="380999" y="5466546"/>
            <a:ext cx="589105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If HTML is the </a:t>
            </a:r>
            <a:r>
              <a:rPr lang="en-US" sz="2800" i="1" dirty="0"/>
              <a:t>skeleton</a:t>
            </a:r>
            <a:r>
              <a:rPr lang="en-US" sz="2800" dirty="0"/>
              <a:t> of a page, CSS is the clothing that it wears</a:t>
            </a:r>
          </a:p>
        </p:txBody>
      </p:sp>
    </p:spTree>
    <p:extLst>
      <p:ext uri="{BB962C8B-B14F-4D97-AF65-F5344CB8AC3E}">
        <p14:creationId xmlns:p14="http://schemas.microsoft.com/office/powerpoint/2010/main" val="22115863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B4EC4-FFF9-41EA-B40A-F0B3B642F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Replit</a:t>
            </a:r>
            <a:r>
              <a:rPr lang="en-US" dirty="0"/>
              <a:t>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7FF66-9850-46F3-A2F2-B263EA81F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hlinkClick r:id="rId2"/>
              </a:rPr>
              <a:t>Replit.com</a:t>
            </a:r>
            <a:r>
              <a:rPr lang="en-US" sz="4000" dirty="0"/>
              <a:t> is a website that allows developers to </a:t>
            </a:r>
            <a:r>
              <a:rPr lang="en-US" sz="4000" i="1" dirty="0"/>
              <a:t>write</a:t>
            </a:r>
            <a:r>
              <a:rPr lang="en-US" sz="4000" dirty="0"/>
              <a:t>, and </a:t>
            </a:r>
            <a:r>
              <a:rPr lang="en-US" sz="4000" i="1" dirty="0"/>
              <a:t>run</a:t>
            </a:r>
            <a:r>
              <a:rPr lang="en-US" sz="4000" dirty="0"/>
              <a:t>, and </a:t>
            </a:r>
            <a:r>
              <a:rPr lang="en-US" sz="4000" i="1" dirty="0"/>
              <a:t>host</a:t>
            </a:r>
            <a:r>
              <a:rPr lang="en-US" sz="4000" dirty="0"/>
              <a:t> code projects online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CF023F-D5E9-488E-BBC7-E2FF9B0A3C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15" t="2166" r="19395"/>
          <a:stretch/>
        </p:blipFill>
        <p:spPr>
          <a:xfrm>
            <a:off x="95249" y="2514600"/>
            <a:ext cx="12001501" cy="4343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B61D5E9-507A-4669-9CC9-A722B4897904}"/>
              </a:ext>
            </a:extLst>
          </p:cNvPr>
          <p:cNvSpPr/>
          <p:nvPr/>
        </p:nvSpPr>
        <p:spPr bwMode="auto">
          <a:xfrm>
            <a:off x="2438400" y="3371850"/>
            <a:ext cx="6286500" cy="3429000"/>
          </a:xfrm>
          <a:prstGeom prst="rect">
            <a:avLst/>
          </a:prstGeom>
          <a:noFill/>
          <a:ln w="63500">
            <a:solidFill>
              <a:schemeClr val="accent1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b="1" dirty="0">
                <a:solidFill>
                  <a:schemeClr val="accent1"/>
                </a:solidFill>
                <a:ea typeface="Segoe UI" pitchFamily="34" charset="0"/>
                <a:cs typeface="Segoe UI" pitchFamily="34" charset="0"/>
              </a:rPr>
              <a:t>Write 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B70C6A-D16E-4123-92BA-4658C9F81110}"/>
              </a:ext>
            </a:extLst>
          </p:cNvPr>
          <p:cNvSpPr/>
          <p:nvPr/>
        </p:nvSpPr>
        <p:spPr bwMode="auto">
          <a:xfrm>
            <a:off x="6438900" y="2400300"/>
            <a:ext cx="3086100" cy="914400"/>
          </a:xfrm>
          <a:prstGeom prst="rect">
            <a:avLst/>
          </a:prstGeom>
          <a:noFill/>
          <a:ln w="63500">
            <a:solidFill>
              <a:schemeClr val="accent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b="1" dirty="0">
                <a:solidFill>
                  <a:schemeClr val="accent2"/>
                </a:solidFill>
                <a:ea typeface="Segoe UI" pitchFamily="34" charset="0"/>
                <a:cs typeface="Segoe UI" pitchFamily="34" charset="0"/>
              </a:rPr>
              <a:t>Run it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8F7505-0AB9-458A-909A-AECE75B471E9}"/>
              </a:ext>
            </a:extLst>
          </p:cNvPr>
          <p:cNvSpPr/>
          <p:nvPr/>
        </p:nvSpPr>
        <p:spPr bwMode="auto">
          <a:xfrm>
            <a:off x="8724900" y="3380132"/>
            <a:ext cx="3371850" cy="3420717"/>
          </a:xfrm>
          <a:prstGeom prst="rect">
            <a:avLst/>
          </a:prstGeom>
          <a:noFill/>
          <a:ln w="63500">
            <a:solidFill>
              <a:srgbClr val="FFC000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b="1" dirty="0">
                <a:solidFill>
                  <a:srgbClr val="FFC000"/>
                </a:solidFill>
                <a:ea typeface="Segoe UI" pitchFamily="34" charset="0"/>
                <a:cs typeface="Segoe UI" pitchFamily="34" charset="0"/>
              </a:rPr>
              <a:t>View the Site</a:t>
            </a:r>
          </a:p>
        </p:txBody>
      </p:sp>
    </p:spTree>
    <p:extLst>
      <p:ext uri="{BB962C8B-B14F-4D97-AF65-F5344CB8AC3E}">
        <p14:creationId xmlns:p14="http://schemas.microsoft.com/office/powerpoint/2010/main" val="5452856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asy Trick to Minify HTML, Javascript and CSS without Plugin - BasiClue.Com">
            <a:extLst>
              <a:ext uri="{FF2B5EF4-FFF2-40B4-BE49-F238E27FC236}">
                <a16:creationId xmlns:a16="http://schemas.microsoft.com/office/drawing/2014/main" id="{7DF51A8F-A012-4F65-A88E-E99259351C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alphaModFix amt="9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3911943" cy="685800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9E6B9D-6D93-4CEF-8B73-85352C5A2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40CCE-BD40-46B3-A016-21D6803EB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343900" cy="5257800"/>
          </a:xfrm>
        </p:spPr>
        <p:txBody>
          <a:bodyPr>
            <a:normAutofit/>
          </a:bodyPr>
          <a:lstStyle/>
          <a:p>
            <a:pPr marL="571500" indent="-514350">
              <a:buFont typeface="+mj-lt"/>
              <a:buAutoNum type="arabicPeriod"/>
            </a:pPr>
            <a:r>
              <a:rPr lang="en-US" sz="3200" b="1" dirty="0"/>
              <a:t>Fork</a:t>
            </a:r>
            <a:r>
              <a:rPr lang="en-US" sz="3200" dirty="0"/>
              <a:t> an existing </a:t>
            </a:r>
            <a:r>
              <a:rPr lang="en-US" sz="3200" dirty="0" err="1"/>
              <a:t>Repl</a:t>
            </a:r>
            <a:r>
              <a:rPr lang="en-US" sz="3200" dirty="0"/>
              <a:t> project</a:t>
            </a:r>
          </a:p>
          <a:p>
            <a:pPr marL="914400" lvl="1" indent="-514350"/>
            <a:r>
              <a:rPr lang="en-US" sz="2800" dirty="0"/>
              <a:t>This makes a copy of the project for editing</a:t>
            </a:r>
          </a:p>
          <a:p>
            <a:pPr marL="400050" lvl="1" indent="0">
              <a:buNone/>
            </a:pPr>
            <a:endParaRPr lang="en-US" sz="1200" dirty="0"/>
          </a:p>
          <a:p>
            <a:pPr marL="571500" indent="-514350">
              <a:buFont typeface="+mj-lt"/>
              <a:buAutoNum type="arabicPeriod"/>
            </a:pPr>
            <a:r>
              <a:rPr lang="en-US" sz="3200" b="1" dirty="0"/>
              <a:t>Log in</a:t>
            </a:r>
            <a:r>
              <a:rPr lang="en-US" sz="3200" dirty="0"/>
              <a:t> to </a:t>
            </a:r>
            <a:r>
              <a:rPr lang="en-US" sz="3200" dirty="0" err="1"/>
              <a:t>Replit</a:t>
            </a:r>
            <a:endParaRPr lang="en-US" sz="3200" dirty="0"/>
          </a:p>
          <a:p>
            <a:pPr marL="914400" lvl="1" indent="-514350"/>
            <a:r>
              <a:rPr lang="en-US" sz="2800" dirty="0"/>
              <a:t>Use </a:t>
            </a:r>
            <a:r>
              <a:rPr lang="en-US" sz="2800" b="1" dirty="0" err="1"/>
              <a:t>hylandstudent</a:t>
            </a:r>
            <a:r>
              <a:rPr lang="en-US" sz="2800" dirty="0"/>
              <a:t> and </a:t>
            </a:r>
            <a:r>
              <a:rPr lang="en-US" sz="2800" b="1" dirty="0" err="1"/>
              <a:t>hyland</a:t>
            </a:r>
            <a:r>
              <a:rPr lang="en-US" sz="2800" dirty="0"/>
              <a:t> for the un/pw</a:t>
            </a:r>
          </a:p>
          <a:p>
            <a:pPr marL="400050" lvl="1" indent="0">
              <a:buNone/>
            </a:pPr>
            <a:endParaRPr lang="en-US" sz="1200" dirty="0"/>
          </a:p>
          <a:p>
            <a:pPr marL="571500" indent="-514350">
              <a:buFont typeface="+mj-lt"/>
              <a:buAutoNum type="arabicPeriod"/>
            </a:pPr>
            <a:r>
              <a:rPr lang="en-US" sz="3200" b="1" dirty="0"/>
              <a:t>Update</a:t>
            </a:r>
            <a:r>
              <a:rPr lang="en-US" sz="3200" dirty="0"/>
              <a:t> the HTML and CSS code</a:t>
            </a:r>
          </a:p>
          <a:p>
            <a:pPr marL="742950" lvl="1" indent="-342900"/>
            <a:r>
              <a:rPr lang="en-US" sz="2800" dirty="0"/>
              <a:t>Customize it so it’s all about you</a:t>
            </a:r>
          </a:p>
          <a:p>
            <a:pPr marL="400050" lvl="1" indent="0">
              <a:buNone/>
            </a:pPr>
            <a:endParaRPr lang="en-US" sz="1200" dirty="0"/>
          </a:p>
          <a:p>
            <a:pPr marL="571500" indent="-514350">
              <a:buFont typeface="+mj-lt"/>
              <a:buAutoNum type="arabicPeriod"/>
            </a:pPr>
            <a:r>
              <a:rPr lang="en-US" sz="3200" b="1" dirty="0"/>
              <a:t>Share</a:t>
            </a:r>
            <a:r>
              <a:rPr lang="en-US" sz="3200" dirty="0"/>
              <a:t> your website with others!</a:t>
            </a:r>
            <a:endParaRPr lang="en-US" sz="3200" b="1" dirty="0"/>
          </a:p>
        </p:txBody>
      </p:sp>
      <p:pic>
        <p:nvPicPr>
          <p:cNvPr id="1030" name="Picture 6" descr="Dessert fork Albi Sterling silver">
            <a:extLst>
              <a:ext uri="{FF2B5EF4-FFF2-40B4-BE49-F238E27FC236}">
                <a16:creationId xmlns:a16="http://schemas.microsoft.com/office/drawing/2014/main" id="{FFDB0B02-9232-436D-8838-CC8665100C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61" t="10000" r="40689" b="8333"/>
          <a:stretch/>
        </p:blipFill>
        <p:spPr bwMode="auto">
          <a:xfrm>
            <a:off x="9639300" y="1170033"/>
            <a:ext cx="1257301" cy="560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07077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6FA04C-FC34-462E-803E-548636C459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27809127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4977</TotalTime>
  <Words>624</Words>
  <Application>Microsoft Office PowerPoint</Application>
  <PresentationFormat>Widescreen</PresentationFormat>
  <Paragraphs>80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Calibri</vt:lpstr>
      <vt:lpstr>Consolas</vt:lpstr>
      <vt:lpstr>Wingdings</vt:lpstr>
      <vt:lpstr>Hyland 2019</vt:lpstr>
      <vt:lpstr>Hello HTML &amp; CSS!</vt:lpstr>
      <vt:lpstr>What is a web browser?</vt:lpstr>
      <vt:lpstr>How does the web work?</vt:lpstr>
      <vt:lpstr>How does a browser use HTML &amp; CSS?</vt:lpstr>
      <vt:lpstr>HTML Introduction</vt:lpstr>
      <vt:lpstr>CSS Introduction</vt:lpstr>
      <vt:lpstr>Replit introduction</vt:lpstr>
      <vt:lpstr>The activity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98</cp:revision>
  <dcterms:created xsi:type="dcterms:W3CDTF">2019-03-11T04:04:09Z</dcterms:created>
  <dcterms:modified xsi:type="dcterms:W3CDTF">2021-05-14T13:04:44Z</dcterms:modified>
</cp:coreProperties>
</file>