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83" r:id="rId3"/>
    <p:sldId id="265" r:id="rId4"/>
    <p:sldId id="306" r:id="rId5"/>
    <p:sldId id="285" r:id="rId6"/>
    <p:sldId id="298" r:id="rId7"/>
    <p:sldId id="286" r:id="rId8"/>
    <p:sldId id="287" r:id="rId9"/>
    <p:sldId id="292" r:id="rId10"/>
    <p:sldId id="299" r:id="rId11"/>
    <p:sldId id="300" r:id="rId12"/>
    <p:sldId id="309" r:id="rId13"/>
    <p:sldId id="301"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791" autoAdjust="0"/>
  </p:normalViewPr>
  <p:slideViewPr>
    <p:cSldViewPr showGuides="1">
      <p:cViewPr varScale="1">
        <p:scale>
          <a:sx n="67" d="100"/>
          <a:sy n="67" d="100"/>
        </p:scale>
        <p:origin x="1002" y="6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students if they know anything about Python or programming. Ask them to guess how Python got its name. Ask them if they know what a </a:t>
            </a:r>
            <a:r>
              <a:rPr lang="en-US" i="1" baseline="0" dirty="0"/>
              <a:t>general-purpose</a:t>
            </a:r>
            <a:r>
              <a:rPr lang="en-US" i="0" baseline="0" dirty="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a:t>
            </a:r>
            <a:r>
              <a:rPr lang="en-US" baseline="0" dirty="0"/>
              <a:t> if the students can figure out what this code does. The </a:t>
            </a:r>
            <a:r>
              <a:rPr lang="en-US" b="1" baseline="0" dirty="0"/>
              <a:t>for</a:t>
            </a:r>
            <a:r>
              <a:rPr lang="en-US" b="0" baseline="0" dirty="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the</a:t>
            </a:r>
            <a:r>
              <a:rPr lang="en-US" baseline="0" dirty="0"/>
              <a:t> example code does. Emphasize the need for indentation.</a:t>
            </a:r>
          </a:p>
          <a:p>
            <a:endParaRPr lang="en-US" baseline="0" dirty="0"/>
          </a:p>
          <a:p>
            <a:r>
              <a:rPr lang="en-US" baseline="0" dirty="0"/>
              <a:t>Printing a message is simple enough; it just prints the message to the screen.</a:t>
            </a:r>
          </a:p>
          <a:p>
            <a:endParaRPr lang="en-US" baseline="0" dirty="0"/>
          </a:p>
          <a:p>
            <a:r>
              <a:rPr lang="en-US" baseline="0" dirty="0"/>
              <a:t>The </a:t>
            </a:r>
            <a:r>
              <a:rPr lang="en-US" b="1" baseline="0" dirty="0"/>
              <a:t>print</a:t>
            </a:r>
            <a:r>
              <a:rPr lang="en-US" b="0" baseline="0" dirty="0"/>
              <a:t> code is within the </a:t>
            </a:r>
            <a:r>
              <a:rPr lang="en-US" b="1" baseline="0" dirty="0"/>
              <a:t>for</a:t>
            </a:r>
            <a:r>
              <a:rPr lang="en-US" b="0" baseline="0" dirty="0"/>
              <a:t> code (under it, and indented). The </a:t>
            </a:r>
            <a:r>
              <a:rPr lang="en-US" b="1" baseline="0" dirty="0"/>
              <a:t>for x in range():</a:t>
            </a:r>
            <a:r>
              <a:rPr lang="en-US" b="0" baseline="0" dirty="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the opportunity</a:t>
            </a:r>
            <a:r>
              <a:rPr lang="en-US" baseline="0" dirty="0"/>
              <a:t> to try and change the code so it prints more messages. All they have to do is change </a:t>
            </a:r>
            <a:r>
              <a:rPr lang="en-US" b="1" baseline="0" dirty="0"/>
              <a:t>10</a:t>
            </a:r>
            <a:r>
              <a:rPr lang="en-US" b="0" baseline="0" dirty="0"/>
              <a:t> to </a:t>
            </a:r>
            <a:r>
              <a:rPr lang="en-US" b="1" baseline="0" dirty="0"/>
              <a:t>20</a:t>
            </a:r>
            <a:r>
              <a:rPr lang="en-US" b="0" baseline="0" dirty="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a:t>
            </a:r>
            <a:r>
              <a:rPr lang="en-US" baseline="0" dirty="0"/>
              <a:t> will print a simple message to the user in Python.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a:t>
            </a:r>
            <a:r>
              <a:rPr lang="en-US" baseline="0" dirty="0"/>
              <a:t> example of a print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27967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to type out a</a:t>
            </a:r>
            <a:r>
              <a:rPr lang="en-US" baseline="0" dirty="0"/>
              <a:t> command that would print a message of “Welcome” instead. Then reveal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quick</a:t>
            </a:r>
            <a:r>
              <a:rPr lang="en-US" baseline="0" dirty="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a:t>
            </a:r>
            <a:r>
              <a:rPr lang="en-US" baseline="0" dirty="0"/>
              <a:t> students if they know what the image is – mailbox/cubbyholes.</a:t>
            </a:r>
          </a:p>
          <a:p>
            <a:r>
              <a:rPr lang="en-US" baseline="0" dirty="0"/>
              <a:t>Explain that </a:t>
            </a:r>
            <a:r>
              <a:rPr lang="en-US" i="1" baseline="0" dirty="0"/>
              <a:t>variables</a:t>
            </a:r>
            <a:r>
              <a:rPr lang="en-US" i="0" baseline="0" dirty="0"/>
              <a:t> in computer science are kind of like this – they are containers for data.</a:t>
            </a:r>
          </a:p>
          <a:p>
            <a:endParaRPr lang="en-US" i="0" baseline="0" dirty="0"/>
          </a:p>
          <a:p>
            <a:r>
              <a:rPr lang="en-US" i="0" baseline="0" dirty="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a:t>
            </a:r>
            <a:r>
              <a:rPr lang="en-US" baseline="0" dirty="0"/>
              <a:t> if they can guess what this does. Then reveal the answer.</a:t>
            </a:r>
          </a:p>
          <a:p>
            <a:endParaRPr lang="en-US" baseline="0" dirty="0"/>
          </a:p>
          <a:p>
            <a:r>
              <a:rPr lang="en-US" b="1" dirty="0"/>
              <a:t>Note that variable names</a:t>
            </a:r>
            <a:r>
              <a:rPr lang="en-US" b="1" baseline="0" dirty="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359136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this example in terms of cubbyholes – </a:t>
            </a:r>
            <a:r>
              <a:rPr lang="en-US" b="1" baseline="0" dirty="0" err="1"/>
              <a:t>my_name</a:t>
            </a:r>
            <a:r>
              <a:rPr lang="en-US" b="0" baseline="0" dirty="0"/>
              <a:t> is like the name on the mailbox, and </a:t>
            </a:r>
            <a:r>
              <a:rPr lang="en-US" b="1" baseline="0" dirty="0" err="1"/>
              <a:t>my_name</a:t>
            </a:r>
            <a:r>
              <a:rPr lang="en-US" b="1" baseline="0" dirty="0"/>
              <a:t> = “Sam”</a:t>
            </a:r>
            <a:r>
              <a:rPr lang="en-US" b="0" baseline="0" dirty="0"/>
              <a:t> is like putting some mail in the mailbox. Then, </a:t>
            </a:r>
            <a:r>
              <a:rPr lang="en-US" b="0" i="1" baseline="0" dirty="0"/>
              <a:t>using</a:t>
            </a:r>
            <a:r>
              <a:rPr lang="en-US" b="0" i="1" u="none" baseline="0" dirty="0"/>
              <a:t> </a:t>
            </a:r>
            <a:r>
              <a:rPr lang="en-US" b="0" i="0" u="none" baseline="0" dirty="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a:t>
            </a:r>
            <a:r>
              <a:rPr lang="en-US" baseline="0" dirty="0"/>
              <a:t> mostly for informational purposes, and the students will likely be distracted by the looping gif, so it is not necessary to stay very long on this slide.</a:t>
            </a:r>
          </a:p>
          <a:p>
            <a:endParaRPr lang="en-US" baseline="0" dirty="0"/>
          </a:p>
          <a:p>
            <a:r>
              <a:rPr lang="en-US" baseline="0" dirty="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9959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30,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3/30/2021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3/30/2021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3/30/2021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3/30/2021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3/30/2021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30,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March 30,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3/30/2021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2.mp4"/><Relationship Id="rId1" Type="http://schemas.openxmlformats.org/officeDocument/2006/relationships/video" Target="NULL"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with Python</a:t>
            </a:r>
          </a:p>
        </p:txBody>
      </p:sp>
      <p:sp>
        <p:nvSpPr>
          <p:cNvPr id="3" name="Subtitle 2"/>
          <p:cNvSpPr>
            <a:spLocks noGrp="1"/>
          </p:cNvSpPr>
          <p:nvPr>
            <p:ph type="subTitle" idx="1"/>
          </p:nvPr>
        </p:nvSpPr>
        <p:spPr>
          <a:xfrm>
            <a:off x="381000" y="3429000"/>
            <a:ext cx="4185954" cy="553998"/>
          </a:xfrm>
        </p:spPr>
        <p:txBody>
          <a:bodyPr/>
          <a:lstStyle/>
          <a:p>
            <a:r>
              <a:rPr lang="en-US"/>
              <a:t>Workshop Session</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Repeating code with Loops</a:t>
            </a:r>
          </a:p>
        </p:txBody>
      </p:sp>
      <p:sp>
        <p:nvSpPr>
          <p:cNvPr id="7" name="Content Placeholder 6"/>
          <p:cNvSpPr>
            <a:spLocks noGrp="1"/>
          </p:cNvSpPr>
          <p:nvPr>
            <p:ph idx="1"/>
          </p:nvPr>
        </p:nvSpPr>
        <p:spPr>
          <a:xfrm>
            <a:off x="5981700" y="1192976"/>
            <a:ext cx="5829299" cy="5322124"/>
          </a:xfrm>
        </p:spPr>
        <p:txBody>
          <a:bodyPr>
            <a:normAutofit/>
          </a:bodyPr>
          <a:lstStyle/>
          <a:p>
            <a:r>
              <a:rPr lang="en-US" dirty="0"/>
              <a:t>Developers want to write as little code as possible!</a:t>
            </a:r>
          </a:p>
          <a:p>
            <a:r>
              <a:rPr lang="en-US" dirty="0"/>
              <a:t>Rather than copying and pasting code, developers use </a:t>
            </a:r>
            <a:r>
              <a:rPr lang="en-US" i="1" dirty="0"/>
              <a:t>loops</a:t>
            </a:r>
            <a:endParaRPr lang="en-US" dirty="0"/>
          </a:p>
          <a:p>
            <a:r>
              <a:rPr lang="en-US" dirty="0"/>
              <a:t>Loops allow programs to repeat the same lines of code a number of times</a:t>
            </a:r>
          </a:p>
          <a:p>
            <a:r>
              <a:rPr lang="en-US" dirty="0"/>
              <a:t>This way, instead of writing 500 lines of code, only one line has to change</a:t>
            </a:r>
          </a:p>
          <a:p>
            <a:r>
              <a:rPr lang="en-US" dirty="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Loops – Python Example</a:t>
            </a:r>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a:solidFill>
                  <a:srgbClr val="000000"/>
                </a:solidFill>
                <a:latin typeface="Consolas" panose="020B0609020204030204" pitchFamily="49" charset="0"/>
              </a:rPr>
              <a:t>	print(</a:t>
            </a:r>
            <a:r>
              <a:rPr lang="en-US" sz="4400" dirty="0">
                <a:solidFill>
                  <a:srgbClr val="A31515"/>
                </a:solidFill>
                <a:latin typeface="Consolas" panose="020B0609020204030204" pitchFamily="49" charset="0"/>
              </a:rPr>
              <a:t>"|   ||   |"</a:t>
            </a:r>
            <a:r>
              <a:rPr lang="en-US" sz="4400" dirty="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a:p>
          <a:p>
            <a:pPr marL="57150" indent="0" algn="ctr">
              <a:buNone/>
            </a:pPr>
            <a:r>
              <a:rPr lang="en-US" sz="3600" dirty="0"/>
              <a:t>What 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3043" end="5516"/>
                </p14:media>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634324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Loops – Python Example</a:t>
            </a:r>
          </a:p>
        </p:txBody>
      </p:sp>
      <p:sp>
        <p:nvSpPr>
          <p:cNvPr id="7" name="Content Placeholder 6"/>
          <p:cNvSpPr>
            <a:spLocks noGrp="1"/>
          </p:cNvSpPr>
          <p:nvPr>
            <p:ph idx="1"/>
          </p:nvPr>
        </p:nvSpPr>
        <p:spPr/>
        <p:txBody>
          <a:bodyPr>
            <a:normAutofit/>
          </a:bodyPr>
          <a:lstStyle/>
          <a:p>
            <a:pPr marL="57150" indent="0">
              <a:buNone/>
            </a:pPr>
            <a:r>
              <a:rPr lang="en-US" sz="4400" dirty="0">
                <a:solidFill>
                  <a:srgbClr val="000000"/>
                </a:solidFill>
                <a:latin typeface="Consolas" panose="020B0609020204030204" pitchFamily="49" charset="0"/>
              </a:rPr>
              <a:t>	print(</a:t>
            </a:r>
            <a:r>
              <a:rPr lang="en-US" sz="4400" dirty="0">
                <a:solidFill>
                  <a:srgbClr val="A31515"/>
                </a:solidFill>
                <a:latin typeface="Consolas" panose="020B0609020204030204" pitchFamily="49" charset="0"/>
              </a:rPr>
              <a:t>"|   ||   |"</a:t>
            </a:r>
            <a:r>
              <a:rPr lang="en-US" sz="4400" dirty="0">
                <a:solidFill>
                  <a:srgbClr val="000000"/>
                </a:solidFill>
                <a:latin typeface="Consolas" panose="020B0609020204030204" pitchFamily="49" charset="0"/>
              </a:rPr>
              <a:t>)</a:t>
            </a:r>
          </a:p>
          <a:p>
            <a:r>
              <a:rPr lang="en-US" sz="3600" dirty="0"/>
              <a:t>This line simply prints out a message</a:t>
            </a:r>
          </a:p>
          <a:p>
            <a:r>
              <a:rPr lang="en-US" sz="3600" dirty="0"/>
              <a:t>Note the </a:t>
            </a:r>
            <a:r>
              <a:rPr lang="en-US" sz="3600" b="1" dirty="0"/>
              <a:t>indentation</a:t>
            </a:r>
            <a:r>
              <a:rPr lang="en-US" sz="3600" dirty="0"/>
              <a:t> – this means it is within a loop</a:t>
            </a:r>
          </a:p>
          <a:p>
            <a:endParaRPr lang="en-US" sz="3600" dirty="0"/>
          </a:p>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r>
              <a:rPr lang="en-US" sz="3600" dirty="0"/>
              <a:t>This line tells the program to repeat </a:t>
            </a:r>
            <a:r>
              <a:rPr lang="en-US" sz="3600" dirty="0">
                <a:solidFill>
                  <a:srgbClr val="09885A"/>
                </a:solidFill>
                <a:latin typeface="Consolas" panose="020B0609020204030204" pitchFamily="49" charset="0"/>
              </a:rPr>
              <a:t>10</a:t>
            </a:r>
            <a:r>
              <a:rPr lang="en-US" sz="3600" dirty="0"/>
              <a:t> times</a:t>
            </a:r>
          </a:p>
          <a:p>
            <a:r>
              <a:rPr lang="en-US" sz="3600" dirty="0"/>
              <a:t>Repeating the message makes a picture of a road!</a:t>
            </a:r>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 Make a longer road</a:t>
            </a:r>
          </a:p>
        </p:txBody>
      </p:sp>
      <p:sp>
        <p:nvSpPr>
          <p:cNvPr id="7" name="Content Placeholder 6"/>
          <p:cNvSpPr>
            <a:spLocks noGrp="1"/>
          </p:cNvSpPr>
          <p:nvPr>
            <p:ph idx="1"/>
          </p:nvPr>
        </p:nvSpPr>
        <p:spPr/>
        <p:txBody>
          <a:bodyPr>
            <a:normAutofit/>
          </a:bodyPr>
          <a:lstStyle/>
          <a:p>
            <a:pPr marL="57150" indent="0">
              <a:buNone/>
            </a:pPr>
            <a:r>
              <a:rPr lang="en-US" dirty="0"/>
              <a:t>How could you update the existing loop to make a longer road?</a:t>
            </a:r>
          </a:p>
          <a:p>
            <a:pPr marL="57150" indent="0">
              <a:buNone/>
            </a:pPr>
            <a:endParaRPr lang="en-US" dirty="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range(</a:t>
            </a:r>
            <a:r>
              <a:rPr lang="en-US" sz="5400" dirty="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a:solidFill>
                  <a:srgbClr val="000000"/>
                </a:solidFill>
                <a:latin typeface="Consolas" panose="020B0609020204030204" pitchFamily="49" charset="0"/>
              </a:rPr>
              <a:t>	print(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a:t>What is python?</a:t>
            </a:r>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a:t>Python is named after “Monty Python’s Flying Circus”</a:t>
            </a:r>
          </a:p>
          <a:p>
            <a:r>
              <a:rPr lang="en-US" dirty="0"/>
              <a:t>It is a </a:t>
            </a:r>
            <a:r>
              <a:rPr lang="en-US" i="1" dirty="0"/>
              <a:t>general-purpose</a:t>
            </a:r>
            <a:r>
              <a:rPr lang="en-US" dirty="0"/>
              <a:t> language</a:t>
            </a:r>
          </a:p>
          <a:p>
            <a:r>
              <a:rPr lang="en-US" dirty="0"/>
              <a:t>Developers can use it for almost anything…</a:t>
            </a:r>
          </a:p>
          <a:p>
            <a:pPr lvl="1"/>
            <a:r>
              <a:rPr lang="en-US" dirty="0">
                <a:solidFill>
                  <a:schemeClr val="accent3">
                    <a:lumMod val="75000"/>
                  </a:schemeClr>
                </a:solidFill>
              </a:rPr>
              <a:t>Creating websites</a:t>
            </a:r>
          </a:p>
          <a:p>
            <a:pPr lvl="1"/>
            <a:r>
              <a:rPr lang="en-US" dirty="0">
                <a:solidFill>
                  <a:schemeClr val="accent3">
                    <a:lumMod val="75000"/>
                  </a:schemeClr>
                </a:solidFill>
              </a:rPr>
              <a:t>Analyzing large data sets</a:t>
            </a:r>
          </a:p>
          <a:p>
            <a:pPr lvl="1"/>
            <a:r>
              <a:rPr lang="en-US" dirty="0">
                <a:solidFill>
                  <a:schemeClr val="accent3">
                    <a:lumMod val="75000"/>
                  </a:schemeClr>
                </a:solidFill>
              </a:rPr>
              <a:t>Controlling robots</a:t>
            </a:r>
          </a:p>
          <a:p>
            <a:pPr lvl="1"/>
            <a:r>
              <a:rPr lang="en-US" dirty="0">
                <a:solidFill>
                  <a:schemeClr val="accent3">
                    <a:lumMod val="75000"/>
                  </a:schemeClr>
                </a:solidFill>
              </a:rPr>
              <a:t>Designing video games</a:t>
            </a:r>
          </a:p>
          <a:p>
            <a:pPr lvl="1"/>
            <a:r>
              <a:rPr lang="en-US" dirty="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First Python Program – Hello World</a:t>
            </a:r>
          </a:p>
        </p:txBody>
      </p:sp>
      <p:sp>
        <p:nvSpPr>
          <p:cNvPr id="7" name="Content Placeholder 6"/>
          <p:cNvSpPr>
            <a:spLocks noGrp="1"/>
          </p:cNvSpPr>
          <p:nvPr>
            <p:ph idx="1"/>
          </p:nvPr>
        </p:nvSpPr>
        <p:spPr/>
        <p:txBody>
          <a:bodyPr/>
          <a:lstStyle/>
          <a:p>
            <a:r>
              <a:rPr lang="en-US" dirty="0"/>
              <a:t>A program that displays a message to the user saying “Hello World”</a:t>
            </a:r>
          </a:p>
          <a:p>
            <a:pPr lvl="1"/>
            <a:r>
              <a:rPr lang="en-US" dirty="0"/>
              <a:t>Usually the first program a developer writes when learning a new language</a:t>
            </a:r>
          </a:p>
          <a:p>
            <a:pPr marL="57150" indent="0">
              <a:buNone/>
            </a:pPr>
            <a:endParaRPr lang="en-US" dirty="0"/>
          </a:p>
          <a:p>
            <a:pPr marL="57150" indent="0">
              <a:buNone/>
            </a:pPr>
            <a:endParaRPr lang="en-US" dirty="0"/>
          </a:p>
          <a:p>
            <a:pPr marL="57150" indent="0">
              <a:buNone/>
            </a:pPr>
            <a:endParaRPr lang="en-US" dirty="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315386883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5338" end="4843"/>
                </p14:media>
              </p:ext>
            </p:extLst>
          </p:nvPr>
        </p:nvPicPr>
        <p:blipFill>
          <a:blip r:embed="rId5"/>
          <a:stretch>
            <a:fillRect/>
          </a:stretch>
        </p:blipFill>
        <p:spPr>
          <a:xfrm>
            <a:off x="-20053" y="0"/>
            <a:ext cx="12192000" cy="6858000"/>
          </a:xfrm>
          <a:prstGeom prst="rect">
            <a:avLst/>
          </a:prstGeom>
        </p:spPr>
      </p:pic>
    </p:spTree>
    <p:extLst>
      <p:ext uri="{BB962C8B-B14F-4D97-AF65-F5344CB8AC3E}">
        <p14:creationId xmlns:p14="http://schemas.microsoft.com/office/powerpoint/2010/main" val="2367090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13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 Display a different message</a:t>
            </a:r>
          </a:p>
        </p:txBody>
      </p:sp>
      <p:sp>
        <p:nvSpPr>
          <p:cNvPr id="7" name="Content Placeholder 6"/>
          <p:cNvSpPr>
            <a:spLocks noGrp="1"/>
          </p:cNvSpPr>
          <p:nvPr>
            <p:ph idx="1"/>
          </p:nvPr>
        </p:nvSpPr>
        <p:spPr/>
        <p:txBody>
          <a:bodyPr>
            <a:normAutofit/>
          </a:bodyPr>
          <a:lstStyle/>
          <a:p>
            <a:pPr marL="57150" indent="0">
              <a:buNone/>
            </a:pPr>
            <a:r>
              <a:rPr lang="en-US" dirty="0"/>
              <a:t>How could you display a message saying “Welcome” to the user?</a:t>
            </a:r>
          </a:p>
          <a:p>
            <a:pPr marL="57150" indent="0">
              <a:buNone/>
            </a:pPr>
            <a:endParaRPr lang="en-US" dirty="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"Welcome"</a:t>
            </a:r>
            <a:r>
              <a:rPr lang="en-US" sz="6600" dirty="0">
                <a:solidFill>
                  <a:srgbClr val="000000"/>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quotation marks</a:t>
            </a:r>
          </a:p>
        </p:txBody>
      </p:sp>
      <p:sp>
        <p:nvSpPr>
          <p:cNvPr id="3" name="Text Placeholder 2"/>
          <p:cNvSpPr>
            <a:spLocks noGrp="1"/>
          </p:cNvSpPr>
          <p:nvPr>
            <p:ph type="body" idx="1"/>
          </p:nvPr>
        </p:nvSpPr>
        <p:spPr>
          <a:xfrm>
            <a:off x="381000" y="1028701"/>
            <a:ext cx="11429999" cy="457200"/>
          </a:xfrm>
        </p:spPr>
        <p:txBody>
          <a:bodyPr/>
          <a:lstStyle/>
          <a:p>
            <a:r>
              <a:rPr lang="en-US" dirty="0"/>
              <a:t>Static string text values</a:t>
            </a:r>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a:t>Any messages to show the user must be within </a:t>
            </a:r>
            <a:r>
              <a:rPr lang="en-US" sz="3200" i="1" dirty="0"/>
              <a:t>quotes</a:t>
            </a:r>
            <a:r>
              <a:rPr lang="en-US" sz="3200" dirty="0"/>
              <a:t> (</a:t>
            </a:r>
            <a:r>
              <a:rPr lang="en-US" sz="3200" dirty="0">
                <a:solidFill>
                  <a:srgbClr val="A31515"/>
                </a:solidFill>
                <a:latin typeface="Consolas" panose="020B0609020204030204" pitchFamily="49" charset="0"/>
              </a:rPr>
              <a:t>""</a:t>
            </a:r>
            <a:r>
              <a:rPr lang="en-US" sz="3200" dirty="0"/>
              <a:t>)</a:t>
            </a:r>
          </a:p>
          <a:p>
            <a:r>
              <a:rPr lang="en-US" sz="3200" dirty="0"/>
              <a:t>This is how the program knows these are blocks of text</a:t>
            </a:r>
          </a:p>
          <a:p>
            <a:r>
              <a:rPr lang="en-US" sz="3200" dirty="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message"</a:t>
            </a:r>
          </a:p>
          <a:p>
            <a:pPr marL="57150" indent="0" algn="ctr">
              <a:buNone/>
            </a:pPr>
            <a:r>
              <a:rPr lang="en-US" sz="4000" dirty="0">
                <a:solidFill>
                  <a:schemeClr val="tx1">
                    <a:lumMod val="50000"/>
                  </a:schemeClr>
                </a:solidFill>
                <a:latin typeface="Consolas" panose="020B0609020204030204" pitchFamily="49" charset="0"/>
              </a:rPr>
              <a:t>This is not a message!</a:t>
            </a: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a:t>
            </a:r>
          </a:p>
        </p:txBody>
      </p:sp>
      <p:sp>
        <p:nvSpPr>
          <p:cNvPr id="7" name="Content Placeholder 6"/>
          <p:cNvSpPr>
            <a:spLocks noGrp="1"/>
          </p:cNvSpPr>
          <p:nvPr>
            <p:ph idx="1"/>
          </p:nvPr>
        </p:nvSpPr>
        <p:spPr>
          <a:xfrm>
            <a:off x="266700" y="4457700"/>
            <a:ext cx="11430000" cy="2057400"/>
          </a:xfrm>
        </p:spPr>
        <p:txBody>
          <a:bodyPr/>
          <a:lstStyle/>
          <a:p>
            <a:r>
              <a:rPr lang="en-US" dirty="0"/>
              <a:t>In computer science, </a:t>
            </a:r>
            <a:r>
              <a:rPr lang="en-US" i="1" dirty="0"/>
              <a:t>variables</a:t>
            </a:r>
            <a:r>
              <a:rPr lang="en-US" dirty="0"/>
              <a:t> are containers for data</a:t>
            </a:r>
          </a:p>
          <a:p>
            <a:r>
              <a:rPr lang="en-US" dirty="0"/>
              <a:t>Variables have names so developers can reference the data</a:t>
            </a:r>
          </a:p>
          <a:p>
            <a:r>
              <a:rPr lang="en-US" dirty="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 – Python Example</a:t>
            </a:r>
          </a:p>
        </p:txBody>
      </p:sp>
      <p:sp>
        <p:nvSpPr>
          <p:cNvPr id="7" name="Content Placeholder 6"/>
          <p:cNvSpPr>
            <a:spLocks noGrp="1"/>
          </p:cNvSpPr>
          <p:nvPr>
            <p:ph idx="1"/>
          </p:nvPr>
        </p:nvSpPr>
        <p:spPr/>
        <p:txBody>
          <a:bodyPr>
            <a:normAutofit/>
          </a:bodyPr>
          <a:lstStyle/>
          <a:p>
            <a:pPr marL="57150" indent="0">
              <a:buNone/>
            </a:pPr>
            <a:r>
              <a:rPr lang="en-US" sz="4800" dirty="0" err="1">
                <a:solidFill>
                  <a:srgbClr val="000000"/>
                </a:solidFill>
                <a:latin typeface="Consolas" panose="020B0609020204030204" pitchFamily="49" charset="0"/>
              </a:rPr>
              <a:t>my_name</a:t>
            </a:r>
            <a:r>
              <a:rPr lang="en-US" sz="4800" dirty="0">
                <a:solidFill>
                  <a:srgbClr val="000000"/>
                </a:solidFill>
                <a:latin typeface="Consolas" panose="020B0609020204030204" pitchFamily="49" charset="0"/>
              </a:rPr>
              <a:t> =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"Hello "</a:t>
            </a:r>
            <a:r>
              <a:rPr lang="en-US" sz="4800" dirty="0">
                <a:solidFill>
                  <a:srgbClr val="000000"/>
                </a:solidFill>
                <a:latin typeface="Consolas" panose="020B0609020204030204" pitchFamily="49" charset="0"/>
              </a:rPr>
              <a:t> + </a:t>
            </a:r>
            <a:r>
              <a:rPr lang="en-US" sz="4800" dirty="0" err="1">
                <a:solidFill>
                  <a:srgbClr val="000000"/>
                </a:solidFill>
                <a:latin typeface="Consolas" panose="020B0609020204030204" pitchFamily="49" charset="0"/>
              </a:rPr>
              <a:t>my_name</a:t>
            </a:r>
            <a:r>
              <a:rPr lang="en-US" sz="4800" dirty="0">
                <a:solidFill>
                  <a:srgbClr val="000000"/>
                </a:solidFill>
                <a:latin typeface="Consolas" panose="020B0609020204030204" pitchFamily="49" charset="0"/>
              </a:rPr>
              <a:t>)</a:t>
            </a:r>
          </a:p>
          <a:p>
            <a:pPr marL="57150" indent="0">
              <a:buNone/>
            </a:pPr>
            <a:endParaRPr lang="en-US" dirty="0"/>
          </a:p>
        </p:txBody>
      </p:sp>
      <p:sp>
        <p:nvSpPr>
          <p:cNvPr id="2" name="Rectangle 1"/>
          <p:cNvSpPr/>
          <p:nvPr/>
        </p:nvSpPr>
        <p:spPr>
          <a:xfrm>
            <a:off x="380999" y="3563034"/>
            <a:ext cx="11430000" cy="646331"/>
          </a:xfrm>
          <a:prstGeom prst="rect">
            <a:avLst/>
          </a:prstGeom>
        </p:spPr>
        <p:txBody>
          <a:bodyPr wrap="square">
            <a:spAutoFit/>
          </a:bodyPr>
          <a:lstStyle/>
          <a:p>
            <a:r>
              <a:rPr lang="en-US" sz="3600" dirty="0"/>
              <a:t>What message will the user see?</a:t>
            </a:r>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solidFill>
                  <a:srgbClr val="A31515"/>
                </a:solidFill>
                <a:latin typeface="Consolas" panose="020B0609020204030204" pitchFamily="49" charset="0"/>
              </a:rPr>
              <a:t>Hello Sam</a:t>
            </a:r>
            <a:endParaRPr lang="en-US" sz="6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 – Python Example</a:t>
            </a:r>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a:solidFill>
                  <a:srgbClr val="000000"/>
                </a:solidFill>
                <a:latin typeface="Consolas" panose="020B0609020204030204" pitchFamily="49" charset="0"/>
              </a:rPr>
              <a:t>my_name</a:t>
            </a:r>
            <a:r>
              <a:rPr lang="en-US" sz="4800" dirty="0">
                <a:solidFill>
                  <a:srgbClr val="000000"/>
                </a:solidFill>
                <a:latin typeface="Consolas" panose="020B0609020204030204" pitchFamily="49" charset="0"/>
              </a:rPr>
              <a:t> =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"Hello "</a:t>
            </a:r>
            <a:r>
              <a:rPr lang="en-US" sz="4800" dirty="0">
                <a:solidFill>
                  <a:srgbClr val="000000"/>
                </a:solidFill>
                <a:latin typeface="Consolas" panose="020B0609020204030204" pitchFamily="49" charset="0"/>
              </a:rPr>
              <a:t> + </a:t>
            </a:r>
            <a:r>
              <a:rPr lang="en-US" sz="4800" dirty="0" err="1">
                <a:solidFill>
                  <a:srgbClr val="000000"/>
                </a:solidFill>
                <a:latin typeface="Consolas" panose="020B0609020204030204" pitchFamily="49" charset="0"/>
              </a:rPr>
              <a:t>my_name</a:t>
            </a:r>
            <a:r>
              <a:rPr lang="en-US" sz="4800" dirty="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a:p>
          <a:p>
            <a:pPr marL="57150" indent="0">
              <a:buNone/>
            </a:pPr>
            <a:r>
              <a:rPr lang="en-US" sz="3600" dirty="0"/>
              <a:t>The </a:t>
            </a:r>
            <a:r>
              <a:rPr lang="en-US" sz="3600" i="1" dirty="0"/>
              <a:t>variable</a:t>
            </a:r>
            <a:r>
              <a:rPr lang="en-US" sz="3600" dirty="0"/>
              <a:t> here is </a:t>
            </a:r>
            <a:r>
              <a:rPr lang="en-US" sz="3600" dirty="0" err="1">
                <a:solidFill>
                  <a:srgbClr val="000000"/>
                </a:solidFill>
                <a:latin typeface="Consolas" panose="020B0609020204030204" pitchFamily="49" charset="0"/>
              </a:rPr>
              <a:t>my_name</a:t>
            </a:r>
            <a:r>
              <a:rPr lang="en-US" sz="3600" dirty="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4095</TotalTime>
  <Words>931</Words>
  <Application>Microsoft Office PowerPoint</Application>
  <PresentationFormat>Widescreen</PresentationFormat>
  <Paragraphs>105</Paragraphs>
  <Slides>14</Slides>
  <Notes>12</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Consolas</vt:lpstr>
      <vt:lpstr>Wingdings</vt:lpstr>
      <vt:lpstr>Hyland 2019</vt:lpstr>
      <vt:lpstr>Programming with Python</vt:lpstr>
      <vt:lpstr>What is python?</vt:lpstr>
      <vt:lpstr>First Python Program – Hello World</vt:lpstr>
      <vt:lpstr>PowerPoint Presentation</vt:lpstr>
      <vt:lpstr>Challenge – Display a different message</vt:lpstr>
      <vt:lpstr>Using quotation marks</vt:lpstr>
      <vt:lpstr>Variables</vt:lpstr>
      <vt:lpstr>Variables – Python Example</vt:lpstr>
      <vt:lpstr>Variables – Python Example</vt:lpstr>
      <vt:lpstr>Repeating code with Loops</vt:lpstr>
      <vt:lpstr>Loops – Python Example</vt:lpstr>
      <vt:lpstr>PowerPoint Presentation</vt:lpstr>
      <vt:lpstr>Loops – Python Example</vt:lpstr>
      <vt:lpstr>Challenge – Make a longer road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87</cp:revision>
  <dcterms:created xsi:type="dcterms:W3CDTF">2019-03-11T04:04:09Z</dcterms:created>
  <dcterms:modified xsi:type="dcterms:W3CDTF">2021-03-30T12:27:02Z</dcterms:modified>
</cp:coreProperties>
</file>