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83" r:id="rId3"/>
    <p:sldId id="265" r:id="rId4"/>
    <p:sldId id="306" r:id="rId5"/>
    <p:sldId id="285" r:id="rId6"/>
    <p:sldId id="298" r:id="rId7"/>
    <p:sldId id="286" r:id="rId8"/>
    <p:sldId id="287" r:id="rId9"/>
    <p:sldId id="292" r:id="rId10"/>
    <p:sldId id="299" r:id="rId11"/>
    <p:sldId id="300" r:id="rId12"/>
    <p:sldId id="309" r:id="rId13"/>
    <p:sldId id="301" r:id="rId14"/>
    <p:sldId id="302" r:id="rId15"/>
    <p:sldId id="308"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791" autoAdjust="0"/>
  </p:normalViewPr>
  <p:slideViewPr>
    <p:cSldViewPr showGuides="1">
      <p:cViewPr varScale="1">
        <p:scale>
          <a:sx n="100" d="100"/>
          <a:sy n="100" d="100"/>
        </p:scale>
        <p:origin x="936" y="84"/>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students if they know anything about Python or programming. Ask them to guess how Python got its name. Ask them if they know what a </a:t>
            </a:r>
            <a:r>
              <a:rPr lang="en-US" i="1" baseline="0" dirty="0"/>
              <a:t>general-purpose</a:t>
            </a:r>
            <a:r>
              <a:rPr lang="en-US" i="0" baseline="0" dirty="0"/>
              <a:t> language is.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234030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a:t>
            </a:r>
            <a:r>
              <a:rPr lang="en-US" baseline="0" dirty="0"/>
              <a:t> if the students can figure out what this code does. The </a:t>
            </a:r>
            <a:r>
              <a:rPr lang="en-US" b="1" baseline="0" dirty="0"/>
              <a:t>for</a:t>
            </a:r>
            <a:r>
              <a:rPr lang="en-US" b="0" baseline="0" dirty="0"/>
              <a:t> loop syntax is not incredibly important, as it will be the same every time (other than the number of iterations). Allow the students to type this code into trinket to see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392142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the</a:t>
            </a:r>
            <a:r>
              <a:rPr lang="en-US" baseline="0" dirty="0"/>
              <a:t> example code does. Emphasize the need for indentation.</a:t>
            </a:r>
          </a:p>
          <a:p>
            <a:endParaRPr lang="en-US" baseline="0" dirty="0"/>
          </a:p>
          <a:p>
            <a:r>
              <a:rPr lang="en-US" baseline="0" dirty="0"/>
              <a:t>Printing a message is simple enough; it just prints the message to the screen.</a:t>
            </a:r>
          </a:p>
          <a:p>
            <a:endParaRPr lang="en-US" baseline="0" dirty="0"/>
          </a:p>
          <a:p>
            <a:r>
              <a:rPr lang="en-US" baseline="0" dirty="0"/>
              <a:t>The </a:t>
            </a:r>
            <a:r>
              <a:rPr lang="en-US" b="1" baseline="0" dirty="0"/>
              <a:t>print</a:t>
            </a:r>
            <a:r>
              <a:rPr lang="en-US" b="0" baseline="0" dirty="0"/>
              <a:t> code is within the </a:t>
            </a:r>
            <a:r>
              <a:rPr lang="en-US" b="1" baseline="0" dirty="0"/>
              <a:t>for</a:t>
            </a:r>
            <a:r>
              <a:rPr lang="en-US" b="0" baseline="0" dirty="0"/>
              <a:t> code (under it, and indented). The </a:t>
            </a:r>
            <a:r>
              <a:rPr lang="en-US" b="1" baseline="0" dirty="0"/>
              <a:t>for x in range():</a:t>
            </a:r>
            <a:r>
              <a:rPr lang="en-US" b="0" baseline="0" dirty="0"/>
              <a:t> will always be the same for them, the only thing they’ll change is the number.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13</a:t>
            </a:fld>
            <a:endParaRPr lang="en-US"/>
          </a:p>
        </p:txBody>
      </p:sp>
    </p:spTree>
    <p:extLst>
      <p:ext uri="{BB962C8B-B14F-4D97-AF65-F5344CB8AC3E}">
        <p14:creationId xmlns:p14="http://schemas.microsoft.com/office/powerpoint/2010/main" val="3310518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the opportunity</a:t>
            </a:r>
            <a:r>
              <a:rPr lang="en-US" baseline="0" dirty="0"/>
              <a:t> to try and change the code so it prints more messages. All they have to do is change </a:t>
            </a:r>
            <a:r>
              <a:rPr lang="en-US" b="1" baseline="0" dirty="0"/>
              <a:t>10</a:t>
            </a:r>
            <a:r>
              <a:rPr lang="en-US" b="0" baseline="0" dirty="0"/>
              <a:t> to </a:t>
            </a:r>
            <a:r>
              <a:rPr lang="en-US" b="1" baseline="0" dirty="0"/>
              <a:t>20</a:t>
            </a:r>
            <a:r>
              <a:rPr lang="en-US" b="0" baseline="0" dirty="0"/>
              <a:t> (or another number higher than 10) so it prints more.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14</a:t>
            </a:fld>
            <a:endParaRPr lang="en-US"/>
          </a:p>
        </p:txBody>
      </p:sp>
    </p:spTree>
    <p:extLst>
      <p:ext uri="{BB962C8B-B14F-4D97-AF65-F5344CB8AC3E}">
        <p14:creationId xmlns:p14="http://schemas.microsoft.com/office/powerpoint/2010/main" val="1593956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The main point of this slide is to try encourage students. They may feel overwhelmed because this is a lot of information – but they should stick with it and know that they can learn if they put their mind to it!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401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a:t>
            </a:r>
            <a:r>
              <a:rPr lang="en-US" baseline="0" dirty="0"/>
              <a:t> will print a simple message to the user in Python.</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442973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an</a:t>
            </a:r>
            <a:r>
              <a:rPr lang="en-US" baseline="0" dirty="0"/>
              <a:t> example of a print message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227967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to type out a</a:t>
            </a:r>
            <a:r>
              <a:rPr lang="en-US" baseline="0" dirty="0"/>
              <a:t> command that would print a message of “Welcome” instead. Then reveal the answer.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836874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quick</a:t>
            </a:r>
            <a:r>
              <a:rPr lang="en-US" baseline="0" dirty="0"/>
              <a:t> note to emphasize the need for double quotes, sometimes this syntax trips the students up.</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62137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a:t>
            </a:r>
            <a:r>
              <a:rPr lang="en-US" baseline="0" dirty="0"/>
              <a:t> students if they know what the image is – mailbox/cubbyholes.</a:t>
            </a:r>
          </a:p>
          <a:p>
            <a:r>
              <a:rPr lang="en-US" baseline="0" dirty="0"/>
              <a:t>Explain that </a:t>
            </a:r>
            <a:r>
              <a:rPr lang="en-US" i="1" baseline="0" dirty="0"/>
              <a:t>variables</a:t>
            </a:r>
            <a:r>
              <a:rPr lang="en-US" i="0" baseline="0" dirty="0"/>
              <a:t> in computer science are kind of like this – they are containers for data.</a:t>
            </a:r>
          </a:p>
          <a:p>
            <a:endParaRPr lang="en-US" i="0" baseline="0" dirty="0"/>
          </a:p>
          <a:p>
            <a:r>
              <a:rPr lang="en-US" i="0" baseline="0" dirty="0"/>
              <a:t>This may not make much sense yet, but this example can be used to make variables a little more tangible. Setting a variable is like putting something into a cubbyhole, and using its value is like looking into the cubbyhole.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388795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a:t>
            </a:r>
            <a:r>
              <a:rPr lang="en-US" baseline="0" dirty="0"/>
              <a:t> if they can guess what this does. Then reveal the answer.</a:t>
            </a:r>
          </a:p>
          <a:p>
            <a:endParaRPr lang="en-US" baseline="0" dirty="0"/>
          </a:p>
          <a:p>
            <a:r>
              <a:rPr lang="en-US" b="1" dirty="0"/>
              <a:t>Note that variable names</a:t>
            </a:r>
            <a:r>
              <a:rPr lang="en-US" b="1" baseline="0" dirty="0"/>
              <a:t> must have no spaces, no special characters</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8</a:t>
            </a:fld>
            <a:endParaRPr lang="en-US"/>
          </a:p>
        </p:txBody>
      </p:sp>
    </p:spTree>
    <p:extLst>
      <p:ext uri="{BB962C8B-B14F-4D97-AF65-F5344CB8AC3E}">
        <p14:creationId xmlns:p14="http://schemas.microsoft.com/office/powerpoint/2010/main" val="359136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this example in terms of cubbyholes – </a:t>
            </a:r>
            <a:r>
              <a:rPr lang="en-US" b="1" baseline="0" dirty="0" err="1"/>
              <a:t>my_name</a:t>
            </a:r>
            <a:r>
              <a:rPr lang="en-US" b="0" baseline="0" dirty="0"/>
              <a:t> is like the name on the mailbox, and </a:t>
            </a:r>
            <a:r>
              <a:rPr lang="en-US" b="1" baseline="0" dirty="0" err="1"/>
              <a:t>my_name</a:t>
            </a:r>
            <a:r>
              <a:rPr lang="en-US" b="1" baseline="0" dirty="0"/>
              <a:t> = “Sam”</a:t>
            </a:r>
            <a:r>
              <a:rPr lang="en-US" b="0" baseline="0" dirty="0"/>
              <a:t> is like putting some mail in the mailbox. Then, </a:t>
            </a:r>
            <a:r>
              <a:rPr lang="en-US" b="0" i="1" baseline="0" dirty="0"/>
              <a:t>using</a:t>
            </a:r>
            <a:r>
              <a:rPr lang="en-US" b="0" i="1" u="none" baseline="0" dirty="0"/>
              <a:t> </a:t>
            </a:r>
            <a:r>
              <a:rPr lang="en-US" b="0" i="0" u="none" baseline="0" dirty="0"/>
              <a:t>the variable is like peeking into the mailbox to see what’s in there.</a:t>
            </a:r>
            <a:endParaRPr lang="en-US" b="1" dirty="0"/>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305517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a:t>
            </a:r>
            <a:r>
              <a:rPr lang="en-US" baseline="0" dirty="0"/>
              <a:t> mostly for informational purposes, and the students will likely be distracted by the looping gif, so it is not necessary to stay very long on this slide.</a:t>
            </a:r>
          </a:p>
          <a:p>
            <a:endParaRPr lang="en-US" baseline="0" dirty="0"/>
          </a:p>
          <a:p>
            <a:r>
              <a:rPr lang="en-US" baseline="0" dirty="0"/>
              <a:t>Explain loops in the context of the image; rather than having to hand-animate every single repeated frame, the gif will loop forever, which is much easier!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299598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May 19,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5/19/2021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5/19/2021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5/19/2021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5/19/2021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5/19/2021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May 19,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May 19,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5/19/2021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2.mp4"/><Relationship Id="rId1" Type="http://schemas.openxmlformats.org/officeDocument/2006/relationships/video" Target="NULL"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with Python</a:t>
            </a:r>
          </a:p>
        </p:txBody>
      </p:sp>
      <p:sp>
        <p:nvSpPr>
          <p:cNvPr id="3" name="Subtitle 2"/>
          <p:cNvSpPr>
            <a:spLocks noGrp="1"/>
          </p:cNvSpPr>
          <p:nvPr>
            <p:ph type="subTitle" idx="1"/>
          </p:nvPr>
        </p:nvSpPr>
        <p:spPr>
          <a:xfrm>
            <a:off x="381000" y="3429000"/>
            <a:ext cx="4185954" cy="553998"/>
          </a:xfrm>
        </p:spPr>
        <p:txBody>
          <a:bodyPr/>
          <a:lstStyle/>
          <a:p>
            <a:r>
              <a:rPr lang="en-US"/>
              <a:t>Workshop Session</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349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Repeating code with Loops</a:t>
            </a:r>
          </a:p>
        </p:txBody>
      </p:sp>
      <p:sp>
        <p:nvSpPr>
          <p:cNvPr id="7" name="Content Placeholder 6"/>
          <p:cNvSpPr>
            <a:spLocks noGrp="1"/>
          </p:cNvSpPr>
          <p:nvPr>
            <p:ph idx="1"/>
          </p:nvPr>
        </p:nvSpPr>
        <p:spPr>
          <a:xfrm>
            <a:off x="5981700" y="1192976"/>
            <a:ext cx="5829299" cy="5322124"/>
          </a:xfrm>
        </p:spPr>
        <p:txBody>
          <a:bodyPr>
            <a:normAutofit/>
          </a:bodyPr>
          <a:lstStyle/>
          <a:p>
            <a:r>
              <a:rPr lang="en-US" dirty="0"/>
              <a:t>Developers want to write as little code as possible!</a:t>
            </a:r>
          </a:p>
          <a:p>
            <a:r>
              <a:rPr lang="en-US" dirty="0"/>
              <a:t>Rather than copying and pasting code, developers use </a:t>
            </a:r>
            <a:r>
              <a:rPr lang="en-US" i="1" dirty="0"/>
              <a:t>loops</a:t>
            </a:r>
            <a:endParaRPr lang="en-US" dirty="0"/>
          </a:p>
          <a:p>
            <a:r>
              <a:rPr lang="en-US" dirty="0"/>
              <a:t>Loops allow programs to repeat the same lines of code a number of times</a:t>
            </a:r>
          </a:p>
          <a:p>
            <a:r>
              <a:rPr lang="en-US" dirty="0"/>
              <a:t>This way, instead of writing 500 lines of code, the same can be accomplished in just a few lines</a:t>
            </a:r>
          </a:p>
          <a:p>
            <a:r>
              <a:rPr lang="en-US" dirty="0"/>
              <a:t>It is much easier to maintain!</a:t>
            </a:r>
          </a:p>
        </p:txBody>
      </p:sp>
      <p:pic>
        <p:nvPicPr>
          <p:cNvPr id="3074" name="Picture 2" descr="Image result for sonic the hedgehog loop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35826"/>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118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Loops – Python Example</a:t>
            </a:r>
          </a:p>
        </p:txBody>
      </p:sp>
      <p:sp>
        <p:nvSpPr>
          <p:cNvPr id="7" name="Content Placeholder 6"/>
          <p:cNvSpPr>
            <a:spLocks noGrp="1"/>
          </p:cNvSpPr>
          <p:nvPr>
            <p:ph idx="1"/>
          </p:nvPr>
        </p:nvSpPr>
        <p:spPr/>
        <p:txBody>
          <a:bodyPr>
            <a:normAutofit/>
          </a:bodyPr>
          <a:lstStyle/>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pPr marL="57150" indent="0">
              <a:buNone/>
            </a:pPr>
            <a:r>
              <a:rPr lang="en-US" sz="4400" dirty="0">
                <a:solidFill>
                  <a:srgbClr val="000000"/>
                </a:solidFill>
                <a:latin typeface="Consolas" panose="020B0609020204030204" pitchFamily="49" charset="0"/>
              </a:rPr>
              <a:t>	print(</a:t>
            </a:r>
            <a:r>
              <a:rPr lang="en-US" sz="4400" dirty="0">
                <a:solidFill>
                  <a:srgbClr val="A31515"/>
                </a:solidFill>
                <a:latin typeface="Consolas" panose="020B0609020204030204" pitchFamily="49" charset="0"/>
              </a:rPr>
              <a:t>"|   ||   |"</a:t>
            </a:r>
            <a:r>
              <a:rPr lang="en-US" sz="4400" dirty="0">
                <a:solidFill>
                  <a:srgbClr val="000000"/>
                </a:solidFill>
                <a:latin typeface="Consolas" panose="020B0609020204030204" pitchFamily="49" charset="0"/>
              </a:rPr>
              <a:t>)</a:t>
            </a:r>
          </a:p>
          <a:p>
            <a:pPr marL="57150" indent="0">
              <a:buNone/>
            </a:pPr>
            <a:endParaRPr lang="en-US" sz="3600" b="0" dirty="0">
              <a:solidFill>
                <a:srgbClr val="000000"/>
              </a:solidFill>
              <a:effectLst/>
              <a:latin typeface="Consolas" panose="020B0609020204030204" pitchFamily="49" charset="0"/>
            </a:endParaRPr>
          </a:p>
          <a:p>
            <a:pPr marL="57150" indent="0" algn="ctr">
              <a:buNone/>
            </a:pPr>
            <a:endParaRPr lang="en-US" sz="3600" dirty="0"/>
          </a:p>
          <a:p>
            <a:pPr marL="57150" indent="0" algn="ctr">
              <a:buNone/>
            </a:pPr>
            <a:r>
              <a:rPr lang="en-US" sz="3600" dirty="0"/>
              <a:t>What will this code do?</a:t>
            </a:r>
          </a:p>
          <a:p>
            <a:pPr marL="57150" indent="0">
              <a:buNone/>
            </a:pPr>
            <a:endParaRPr lang="en-US" sz="3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790112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3043" end="5516"/>
                </p14:media>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634324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2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Loops – Python Example</a:t>
            </a:r>
          </a:p>
        </p:txBody>
      </p:sp>
      <p:sp>
        <p:nvSpPr>
          <p:cNvPr id="7" name="Content Placeholder 6"/>
          <p:cNvSpPr>
            <a:spLocks noGrp="1"/>
          </p:cNvSpPr>
          <p:nvPr>
            <p:ph idx="1"/>
          </p:nvPr>
        </p:nvSpPr>
        <p:spPr/>
        <p:txBody>
          <a:bodyPr>
            <a:normAutofit/>
          </a:bodyPr>
          <a:lstStyle/>
          <a:p>
            <a:pPr marL="57150" indent="0">
              <a:buNone/>
            </a:pPr>
            <a:r>
              <a:rPr lang="en-US" sz="4400" dirty="0">
                <a:solidFill>
                  <a:srgbClr val="000000"/>
                </a:solidFill>
                <a:latin typeface="Consolas" panose="020B0609020204030204" pitchFamily="49" charset="0"/>
              </a:rPr>
              <a:t>	print(</a:t>
            </a:r>
            <a:r>
              <a:rPr lang="en-US" sz="4400" dirty="0">
                <a:solidFill>
                  <a:srgbClr val="A31515"/>
                </a:solidFill>
                <a:latin typeface="Consolas" panose="020B0609020204030204" pitchFamily="49" charset="0"/>
              </a:rPr>
              <a:t>"|   ||   |"</a:t>
            </a:r>
            <a:r>
              <a:rPr lang="en-US" sz="4400" dirty="0">
                <a:solidFill>
                  <a:srgbClr val="000000"/>
                </a:solidFill>
                <a:latin typeface="Consolas" panose="020B0609020204030204" pitchFamily="49" charset="0"/>
              </a:rPr>
              <a:t>)</a:t>
            </a:r>
          </a:p>
          <a:p>
            <a:r>
              <a:rPr lang="en-US" sz="3600" dirty="0"/>
              <a:t>This line simply prints out a message</a:t>
            </a:r>
          </a:p>
          <a:p>
            <a:r>
              <a:rPr lang="en-US" sz="3600" dirty="0"/>
              <a:t>Note the </a:t>
            </a:r>
            <a:r>
              <a:rPr lang="en-US" sz="3600" b="1" dirty="0"/>
              <a:t>indentation</a:t>
            </a:r>
            <a:r>
              <a:rPr lang="en-US" sz="3600" dirty="0"/>
              <a:t> – this means it is within a loop</a:t>
            </a:r>
          </a:p>
          <a:p>
            <a:endParaRPr lang="en-US" sz="3600" dirty="0"/>
          </a:p>
          <a:p>
            <a:pPr marL="57150" indent="0">
              <a:buNone/>
            </a:pPr>
            <a:r>
              <a:rPr lang="en-US" sz="4400" dirty="0">
                <a:solidFill>
                  <a:srgbClr val="0000FF"/>
                </a:solidFill>
                <a:latin typeface="Consolas" panose="020B0609020204030204" pitchFamily="49" charset="0"/>
              </a:rPr>
              <a:t>for</a:t>
            </a:r>
            <a:r>
              <a:rPr lang="en-US" sz="4400" dirty="0">
                <a:solidFill>
                  <a:srgbClr val="000000"/>
                </a:solidFill>
                <a:latin typeface="Consolas" panose="020B0609020204030204" pitchFamily="49" charset="0"/>
              </a:rPr>
              <a:t> x </a:t>
            </a:r>
            <a:r>
              <a:rPr lang="en-US" sz="4400" dirty="0">
                <a:solidFill>
                  <a:srgbClr val="0000FF"/>
                </a:solidFill>
                <a:latin typeface="Consolas" panose="020B0609020204030204" pitchFamily="49" charset="0"/>
              </a:rPr>
              <a:t>in</a:t>
            </a:r>
            <a:r>
              <a:rPr lang="en-US" sz="4400" dirty="0">
                <a:solidFill>
                  <a:srgbClr val="000000"/>
                </a:solidFill>
                <a:latin typeface="Consolas" panose="020B0609020204030204" pitchFamily="49" charset="0"/>
              </a:rPr>
              <a:t> range(</a:t>
            </a:r>
            <a:r>
              <a:rPr lang="en-US" sz="4400" dirty="0">
                <a:solidFill>
                  <a:srgbClr val="09885A"/>
                </a:solidFill>
                <a:latin typeface="Consolas" panose="020B0609020204030204" pitchFamily="49" charset="0"/>
              </a:rPr>
              <a:t>10</a:t>
            </a:r>
            <a:r>
              <a:rPr lang="en-US" sz="4400" dirty="0">
                <a:solidFill>
                  <a:srgbClr val="000000"/>
                </a:solidFill>
                <a:latin typeface="Consolas" panose="020B0609020204030204" pitchFamily="49" charset="0"/>
              </a:rPr>
              <a:t>):</a:t>
            </a:r>
          </a:p>
          <a:p>
            <a:r>
              <a:rPr lang="en-US" sz="3600" dirty="0"/>
              <a:t>This line tells the program to repeat </a:t>
            </a:r>
            <a:r>
              <a:rPr lang="en-US" sz="3600" dirty="0">
                <a:solidFill>
                  <a:srgbClr val="09885A"/>
                </a:solidFill>
                <a:latin typeface="Consolas" panose="020B0609020204030204" pitchFamily="49" charset="0"/>
              </a:rPr>
              <a:t>10</a:t>
            </a:r>
            <a:r>
              <a:rPr lang="en-US" sz="3600" dirty="0"/>
              <a:t> times</a:t>
            </a:r>
          </a:p>
          <a:p>
            <a:r>
              <a:rPr lang="en-US" sz="3600" dirty="0"/>
              <a:t>Repeating the message makes a picture of a road!</a:t>
            </a:r>
          </a:p>
          <a:p>
            <a:pPr marL="57150" indent="0">
              <a:buNone/>
            </a:pPr>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3334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anim calcmode="lin" valueType="num">
                                      <p:cBhvr>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anim calcmode="lin" valueType="num">
                                      <p:cBhvr>
                                        <p:cTn id="36"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anim calcmode="lin" valueType="num">
                                      <p:cBhvr>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Challenge – Make a longer road</a:t>
            </a:r>
          </a:p>
        </p:txBody>
      </p:sp>
      <p:sp>
        <p:nvSpPr>
          <p:cNvPr id="7" name="Content Placeholder 6"/>
          <p:cNvSpPr>
            <a:spLocks noGrp="1"/>
          </p:cNvSpPr>
          <p:nvPr>
            <p:ph idx="1"/>
          </p:nvPr>
        </p:nvSpPr>
        <p:spPr/>
        <p:txBody>
          <a:bodyPr>
            <a:normAutofit/>
          </a:bodyPr>
          <a:lstStyle/>
          <a:p>
            <a:pPr marL="57150" indent="0">
              <a:buNone/>
            </a:pPr>
            <a:r>
              <a:rPr lang="en-US" dirty="0"/>
              <a:t>How could you update the existing loop to make a longer road?</a:t>
            </a:r>
          </a:p>
          <a:p>
            <a:pPr marL="57150" indent="0">
              <a:buNone/>
            </a:pPr>
            <a:endParaRPr lang="en-US" dirty="0"/>
          </a:p>
        </p:txBody>
      </p:sp>
      <p:sp>
        <p:nvSpPr>
          <p:cNvPr id="2" name="TextBox 1"/>
          <p:cNvSpPr txBox="1"/>
          <p:nvPr/>
        </p:nvSpPr>
        <p:spPr>
          <a:xfrm>
            <a:off x="381000" y="2514600"/>
            <a:ext cx="11430000" cy="2659190"/>
          </a:xfrm>
          <a:prstGeom prst="rect">
            <a:avLst/>
          </a:prstGeom>
          <a:noFill/>
        </p:spPr>
        <p:txBody>
          <a:bodyPr wrap="square" lIns="182880" tIns="146304" rIns="182880" bIns="146304" rtlCol="0">
            <a:spAutoFit/>
          </a:bodyPr>
          <a:lstStyle/>
          <a:p>
            <a:pPr marL="57150" indent="0">
              <a:buNone/>
            </a:pPr>
            <a:endParaRPr lang="en-US" sz="2400" dirty="0"/>
          </a:p>
          <a:p>
            <a:r>
              <a:rPr lang="en-US" sz="5400" dirty="0">
                <a:solidFill>
                  <a:srgbClr val="0000FF"/>
                </a:solidFill>
                <a:latin typeface="Consolas" panose="020B0609020204030204" pitchFamily="49" charset="0"/>
              </a:rPr>
              <a:t>for</a:t>
            </a:r>
            <a:r>
              <a:rPr lang="en-US" sz="5400" dirty="0">
                <a:solidFill>
                  <a:srgbClr val="000000"/>
                </a:solidFill>
                <a:latin typeface="Consolas" panose="020B0609020204030204" pitchFamily="49" charset="0"/>
              </a:rPr>
              <a:t> x </a:t>
            </a:r>
            <a:r>
              <a:rPr lang="en-US" sz="5400" dirty="0">
                <a:solidFill>
                  <a:srgbClr val="0000FF"/>
                </a:solidFill>
                <a:latin typeface="Consolas" panose="020B0609020204030204" pitchFamily="49" charset="0"/>
              </a:rPr>
              <a:t>in</a:t>
            </a:r>
            <a:r>
              <a:rPr lang="en-US" sz="5400" dirty="0">
                <a:solidFill>
                  <a:srgbClr val="000000"/>
                </a:solidFill>
                <a:latin typeface="Consolas" panose="020B0609020204030204" pitchFamily="49" charset="0"/>
              </a:rPr>
              <a:t> range(</a:t>
            </a:r>
            <a:r>
              <a:rPr lang="en-US" sz="5400" dirty="0">
                <a:solidFill>
                  <a:srgbClr val="09885A"/>
                </a:solidFill>
                <a:latin typeface="Consolas" panose="020B0609020204030204" pitchFamily="49" charset="0"/>
              </a:rPr>
              <a:t>20</a:t>
            </a:r>
            <a:r>
              <a:rPr lang="en-US" sz="5400" dirty="0">
                <a:solidFill>
                  <a:srgbClr val="000000"/>
                </a:solidFill>
                <a:latin typeface="Consolas" panose="020B0609020204030204" pitchFamily="49" charset="0"/>
              </a:rPr>
              <a:t>):</a:t>
            </a:r>
          </a:p>
          <a:p>
            <a:r>
              <a:rPr lang="en-US" sz="5400" dirty="0">
                <a:solidFill>
                  <a:srgbClr val="000000"/>
                </a:solidFill>
                <a:latin typeface="Consolas" panose="020B0609020204030204" pitchFamily="49" charset="0"/>
              </a:rPr>
              <a:t>	print(</a:t>
            </a:r>
            <a:r>
              <a:rPr lang="en-US" sz="5400" dirty="0">
                <a:solidFill>
                  <a:srgbClr val="A31515"/>
                </a:solidFill>
                <a:latin typeface="Consolas" panose="020B0609020204030204" pitchFamily="49" charset="0"/>
              </a:rPr>
              <a:t>"| || |"</a:t>
            </a:r>
            <a:r>
              <a:rPr lang="en-US" sz="5400" dirty="0">
                <a:solidFill>
                  <a:srgbClr val="000000"/>
                </a:solidFill>
                <a:latin typeface="Consolas" panose="020B0609020204030204" pitchFamily="49" charset="0"/>
              </a:rPr>
              <a:t>)</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45873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29B0-6B50-4382-AFD5-85CAF95884E2}"/>
              </a:ext>
            </a:extLst>
          </p:cNvPr>
          <p:cNvSpPr>
            <a:spLocks noGrp="1"/>
          </p:cNvSpPr>
          <p:nvPr>
            <p:ph type="title"/>
          </p:nvPr>
        </p:nvSpPr>
        <p:spPr/>
        <p:txBody>
          <a:bodyPr/>
          <a:lstStyle/>
          <a:p>
            <a:r>
              <a:rPr lang="en-US" dirty="0">
                <a:solidFill>
                  <a:schemeClr val="tx1">
                    <a:lumMod val="50000"/>
                  </a:schemeClr>
                </a:solidFill>
              </a:rPr>
              <a:t>Summary and Closing Remarks</a:t>
            </a:r>
          </a:p>
        </p:txBody>
      </p:sp>
      <p:sp>
        <p:nvSpPr>
          <p:cNvPr id="3" name="Content Placeholder 2">
            <a:extLst>
              <a:ext uri="{FF2B5EF4-FFF2-40B4-BE49-F238E27FC236}">
                <a16:creationId xmlns:a16="http://schemas.microsoft.com/office/drawing/2014/main" id="{FC6E5353-C281-457A-BDA8-C92D327FAA8B}"/>
              </a:ext>
            </a:extLst>
          </p:cNvPr>
          <p:cNvSpPr>
            <a:spLocks noGrp="1"/>
          </p:cNvSpPr>
          <p:nvPr>
            <p:ph idx="1"/>
          </p:nvPr>
        </p:nvSpPr>
        <p:spPr>
          <a:xfrm>
            <a:off x="381000" y="1143000"/>
            <a:ext cx="11430000" cy="3771900"/>
          </a:xfrm>
        </p:spPr>
        <p:txBody>
          <a:bodyPr anchor="ctr">
            <a:normAutofit/>
          </a:bodyPr>
          <a:lstStyle/>
          <a:p>
            <a:r>
              <a:rPr lang="en-US" sz="3200" b="1" dirty="0">
                <a:solidFill>
                  <a:schemeClr val="bg1"/>
                </a:solidFill>
              </a:rPr>
              <a:t>Python</a:t>
            </a:r>
            <a:r>
              <a:rPr lang="en-US" sz="3200" dirty="0">
                <a:solidFill>
                  <a:schemeClr val="bg1"/>
                </a:solidFill>
              </a:rPr>
              <a:t> can be used to make lots of different things</a:t>
            </a:r>
          </a:p>
          <a:p>
            <a:r>
              <a:rPr lang="en-US" sz="3200" b="1" dirty="0">
                <a:solidFill>
                  <a:schemeClr val="bg1"/>
                </a:solidFill>
              </a:rPr>
              <a:t>Static string text values </a:t>
            </a:r>
            <a:r>
              <a:rPr lang="en-US" sz="3200" dirty="0">
                <a:solidFill>
                  <a:schemeClr val="bg1"/>
                </a:solidFill>
              </a:rPr>
              <a:t>go between quotes</a:t>
            </a:r>
          </a:p>
          <a:p>
            <a:r>
              <a:rPr lang="en-US" sz="3200" b="1" dirty="0">
                <a:solidFill>
                  <a:schemeClr val="bg1"/>
                </a:solidFill>
              </a:rPr>
              <a:t>Variables</a:t>
            </a:r>
            <a:r>
              <a:rPr lang="en-US" sz="3200" dirty="0">
                <a:solidFill>
                  <a:schemeClr val="bg1"/>
                </a:solidFill>
              </a:rPr>
              <a:t> are containers for data or objects</a:t>
            </a:r>
          </a:p>
          <a:p>
            <a:r>
              <a:rPr lang="en-US" sz="3200" b="1" dirty="0">
                <a:solidFill>
                  <a:schemeClr val="bg1"/>
                </a:solidFill>
              </a:rPr>
              <a:t>Loops</a:t>
            </a:r>
            <a:r>
              <a:rPr lang="en-US" sz="3200" dirty="0">
                <a:solidFill>
                  <a:schemeClr val="bg1"/>
                </a:solidFill>
              </a:rPr>
              <a:t> will repeat certain lines of code multiple times</a:t>
            </a:r>
          </a:p>
          <a:p>
            <a:r>
              <a:rPr lang="en-US" sz="3200" dirty="0">
                <a:solidFill>
                  <a:schemeClr val="bg1"/>
                </a:solidFill>
              </a:rPr>
              <a:t>This programming can feel intimidating – but </a:t>
            </a:r>
            <a:r>
              <a:rPr lang="en-US" sz="3200" b="1" dirty="0">
                <a:solidFill>
                  <a:schemeClr val="bg1"/>
                </a:solidFill>
              </a:rPr>
              <a:t>don’t worry</a:t>
            </a:r>
          </a:p>
          <a:p>
            <a:r>
              <a:rPr lang="en-US" sz="3200" b="1" dirty="0">
                <a:solidFill>
                  <a:schemeClr val="bg1"/>
                </a:solidFill>
              </a:rPr>
              <a:t>You can do it!</a:t>
            </a:r>
          </a:p>
        </p:txBody>
      </p:sp>
      <p:pic>
        <p:nvPicPr>
          <p:cNvPr id="7170" name="Picture 2" descr="Supportive snake | Kirishima eijirou, Story inspiration, Arcanum">
            <a:extLst>
              <a:ext uri="{FF2B5EF4-FFF2-40B4-BE49-F238E27FC236}">
                <a16:creationId xmlns:a16="http://schemas.microsoft.com/office/drawing/2014/main" id="{5F300B28-0ABC-4B90-BC93-FAD74B7BFD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333" b="18334"/>
          <a:stretch/>
        </p:blipFill>
        <p:spPr bwMode="auto">
          <a:xfrm>
            <a:off x="3924300" y="4338328"/>
            <a:ext cx="7104062" cy="275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570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70"/>
                                        </p:tgtEl>
                                        <p:attrNameLst>
                                          <p:attrName>style.visibility</p:attrName>
                                        </p:attrNameLst>
                                      </p:cBhvr>
                                      <p:to>
                                        <p:strVal val="visible"/>
                                      </p:to>
                                    </p:set>
                                    <p:anim calcmode="lin" valueType="num">
                                      <p:cBhvr additive="base">
                                        <p:cTn id="49" dur="500" fill="hold"/>
                                        <p:tgtEl>
                                          <p:spTgt spid="7170"/>
                                        </p:tgtEl>
                                        <p:attrNameLst>
                                          <p:attrName>ppt_x</p:attrName>
                                        </p:attrNameLst>
                                      </p:cBhvr>
                                      <p:tavLst>
                                        <p:tav tm="0">
                                          <p:val>
                                            <p:strVal val="#ppt_x"/>
                                          </p:val>
                                        </p:tav>
                                        <p:tav tm="100000">
                                          <p:val>
                                            <p:strVal val="#ppt_x"/>
                                          </p:val>
                                        </p:tav>
                                      </p:tavLst>
                                    </p:anim>
                                    <p:anim calcmode="lin" valueType="num">
                                      <p:cBhvr additive="base">
                                        <p:cTn id="5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3CE56B-1F2D-4371-AAB5-66C635D6FB6D}"/>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23180620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 y="114300"/>
            <a:ext cx="4572000" cy="2738438"/>
          </a:xfrm>
        </p:spPr>
        <p:txBody>
          <a:bodyPr/>
          <a:lstStyle/>
          <a:p>
            <a:r>
              <a:rPr lang="en-US" dirty="0"/>
              <a:t>What is python?</a:t>
            </a:r>
          </a:p>
        </p:txBody>
      </p:sp>
      <p:sp>
        <p:nvSpPr>
          <p:cNvPr id="7" name="Text Placeholder 6"/>
          <p:cNvSpPr>
            <a:spLocks noGrp="1"/>
          </p:cNvSpPr>
          <p:nvPr>
            <p:ph type="body" sz="quarter" idx="1"/>
          </p:nvPr>
        </p:nvSpPr>
        <p:spPr>
          <a:xfrm>
            <a:off x="5410200" y="0"/>
            <a:ext cx="6400800" cy="6858000"/>
          </a:xfrm>
        </p:spPr>
        <p:txBody>
          <a:bodyPr anchor="ctr">
            <a:normAutofit/>
          </a:bodyPr>
          <a:lstStyle/>
          <a:p>
            <a:r>
              <a:rPr lang="en-US" dirty="0"/>
              <a:t>Python is named after Monty Python</a:t>
            </a:r>
          </a:p>
          <a:p>
            <a:r>
              <a:rPr lang="en-US" dirty="0"/>
              <a:t>It is a </a:t>
            </a:r>
            <a:r>
              <a:rPr lang="en-US" i="1" dirty="0"/>
              <a:t>general-purpose</a:t>
            </a:r>
            <a:r>
              <a:rPr lang="en-US" dirty="0"/>
              <a:t> language</a:t>
            </a:r>
          </a:p>
          <a:p>
            <a:r>
              <a:rPr lang="en-US" dirty="0"/>
              <a:t>Developers can use it for almost anything…</a:t>
            </a:r>
          </a:p>
          <a:p>
            <a:pPr lvl="1"/>
            <a:r>
              <a:rPr lang="en-US" dirty="0">
                <a:solidFill>
                  <a:schemeClr val="accent3">
                    <a:lumMod val="75000"/>
                  </a:schemeClr>
                </a:solidFill>
              </a:rPr>
              <a:t>Creating websites</a:t>
            </a:r>
          </a:p>
          <a:p>
            <a:pPr lvl="1"/>
            <a:r>
              <a:rPr lang="en-US" dirty="0">
                <a:solidFill>
                  <a:schemeClr val="accent3">
                    <a:lumMod val="75000"/>
                  </a:schemeClr>
                </a:solidFill>
              </a:rPr>
              <a:t>Analyzing large data sets</a:t>
            </a:r>
          </a:p>
          <a:p>
            <a:pPr lvl="1"/>
            <a:r>
              <a:rPr lang="en-US" dirty="0">
                <a:solidFill>
                  <a:schemeClr val="accent3">
                    <a:lumMod val="75000"/>
                  </a:schemeClr>
                </a:solidFill>
              </a:rPr>
              <a:t>Controlling robots</a:t>
            </a:r>
          </a:p>
          <a:p>
            <a:pPr lvl="1"/>
            <a:r>
              <a:rPr lang="en-US" dirty="0">
                <a:solidFill>
                  <a:schemeClr val="accent3">
                    <a:lumMod val="75000"/>
                  </a:schemeClr>
                </a:solidFill>
              </a:rPr>
              <a:t>Designing video games</a:t>
            </a:r>
          </a:p>
          <a:p>
            <a:pPr lvl="1"/>
            <a:r>
              <a:rPr lang="en-US" dirty="0">
                <a:solidFill>
                  <a:schemeClr val="accent3">
                    <a:lumMod val="75000"/>
                  </a:schemeClr>
                </a:solidFill>
              </a:rPr>
              <a:t>Many other things!</a:t>
            </a:r>
          </a:p>
        </p:txBody>
      </p:sp>
      <p:pic>
        <p:nvPicPr>
          <p:cNvPr id="2050" name="Picture 2" descr="Image result for monty python holy grail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06050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728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First Python Program – Hello World</a:t>
            </a:r>
          </a:p>
        </p:txBody>
      </p:sp>
      <p:sp>
        <p:nvSpPr>
          <p:cNvPr id="7" name="Content Placeholder 6"/>
          <p:cNvSpPr>
            <a:spLocks noGrp="1"/>
          </p:cNvSpPr>
          <p:nvPr>
            <p:ph idx="1"/>
          </p:nvPr>
        </p:nvSpPr>
        <p:spPr/>
        <p:txBody>
          <a:bodyPr/>
          <a:lstStyle/>
          <a:p>
            <a:r>
              <a:rPr lang="en-US" dirty="0"/>
              <a:t>A program that displays a message to the user saying “Hello World”</a:t>
            </a:r>
          </a:p>
          <a:p>
            <a:pPr lvl="1"/>
            <a:r>
              <a:rPr lang="en-US" dirty="0"/>
              <a:t>Usually the first program a developer writes when learning a new language</a:t>
            </a:r>
          </a:p>
          <a:p>
            <a:pPr marL="57150" indent="0">
              <a:buNone/>
            </a:pPr>
            <a:endParaRPr lang="en-US" dirty="0"/>
          </a:p>
          <a:p>
            <a:pPr marL="57150" indent="0">
              <a:buNone/>
            </a:pPr>
            <a:endParaRPr lang="en-US" dirty="0"/>
          </a:p>
          <a:p>
            <a:pPr marL="57150" indent="0">
              <a:buNone/>
            </a:pPr>
            <a:endParaRPr lang="en-US" dirty="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"Hello, World"</a:t>
            </a:r>
            <a:r>
              <a:rPr lang="en-US" sz="6600" dirty="0">
                <a:solidFill>
                  <a:srgbClr val="000000"/>
                </a:solidFill>
                <a:latin typeface="Consolas" panose="020B0609020204030204" pitchFamily="49" charset="0"/>
              </a:rPr>
              <a:t>)</a:t>
            </a:r>
          </a:p>
          <a:p>
            <a:pPr marL="57150" indent="0">
              <a:buNone/>
            </a:pPr>
            <a:endParaRPr lang="en-US" dirty="0"/>
          </a:p>
        </p:txBody>
      </p:sp>
    </p:spTree>
    <p:extLst>
      <p:ext uri="{BB962C8B-B14F-4D97-AF65-F5344CB8AC3E}">
        <p14:creationId xmlns:p14="http://schemas.microsoft.com/office/powerpoint/2010/main" val="31538688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zoom_0">
            <a:hlinkClick r:id="" action="ppaction://media"/>
          </p:cNvPr>
          <p:cNvPicPr>
            <a:picLocks noChangeAspect="1"/>
          </p:cNvPicPr>
          <p:nvPr>
            <a:videoFile r:link="rId1"/>
            <p:extLst>
              <p:ext uri="{DAA4B4D4-6D71-4841-9C94-3DE7FCFB9230}">
                <p14:media xmlns:p14="http://schemas.microsoft.com/office/powerpoint/2010/main" r:embed="rId2">
                  <p14:trim st="5338" end="4843"/>
                </p14:media>
              </p:ext>
            </p:extLst>
          </p:nvPr>
        </p:nvPicPr>
        <p:blipFill>
          <a:blip r:embed="rId5"/>
          <a:stretch>
            <a:fillRect/>
          </a:stretch>
        </p:blipFill>
        <p:spPr>
          <a:xfrm>
            <a:off x="-20053" y="0"/>
            <a:ext cx="12192000" cy="6858000"/>
          </a:xfrm>
          <a:prstGeom prst="rect">
            <a:avLst/>
          </a:prstGeom>
        </p:spPr>
      </p:pic>
    </p:spTree>
    <p:extLst>
      <p:ext uri="{BB962C8B-B14F-4D97-AF65-F5344CB8AC3E}">
        <p14:creationId xmlns:p14="http://schemas.microsoft.com/office/powerpoint/2010/main" val="2367090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13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Challenge – Display a different message</a:t>
            </a:r>
          </a:p>
        </p:txBody>
      </p:sp>
      <p:sp>
        <p:nvSpPr>
          <p:cNvPr id="7" name="Content Placeholder 6"/>
          <p:cNvSpPr>
            <a:spLocks noGrp="1"/>
          </p:cNvSpPr>
          <p:nvPr>
            <p:ph idx="1"/>
          </p:nvPr>
        </p:nvSpPr>
        <p:spPr/>
        <p:txBody>
          <a:bodyPr>
            <a:normAutofit/>
          </a:bodyPr>
          <a:lstStyle/>
          <a:p>
            <a:pPr marL="57150" indent="0">
              <a:buNone/>
            </a:pPr>
            <a:r>
              <a:rPr lang="en-US" dirty="0"/>
              <a:t>How could you display a message saying “Welcome” to the user?</a:t>
            </a:r>
          </a:p>
          <a:p>
            <a:pPr marL="57150" indent="0">
              <a:buNone/>
            </a:pPr>
            <a:endParaRPr lang="en-US" dirty="0"/>
          </a:p>
        </p:txBody>
      </p:sp>
      <p:sp>
        <p:nvSpPr>
          <p:cNvPr id="2" name="TextBox 1"/>
          <p:cNvSpPr txBox="1"/>
          <p:nvPr/>
        </p:nvSpPr>
        <p:spPr>
          <a:xfrm>
            <a:off x="266700" y="3429000"/>
            <a:ext cx="11430000" cy="2012859"/>
          </a:xfrm>
          <a:prstGeom prst="rect">
            <a:avLst/>
          </a:prstGeom>
          <a:noFill/>
        </p:spPr>
        <p:txBody>
          <a:bodyPr wrap="square" lIns="182880" tIns="146304" rIns="182880" bIns="146304" rtlCol="0">
            <a:spAutoFit/>
          </a:bodyPr>
          <a:lstStyle/>
          <a:p>
            <a:pPr marL="57150" indent="0">
              <a:buNone/>
            </a:pPr>
            <a:endParaRPr lang="en-US" sz="2400" dirty="0"/>
          </a:p>
          <a:p>
            <a:pPr marL="57150" indent="0" algn="ctr">
              <a:buNone/>
            </a:pPr>
            <a:r>
              <a:rPr lang="en-US" sz="6600" dirty="0">
                <a:solidFill>
                  <a:srgbClr val="000000"/>
                </a:solidFill>
                <a:latin typeface="Consolas" panose="020B0609020204030204" pitchFamily="49" charset="0"/>
              </a:rPr>
              <a:t>print(</a:t>
            </a:r>
            <a:r>
              <a:rPr lang="en-US" sz="6600" dirty="0">
                <a:solidFill>
                  <a:srgbClr val="A31515"/>
                </a:solidFill>
                <a:latin typeface="Consolas" panose="020B0609020204030204" pitchFamily="49" charset="0"/>
              </a:rPr>
              <a:t>"Welcome"</a:t>
            </a:r>
            <a:r>
              <a:rPr lang="en-US" sz="6600" dirty="0">
                <a:solidFill>
                  <a:srgbClr val="000000"/>
                </a:solidFill>
                <a:latin typeface="Consolas" panose="020B0609020204030204" pitchFamily="49" charset="0"/>
              </a:rPr>
              <a:t>)</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45514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quotation marks</a:t>
            </a:r>
          </a:p>
        </p:txBody>
      </p:sp>
      <p:sp>
        <p:nvSpPr>
          <p:cNvPr id="3" name="Text Placeholder 2"/>
          <p:cNvSpPr>
            <a:spLocks noGrp="1"/>
          </p:cNvSpPr>
          <p:nvPr>
            <p:ph type="body" idx="1"/>
          </p:nvPr>
        </p:nvSpPr>
        <p:spPr>
          <a:xfrm>
            <a:off x="381000" y="1028701"/>
            <a:ext cx="11429999" cy="457200"/>
          </a:xfrm>
        </p:spPr>
        <p:txBody>
          <a:bodyPr/>
          <a:lstStyle/>
          <a:p>
            <a:r>
              <a:rPr lang="en-US" dirty="0"/>
              <a:t>Static string text values</a:t>
            </a:r>
          </a:p>
        </p:txBody>
      </p:sp>
      <p:sp>
        <p:nvSpPr>
          <p:cNvPr id="4" name="Content Placeholder 3"/>
          <p:cNvSpPr>
            <a:spLocks noGrp="1"/>
          </p:cNvSpPr>
          <p:nvPr>
            <p:ph sz="half" idx="2"/>
          </p:nvPr>
        </p:nvSpPr>
        <p:spPr>
          <a:xfrm>
            <a:off x="381001" y="1600202"/>
            <a:ext cx="11429998" cy="4800598"/>
          </a:xfrm>
        </p:spPr>
        <p:txBody>
          <a:bodyPr>
            <a:normAutofit/>
          </a:bodyPr>
          <a:lstStyle/>
          <a:p>
            <a:r>
              <a:rPr lang="en-US" sz="3200" dirty="0"/>
              <a:t>Any messages to show the user must be within </a:t>
            </a:r>
            <a:r>
              <a:rPr lang="en-US" sz="3200" i="1" dirty="0"/>
              <a:t>quotes</a:t>
            </a:r>
            <a:r>
              <a:rPr lang="en-US" sz="3200" dirty="0"/>
              <a:t> (</a:t>
            </a:r>
            <a:r>
              <a:rPr lang="en-US" sz="3200" dirty="0">
                <a:solidFill>
                  <a:srgbClr val="A31515"/>
                </a:solidFill>
                <a:latin typeface="Consolas" panose="020B0609020204030204" pitchFamily="49" charset="0"/>
              </a:rPr>
              <a:t>""</a:t>
            </a:r>
            <a:r>
              <a:rPr lang="en-US" sz="3200" dirty="0"/>
              <a:t>)</a:t>
            </a:r>
          </a:p>
          <a:p>
            <a:r>
              <a:rPr lang="en-US" sz="3200" dirty="0"/>
              <a:t>This is how the program knows these are blocks of text</a:t>
            </a:r>
          </a:p>
          <a:p>
            <a:r>
              <a:rPr lang="en-US" sz="3200" dirty="0"/>
              <a:t>Text within quotes should be a red/orange color</a:t>
            </a:r>
          </a:p>
          <a:p>
            <a:endParaRPr lang="en-US" sz="3200" dirty="0">
              <a:solidFill>
                <a:srgbClr val="A31515"/>
              </a:solidFill>
              <a:latin typeface="Consolas" panose="020B0609020204030204" pitchFamily="49" charset="0"/>
            </a:endParaRPr>
          </a:p>
          <a:p>
            <a:pPr marL="57150" indent="0" algn="ctr">
              <a:buNone/>
            </a:pPr>
            <a:r>
              <a:rPr lang="en-US" sz="4000" dirty="0">
                <a:solidFill>
                  <a:srgbClr val="A31515"/>
                </a:solidFill>
                <a:latin typeface="Consolas" panose="020B0609020204030204" pitchFamily="49" charset="0"/>
              </a:rPr>
              <a:t>"This is a message"</a:t>
            </a:r>
          </a:p>
          <a:p>
            <a:pPr marL="57150" indent="0" algn="ctr">
              <a:buNone/>
            </a:pPr>
            <a:r>
              <a:rPr lang="en-US" sz="4000" dirty="0">
                <a:solidFill>
                  <a:schemeClr val="tx1">
                    <a:lumMod val="50000"/>
                  </a:schemeClr>
                </a:solidFill>
                <a:latin typeface="Consolas" panose="020B0609020204030204" pitchFamily="49" charset="0"/>
              </a:rPr>
              <a:t>This is not a message!</a:t>
            </a:r>
          </a:p>
          <a:p>
            <a:pPr marL="57150" indent="0">
              <a:buNone/>
            </a:pPr>
            <a:endParaRPr lang="en-US" sz="3200" dirty="0">
              <a:solidFill>
                <a:srgbClr val="A31515"/>
              </a:solidFill>
              <a:latin typeface="Consolas" panose="020B0609020204030204" pitchFamily="49" charset="0"/>
            </a:endParaRPr>
          </a:p>
        </p:txBody>
      </p:sp>
    </p:spTree>
    <p:extLst>
      <p:ext uri="{BB962C8B-B14F-4D97-AF65-F5344CB8AC3E}">
        <p14:creationId xmlns:p14="http://schemas.microsoft.com/office/powerpoint/2010/main" val="38453845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Variables</a:t>
            </a:r>
          </a:p>
        </p:txBody>
      </p:sp>
      <p:sp>
        <p:nvSpPr>
          <p:cNvPr id="7" name="Content Placeholder 6"/>
          <p:cNvSpPr>
            <a:spLocks noGrp="1"/>
          </p:cNvSpPr>
          <p:nvPr>
            <p:ph idx="1"/>
          </p:nvPr>
        </p:nvSpPr>
        <p:spPr>
          <a:xfrm>
            <a:off x="266700" y="4457700"/>
            <a:ext cx="11430000" cy="2057400"/>
          </a:xfrm>
        </p:spPr>
        <p:txBody>
          <a:bodyPr/>
          <a:lstStyle/>
          <a:p>
            <a:r>
              <a:rPr lang="en-US" dirty="0"/>
              <a:t>In computer science, </a:t>
            </a:r>
            <a:r>
              <a:rPr lang="en-US" i="1" dirty="0"/>
              <a:t>variables</a:t>
            </a:r>
            <a:r>
              <a:rPr lang="en-US" dirty="0"/>
              <a:t> are containers for data</a:t>
            </a:r>
          </a:p>
          <a:p>
            <a:r>
              <a:rPr lang="en-US" dirty="0"/>
              <a:t>Variables have names so developers can reference the data</a:t>
            </a:r>
          </a:p>
          <a:p>
            <a:r>
              <a:rPr lang="en-US" dirty="0"/>
              <a:t>They are kind of like mailboxes; they have a label so the developer always knows where to find them, and the contents can change </a:t>
            </a:r>
          </a:p>
        </p:txBody>
      </p:sp>
      <p:pic>
        <p:nvPicPr>
          <p:cNvPr id="3074" name="Picture 2" descr="Image result for cubby labels"/>
          <p:cNvPicPr>
            <a:picLocks noChangeAspect="1" noChangeArrowheads="1"/>
          </p:cNvPicPr>
          <p:nvPr/>
        </p:nvPicPr>
        <p:blipFill rotWithShape="1">
          <a:blip r:embed="rId3">
            <a:extLst>
              <a:ext uri="{28A0092B-C50C-407E-A947-70E740481C1C}">
                <a14:useLocalDpi xmlns:a14="http://schemas.microsoft.com/office/drawing/2010/main" val="0"/>
              </a:ext>
            </a:extLst>
          </a:blip>
          <a:srcRect l="9909" t="45620" r="16591" b="28595"/>
          <a:stretch/>
        </p:blipFill>
        <p:spPr bwMode="auto">
          <a:xfrm>
            <a:off x="381000" y="1257300"/>
            <a:ext cx="11315700" cy="30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11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Variables – Python Example</a:t>
            </a:r>
          </a:p>
        </p:txBody>
      </p:sp>
      <p:sp>
        <p:nvSpPr>
          <p:cNvPr id="7" name="Content Placeholder 6"/>
          <p:cNvSpPr>
            <a:spLocks noGrp="1"/>
          </p:cNvSpPr>
          <p:nvPr>
            <p:ph idx="1"/>
          </p:nvPr>
        </p:nvSpPr>
        <p:spPr/>
        <p:txBody>
          <a:bodyPr>
            <a:normAutofit/>
          </a:bodyPr>
          <a:lstStyle/>
          <a:p>
            <a:pPr marL="57150" indent="0">
              <a:buNone/>
            </a:pPr>
            <a:r>
              <a:rPr lang="en-US" sz="4800" dirty="0">
                <a:solidFill>
                  <a:srgbClr val="000000"/>
                </a:solidFill>
                <a:latin typeface="Consolas" panose="020B0609020204030204" pitchFamily="49" charset="0"/>
              </a:rPr>
              <a:t>person =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"Hello "</a:t>
            </a:r>
            <a:r>
              <a:rPr lang="en-US" sz="4800" dirty="0">
                <a:solidFill>
                  <a:srgbClr val="000000"/>
                </a:solidFill>
                <a:latin typeface="Consolas" panose="020B0609020204030204" pitchFamily="49" charset="0"/>
              </a:rPr>
              <a:t> + person)</a:t>
            </a:r>
          </a:p>
          <a:p>
            <a:pPr marL="57150" indent="0">
              <a:buNone/>
            </a:pPr>
            <a:endParaRPr lang="en-US" dirty="0"/>
          </a:p>
        </p:txBody>
      </p:sp>
      <p:sp>
        <p:nvSpPr>
          <p:cNvPr id="2" name="Rectangle 1"/>
          <p:cNvSpPr/>
          <p:nvPr/>
        </p:nvSpPr>
        <p:spPr>
          <a:xfrm>
            <a:off x="380999" y="3563034"/>
            <a:ext cx="11430000" cy="646331"/>
          </a:xfrm>
          <a:prstGeom prst="rect">
            <a:avLst/>
          </a:prstGeom>
        </p:spPr>
        <p:txBody>
          <a:bodyPr wrap="square">
            <a:spAutoFit/>
          </a:bodyPr>
          <a:lstStyle/>
          <a:p>
            <a:r>
              <a:rPr lang="en-US" sz="3600" dirty="0"/>
              <a:t>What message will the user see?</a:t>
            </a:r>
          </a:p>
        </p:txBody>
      </p:sp>
      <p:sp>
        <p:nvSpPr>
          <p:cNvPr id="3" name="TextBox 2"/>
          <p:cNvSpPr txBox="1"/>
          <p:nvPr/>
        </p:nvSpPr>
        <p:spPr>
          <a:xfrm>
            <a:off x="4006966" y="4800600"/>
            <a:ext cx="4178067"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solidFill>
                  <a:srgbClr val="A31515"/>
                </a:solidFill>
                <a:latin typeface="Consolas" panose="020B0609020204030204" pitchFamily="49" charset="0"/>
              </a:rPr>
              <a:t>Hello Sam</a:t>
            </a:r>
            <a:endParaRPr lang="en-US" sz="6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382636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Variables – Python Example</a:t>
            </a:r>
          </a:p>
        </p:txBody>
      </p:sp>
      <p:sp>
        <p:nvSpPr>
          <p:cNvPr id="7" name="Content Placeholder 6"/>
          <p:cNvSpPr>
            <a:spLocks noGrp="1"/>
          </p:cNvSpPr>
          <p:nvPr>
            <p:ph idx="1"/>
          </p:nvPr>
        </p:nvSpPr>
        <p:spPr>
          <a:xfrm>
            <a:off x="381000" y="1143000"/>
            <a:ext cx="11430000" cy="4572000"/>
          </a:xfrm>
        </p:spPr>
        <p:txBody>
          <a:bodyPr>
            <a:normAutofit/>
          </a:bodyPr>
          <a:lstStyle/>
          <a:p>
            <a:pPr marL="57150" indent="0">
              <a:buNone/>
            </a:pPr>
            <a:r>
              <a:rPr lang="en-US" sz="4800" dirty="0">
                <a:solidFill>
                  <a:srgbClr val="000000"/>
                </a:solidFill>
                <a:latin typeface="Consolas" panose="020B0609020204030204" pitchFamily="49" charset="0"/>
              </a:rPr>
              <a:t>person = </a:t>
            </a:r>
            <a:r>
              <a:rPr lang="en-US" sz="4800" dirty="0">
                <a:solidFill>
                  <a:srgbClr val="A31515"/>
                </a:solidFill>
                <a:latin typeface="Consolas" panose="020B0609020204030204" pitchFamily="49" charset="0"/>
              </a:rPr>
              <a:t>"Sam"</a:t>
            </a:r>
            <a:endParaRPr lang="en-US" sz="4800" dirty="0">
              <a:solidFill>
                <a:srgbClr val="000000"/>
              </a:solidFill>
              <a:latin typeface="Consolas" panose="020B0609020204030204" pitchFamily="49" charset="0"/>
            </a:endParaRPr>
          </a:p>
          <a:p>
            <a:pPr marL="57150" indent="0">
              <a:buNone/>
            </a:pPr>
            <a:r>
              <a:rPr lang="en-US" sz="4800" dirty="0">
                <a:solidFill>
                  <a:srgbClr val="000000"/>
                </a:solidFill>
                <a:latin typeface="Consolas" panose="020B0609020204030204" pitchFamily="49" charset="0"/>
              </a:rPr>
              <a:t>print(</a:t>
            </a:r>
            <a:r>
              <a:rPr lang="en-US" sz="4800" dirty="0">
                <a:solidFill>
                  <a:srgbClr val="A31515"/>
                </a:solidFill>
                <a:latin typeface="Consolas" panose="020B0609020204030204" pitchFamily="49" charset="0"/>
              </a:rPr>
              <a:t>"Hello "</a:t>
            </a:r>
            <a:r>
              <a:rPr lang="en-US" sz="4800" dirty="0">
                <a:solidFill>
                  <a:srgbClr val="000000"/>
                </a:solidFill>
                <a:latin typeface="Consolas" panose="020B0609020204030204" pitchFamily="49" charset="0"/>
              </a:rPr>
              <a:t> + person)</a:t>
            </a:r>
          </a:p>
          <a:p>
            <a:pPr marL="57150" indent="0">
              <a:buNone/>
            </a:pPr>
            <a:endParaRPr lang="en-US" sz="3600" dirty="0"/>
          </a:p>
          <a:p>
            <a:pPr marL="57150" indent="0">
              <a:buNone/>
            </a:pPr>
            <a:endParaRPr lang="en-US" sz="3600" dirty="0"/>
          </a:p>
          <a:p>
            <a:pPr marL="57150" indent="0">
              <a:buNone/>
            </a:pPr>
            <a:r>
              <a:rPr lang="en-US" sz="3600" dirty="0"/>
              <a:t>The </a:t>
            </a:r>
            <a:r>
              <a:rPr lang="en-US" sz="3600" i="1" dirty="0"/>
              <a:t>variable</a:t>
            </a:r>
            <a:r>
              <a:rPr lang="en-US" sz="3600" dirty="0"/>
              <a:t> here is named </a:t>
            </a:r>
            <a:r>
              <a:rPr lang="en-US" sz="3600" dirty="0">
                <a:solidFill>
                  <a:srgbClr val="000000"/>
                </a:solidFill>
                <a:latin typeface="Consolas" panose="020B0609020204030204" pitchFamily="49" charset="0"/>
              </a:rPr>
              <a:t>person</a:t>
            </a:r>
            <a:r>
              <a:rPr lang="en-US" sz="3600" dirty="0"/>
              <a:t>. The code sets the value of the variable, and then references it</a:t>
            </a:r>
          </a:p>
        </p:txBody>
      </p:sp>
    </p:spTree>
    <p:extLst>
      <p:ext uri="{BB962C8B-B14F-4D97-AF65-F5344CB8AC3E}">
        <p14:creationId xmlns:p14="http://schemas.microsoft.com/office/powerpoint/2010/main" val="2284395246"/>
      </p:ext>
    </p:extLst>
  </p:cSld>
  <p:clrMapOvr>
    <a:masterClrMapping/>
  </p:clrMapOvr>
  <p:transition spd="med">
    <p:pull/>
  </p:transition>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4870</TotalTime>
  <Words>1020</Words>
  <Application>Microsoft Office PowerPoint</Application>
  <PresentationFormat>Widescreen</PresentationFormat>
  <Paragraphs>115</Paragraphs>
  <Slides>16</Slides>
  <Notes>13</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Consolas</vt:lpstr>
      <vt:lpstr>Wingdings</vt:lpstr>
      <vt:lpstr>Hyland 2019</vt:lpstr>
      <vt:lpstr>Programming with Python</vt:lpstr>
      <vt:lpstr>What is python?</vt:lpstr>
      <vt:lpstr>First Python Program – Hello World</vt:lpstr>
      <vt:lpstr>PowerPoint Presentation</vt:lpstr>
      <vt:lpstr>Challenge – Display a different message</vt:lpstr>
      <vt:lpstr>Using quotation marks</vt:lpstr>
      <vt:lpstr>Variables</vt:lpstr>
      <vt:lpstr>Variables – Python Example</vt:lpstr>
      <vt:lpstr>Variables – Python Example</vt:lpstr>
      <vt:lpstr>Repeating code with Loops</vt:lpstr>
      <vt:lpstr>Loops – Python Example</vt:lpstr>
      <vt:lpstr>PowerPoint Presentation</vt:lpstr>
      <vt:lpstr>Loops – Python Example</vt:lpstr>
      <vt:lpstr>Challenge – Make a longer road</vt:lpstr>
      <vt:lpstr>Summary and Closing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94</cp:revision>
  <dcterms:created xsi:type="dcterms:W3CDTF">2019-03-11T04:04:09Z</dcterms:created>
  <dcterms:modified xsi:type="dcterms:W3CDTF">2021-05-19T19:00:31Z</dcterms:modified>
</cp:coreProperties>
</file>