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71" r:id="rId11"/>
    <p:sldId id="267" r:id="rId12"/>
    <p:sldId id="268" r:id="rId13"/>
    <p:sldId id="269" r:id="rId14"/>
    <p:sldId id="276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692"/>
    <a:srgbClr val="FCFBF9"/>
    <a:srgbClr val="FFCC00"/>
    <a:srgbClr val="FFFFCC"/>
    <a:srgbClr val="0B0B0B"/>
    <a:srgbClr val="F8CCEA"/>
    <a:srgbClr val="020202"/>
    <a:srgbClr val="DD6BDD"/>
    <a:srgbClr val="BBE2DD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-222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</a:t>
            </a:r>
            <a:r>
              <a:rPr lang="en-US" baseline="0" dirty="0" smtClean="0"/>
              <a:t> have seen books like this – “Choose Your Own Adventure”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are called </a:t>
            </a:r>
            <a:r>
              <a:rPr lang="en-US" b="1" baseline="0" dirty="0" smtClean="0"/>
              <a:t>gamebooks</a:t>
            </a:r>
            <a:r>
              <a:rPr lang="en-US" b="0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what a story will look like when a player is actually reading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these stories are published as websites, we can use CSS on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5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Twine</a:t>
            </a:r>
            <a:r>
              <a:rPr lang="en-US" baseline="0" dirty="0" smtClean="0"/>
              <a:t> stories publish as </a:t>
            </a:r>
            <a:r>
              <a:rPr lang="en-US" b="1" baseline="0" dirty="0" smtClean="0"/>
              <a:t>websites</a:t>
            </a:r>
            <a:r>
              <a:rPr lang="en-US" b="0" baseline="0" dirty="0" smtClean="0"/>
              <a:t>, which means writers can use CSS to add style to their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1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 know what CSS is. Explain that it is a language used</a:t>
            </a:r>
            <a:r>
              <a:rPr lang="en-US" baseline="0" dirty="0" smtClean="0"/>
              <a:t> to style websites.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students a quick example of</a:t>
            </a:r>
            <a:r>
              <a:rPr lang="en-US" baseline="0" dirty="0" smtClean="0"/>
              <a:t> how a </a:t>
            </a:r>
            <a:r>
              <a:rPr lang="en-US" b="1" baseline="0" dirty="0" smtClean="0"/>
              <a:t>CSS Ruleset</a:t>
            </a:r>
            <a:r>
              <a:rPr lang="en-US" b="0" baseline="0" dirty="0" smtClean="0"/>
              <a:t> looks.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Ask the students to guess what this CSS would do on a webpage. It sets the </a:t>
            </a:r>
            <a:r>
              <a:rPr lang="en-US" b="1" baseline="0" dirty="0" smtClean="0"/>
              <a:t>text color</a:t>
            </a:r>
            <a:r>
              <a:rPr lang="en-US" b="0" baseline="0" dirty="0" smtClean="0"/>
              <a:t> to </a:t>
            </a:r>
            <a:r>
              <a:rPr lang="en-US" b="1" baseline="0" dirty="0" smtClean="0"/>
              <a:t>pink</a:t>
            </a:r>
            <a:r>
              <a:rPr lang="en-US" b="0" baseline="0" dirty="0" smtClean="0"/>
              <a:t>, and sets the </a:t>
            </a:r>
            <a:r>
              <a:rPr lang="en-US" b="1" baseline="0" dirty="0" smtClean="0"/>
              <a:t>background color</a:t>
            </a:r>
            <a:r>
              <a:rPr lang="en-US" b="0" baseline="0" dirty="0" smtClean="0"/>
              <a:t> to </a:t>
            </a:r>
            <a:r>
              <a:rPr lang="en-US" b="1" baseline="0" dirty="0" smtClean="0"/>
              <a:t>blue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2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Chrome Dev Tools is allows</a:t>
            </a:r>
            <a:r>
              <a:rPr lang="en-US" baseline="0" dirty="0" smtClean="0"/>
              <a:t> developers to do all sorts of things on websites. It can change styles on any page right from the browser!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many styles to explore, </a:t>
            </a:r>
            <a:r>
              <a:rPr lang="en-US" b="1" baseline="0" dirty="0" smtClean="0"/>
              <a:t>font-size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font-family</a:t>
            </a:r>
            <a:r>
              <a:rPr lang="en-US" b="0" baseline="0" dirty="0" smtClean="0"/>
              <a:t> are only a couple of examples.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Follow the steps listed. Set the properties referenced. </a:t>
            </a:r>
            <a:r>
              <a:rPr lang="en-US" i="1" baseline="0" dirty="0" smtClean="0"/>
              <a:t>Note: not all properties will work well on the Wikipedia page (e.g., </a:t>
            </a:r>
            <a:r>
              <a:rPr lang="en-US" b="1" i="1" baseline="0" dirty="0" smtClean="0"/>
              <a:t>color</a:t>
            </a:r>
            <a:r>
              <a:rPr lang="en-US" i="1" baseline="0" dirty="0" smtClean="0"/>
              <a:t> and </a:t>
            </a:r>
            <a:r>
              <a:rPr lang="en-US" b="1" i="1" baseline="0" dirty="0" smtClean="0"/>
              <a:t>background-color</a:t>
            </a:r>
            <a:r>
              <a:rPr lang="en-US" i="1" baseline="0" dirty="0" smtClean="0"/>
              <a:t> do not)</a:t>
            </a:r>
          </a:p>
          <a:p>
            <a:endParaRPr lang="en-US" i="1" baseline="0" dirty="0" smtClean="0"/>
          </a:p>
          <a:p>
            <a:r>
              <a:rPr lang="en-US" i="0" baseline="0" dirty="0" smtClean="0"/>
              <a:t>Writers can use CSS like this to style Twine story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0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if any</a:t>
            </a:r>
            <a:r>
              <a:rPr lang="en-US" baseline="0" dirty="0" smtClean="0"/>
              <a:t> of the students have played Sims. We’ll get into the example in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concept of variables. Variables are containers for data (or information).</a:t>
            </a:r>
          </a:p>
          <a:p>
            <a:endParaRPr lang="en-US" dirty="0" smtClean="0"/>
          </a:p>
          <a:p>
            <a:r>
              <a:rPr lang="en-US" dirty="0" smtClean="0"/>
              <a:t>The data stored in a variable can </a:t>
            </a:r>
            <a:r>
              <a:rPr lang="en-US" i="1" dirty="0" smtClean="0"/>
              <a:t>change</a:t>
            </a:r>
            <a:r>
              <a:rPr lang="en-US" dirty="0" smtClean="0"/>
              <a:t> based</a:t>
            </a:r>
            <a:r>
              <a:rPr lang="en-US" baseline="0" dirty="0" smtClean="0"/>
              <a:t> on the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example, someone has a skill level of </a:t>
            </a:r>
            <a:r>
              <a:rPr lang="en-US" b="1" baseline="0" dirty="0" smtClean="0"/>
              <a:t>4</a:t>
            </a:r>
            <a:r>
              <a:rPr lang="en-US" baseline="0" dirty="0" smtClean="0"/>
              <a:t> on the guitar (</a:t>
            </a:r>
            <a:r>
              <a:rPr lang="en-US" b="1" baseline="0" dirty="0" smtClean="0"/>
              <a:t>$</a:t>
            </a:r>
            <a:r>
              <a:rPr lang="en-US" b="1" baseline="0" dirty="0" err="1" smtClean="0"/>
              <a:t>guitar_skill_level</a:t>
            </a:r>
            <a:r>
              <a:rPr lang="en-US" baseline="0" dirty="0" smtClean="0"/>
              <a:t>). Then, they practice the skill, and level up to </a:t>
            </a:r>
            <a:r>
              <a:rPr lang="en-US" b="1" baseline="0" dirty="0" smtClean="0"/>
              <a:t>5</a:t>
            </a:r>
            <a:r>
              <a:rPr lang="en-US" b="0" baseline="0" dirty="0" smtClean="0"/>
              <a:t>!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This is a </a:t>
            </a:r>
            <a:r>
              <a:rPr lang="en-US" b="0" i="1" baseline="0" dirty="0" smtClean="0"/>
              <a:t>variable</a:t>
            </a:r>
            <a:r>
              <a:rPr lang="en-US" b="0" i="0" baseline="0" dirty="0" smtClean="0"/>
              <a:t> changing its value based on what happens in the program. The </a:t>
            </a:r>
            <a:r>
              <a:rPr lang="en-US" b="0" i="1" baseline="0" dirty="0" smtClean="0"/>
              <a:t>variable name</a:t>
            </a:r>
            <a:r>
              <a:rPr lang="en-US" b="0" i="0" baseline="0" dirty="0" smtClean="0"/>
              <a:t> is </a:t>
            </a:r>
            <a:r>
              <a:rPr lang="en-US" b="1" i="0" baseline="0" dirty="0" smtClean="0"/>
              <a:t>$</a:t>
            </a:r>
            <a:r>
              <a:rPr lang="en-US" b="1" i="0" baseline="0" dirty="0" err="1" smtClean="0"/>
              <a:t>guitar_skill_level</a:t>
            </a:r>
            <a:r>
              <a:rPr lang="en-US" b="0" i="0" baseline="0" dirty="0" smtClean="0"/>
              <a:t> and the </a:t>
            </a:r>
            <a:r>
              <a:rPr lang="en-US" b="0" i="1" baseline="0" dirty="0" smtClean="0"/>
              <a:t>variable value</a:t>
            </a:r>
            <a:r>
              <a:rPr lang="en-US" b="0" i="0" baseline="0" dirty="0" smtClean="0"/>
              <a:t> is </a:t>
            </a:r>
            <a:r>
              <a:rPr lang="en-US" b="1" i="0" baseline="0" dirty="0" smtClean="0"/>
              <a:t>5</a:t>
            </a:r>
            <a:r>
              <a:rPr lang="en-US" b="0" i="0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83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to use variables in Twine. They can be used to keep track of information.</a:t>
            </a:r>
          </a:p>
          <a:p>
            <a:endParaRPr lang="en-US" dirty="0" smtClean="0"/>
          </a:p>
          <a:p>
            <a:r>
              <a:rPr lang="en-US" dirty="0" smtClean="0"/>
              <a:t>An</a:t>
            </a:r>
            <a:r>
              <a:rPr lang="en-US" baseline="0" dirty="0" smtClean="0"/>
              <a:t> example that someone might use in a story is </a:t>
            </a:r>
            <a:r>
              <a:rPr lang="en-US" b="1" baseline="0" dirty="0" smtClean="0"/>
              <a:t>health</a:t>
            </a:r>
            <a:r>
              <a:rPr lang="en-US" b="0" baseline="0" dirty="0" smtClean="0"/>
              <a:t>. Someone might decide to attack a bear, which might </a:t>
            </a:r>
            <a:r>
              <a:rPr lang="en-US" b="0" i="1" baseline="0" dirty="0" smtClean="0"/>
              <a:t>decrease</a:t>
            </a:r>
            <a:r>
              <a:rPr lang="en-US" b="0" baseline="0" dirty="0" smtClean="0"/>
              <a:t> their health. They also might eat a carrot, which might </a:t>
            </a:r>
            <a:r>
              <a:rPr lang="en-US" b="0" i="1" baseline="0" dirty="0" smtClean="0"/>
              <a:t>increase</a:t>
            </a:r>
            <a:r>
              <a:rPr lang="en-US" b="0" baseline="0" dirty="0" smtClean="0"/>
              <a:t> their health.</a:t>
            </a:r>
          </a:p>
          <a:p>
            <a:r>
              <a:rPr lang="en-US" b="0" baseline="0" dirty="0" smtClean="0"/>
              <a:t/>
            </a:r>
            <a:br>
              <a:rPr lang="en-US" b="0" baseline="0" dirty="0" smtClean="0"/>
            </a:br>
            <a:r>
              <a:rPr lang="en-US" b="0" baseline="0" dirty="0" smtClean="0"/>
              <a:t>Variables can store all sorts of information, but we’ll mostly be using numbers and text.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In the story, set a variable using </a:t>
            </a:r>
            <a:r>
              <a:rPr lang="en-US" b="1" baseline="0" dirty="0" smtClean="0"/>
              <a:t>&lt;&lt;set to &gt;&gt;</a:t>
            </a:r>
            <a:r>
              <a:rPr lang="en-US" b="0" baseline="0" dirty="0" smtClean="0"/>
              <a:t>, including the variable name and value. Ask the students what the variable name and value are for this example (</a:t>
            </a:r>
            <a:r>
              <a:rPr lang="en-US" b="1" baseline="0" dirty="0" smtClean="0"/>
              <a:t>$health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4</a:t>
            </a:r>
            <a:r>
              <a:rPr lang="en-US" b="0" baseline="0" dirty="0" smtClean="0"/>
              <a:t>).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To use a variable, simply reference it in the story (starting with the dollar sign). Ask the students what the story would say based on the variable value (</a:t>
            </a:r>
            <a:r>
              <a:rPr lang="en-US" b="1" baseline="0" dirty="0" smtClean="0"/>
              <a:t>Your health is 4</a:t>
            </a:r>
            <a:r>
              <a:rPr lang="en-US" b="0" baseline="0" dirty="0" smtClean="0"/>
              <a:t>).</a:t>
            </a:r>
          </a:p>
          <a:p>
            <a:endParaRPr lang="en-US" b="0" baseline="0" dirty="0" smtClean="0"/>
          </a:p>
          <a:p>
            <a:r>
              <a:rPr lang="en-US" b="0" i="1" baseline="0" dirty="0" smtClean="0"/>
              <a:t>Note: variable names cannot have spaces or special characters. They are like usernames for Instagram or whatever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3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the link</a:t>
            </a:r>
            <a:r>
              <a:rPr lang="en-US" baseline="0" dirty="0" smtClean="0"/>
              <a:t> to play the </a:t>
            </a:r>
            <a:r>
              <a:rPr lang="en-US" baseline="0" dirty="0" err="1" smtClean="0"/>
              <a:t>Kahoot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https://create.kahoot.it/share/56702427-c0f6-4004-bbd1-f07d8c03138d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books let the reader decide what happens.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stories are </a:t>
            </a:r>
            <a:r>
              <a:rPr lang="en-US" i="1" baseline="0" dirty="0" smtClean="0"/>
              <a:t>non-linear</a:t>
            </a:r>
            <a:r>
              <a:rPr lang="en-US" i="0" baseline="0" dirty="0" smtClean="0"/>
              <a:t>, which just means they branch off in different directions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most cases, the reader controls the main character of</a:t>
            </a:r>
            <a:r>
              <a:rPr lang="en-US" baseline="0" dirty="0" smtClean="0"/>
              <a:t> the story, making these books a lot like video games!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books are the physical</a:t>
            </a:r>
            <a:r>
              <a:rPr lang="en-US" baseline="0" dirty="0" smtClean="0"/>
              <a:t> version </a:t>
            </a:r>
            <a:r>
              <a:rPr lang="en-US" baseline="0" smtClean="0"/>
              <a:t>of interactive fiction.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interactive fiction? These works are basically the same</a:t>
            </a:r>
            <a:r>
              <a:rPr lang="en-US" baseline="0" dirty="0" smtClean="0"/>
              <a:t> as gamebooks, but in software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software allows these works to have a lot more features, like inventory, stats, and more. This all makes these stories a lot more like games.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can also have very interesting branching patterns, where the reader (or </a:t>
            </a:r>
            <a:r>
              <a:rPr lang="en-US" b="1" baseline="0" dirty="0" smtClean="0"/>
              <a:t>player</a:t>
            </a:r>
            <a:r>
              <a:rPr lang="en-US" b="0" baseline="0" dirty="0" smtClean="0"/>
              <a:t>) can follow a number of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interactive fiction games are published online. Let’s take a look at an example.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a screenshot from a game someone made. It tells part of the story, and then lets the player decide what to do next!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the “Dead Space” link and zoom in to play the</a:t>
            </a:r>
            <a:r>
              <a:rPr lang="en-US" baseline="0" dirty="0" smtClean="0"/>
              <a:t> game.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that the game uses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 to let the player choose what to do next.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Allow the students to play through “Dead Space” and see which different endings they find.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 have any idea how people make these games.</a:t>
            </a:r>
            <a:r>
              <a:rPr lang="en-US" baseline="0" dirty="0" smtClean="0"/>
              <a:t> There are a lot of different ways, but one of the most popular is </a:t>
            </a:r>
            <a:r>
              <a:rPr lang="en-US" b="1" baseline="0" dirty="0" smtClean="0"/>
              <a:t>Twine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not this type of Twine.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Twine lets writers</a:t>
            </a:r>
            <a:r>
              <a:rPr lang="en-US" baseline="0" dirty="0" smtClean="0"/>
              <a:t> create branching stories online!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Twine</a:t>
            </a:r>
            <a:r>
              <a:rPr lang="en-US" baseline="0" dirty="0" smtClean="0"/>
              <a:t> is built around </a:t>
            </a:r>
            <a:r>
              <a:rPr lang="en-US" b="1" baseline="0" dirty="0" smtClean="0"/>
              <a:t>passages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 </a:t>
            </a:r>
            <a:r>
              <a:rPr lang="en-US" b="1" baseline="0" dirty="0" smtClean="0"/>
              <a:t>passage</a:t>
            </a:r>
            <a:r>
              <a:rPr lang="en-US" b="0" baseline="0" dirty="0" smtClean="0"/>
              <a:t> is one page of a story. A passage usually contains text and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.</a:t>
            </a:r>
          </a:p>
          <a:p>
            <a:r>
              <a:rPr lang="en-US" b="0" baseline="0" dirty="0" smtClean="0"/>
              <a:t>A </a:t>
            </a:r>
            <a:r>
              <a:rPr lang="en-US" b="1" baseline="0" dirty="0" smtClean="0"/>
              <a:t>link</a:t>
            </a:r>
            <a:r>
              <a:rPr lang="en-US" b="0" baseline="0" dirty="0" smtClean="0"/>
              <a:t> allows the player to go to a given passage.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For the image, ask the students what the </a:t>
            </a:r>
            <a:r>
              <a:rPr lang="en-US" b="0" i="1" baseline="0" dirty="0" smtClean="0"/>
              <a:t>boxes</a:t>
            </a:r>
            <a:r>
              <a:rPr lang="en-US" b="0" i="0" baseline="0" dirty="0" smtClean="0"/>
              <a:t> are. They are </a:t>
            </a:r>
            <a:r>
              <a:rPr lang="en-US" b="1" i="0" baseline="0" dirty="0" smtClean="0"/>
              <a:t>passages</a:t>
            </a:r>
            <a:r>
              <a:rPr lang="en-US" b="0" i="0" baseline="0" dirty="0" smtClean="0"/>
              <a:t>.</a:t>
            </a:r>
          </a:p>
          <a:p>
            <a:r>
              <a:rPr lang="en-US" b="0" i="0" baseline="0" dirty="0" smtClean="0"/>
              <a:t>Ask the students what the </a:t>
            </a:r>
            <a:r>
              <a:rPr lang="en-US" b="0" i="1" baseline="0" dirty="0" smtClean="0"/>
              <a:t>arrows</a:t>
            </a:r>
            <a:r>
              <a:rPr lang="en-US" b="0" i="0" baseline="0" dirty="0" smtClean="0"/>
              <a:t> are. They are </a:t>
            </a:r>
            <a:r>
              <a:rPr lang="en-US" b="1" i="0" baseline="0" dirty="0" smtClean="0"/>
              <a:t>links</a:t>
            </a:r>
            <a:r>
              <a:rPr lang="en-US" b="0" i="0" baseline="0" dirty="0" smtClean="0"/>
              <a:t>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To create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, use double square brackets on both sides. This will automatically create another passage.</a:t>
            </a:r>
          </a:p>
          <a:p>
            <a:r>
              <a:rPr lang="en-US" b="0" baseline="0" dirty="0" smtClean="0"/>
              <a:t>It is also possible to create a link using a different passage title and text using the pipe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Within</a:t>
            </a:r>
            <a:r>
              <a:rPr lang="en-US" baseline="0" dirty="0" smtClean="0"/>
              <a:t> passages, it is possible to add </a:t>
            </a:r>
            <a:r>
              <a:rPr lang="en-US" b="1" baseline="0" dirty="0" smtClean="0"/>
              <a:t>images</a:t>
            </a:r>
            <a:r>
              <a:rPr lang="en-US" b="0" baseline="0" dirty="0" smtClean="0"/>
              <a:t>. This is similar to adding links.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To add an image in a passage, start with </a:t>
            </a:r>
            <a:r>
              <a:rPr lang="en-US" b="1" baseline="0" dirty="0" smtClean="0"/>
              <a:t>[</a:t>
            </a:r>
            <a:r>
              <a:rPr lang="en-US" b="1" baseline="0" dirty="0" err="1" smtClean="0"/>
              <a:t>img</a:t>
            </a:r>
            <a:r>
              <a:rPr lang="en-US" b="1" baseline="0" dirty="0" smtClean="0"/>
              <a:t>[</a:t>
            </a:r>
            <a:r>
              <a:rPr lang="en-US" b="0" baseline="0" dirty="0" smtClean="0"/>
              <a:t>, then add the URL for the image, then </a:t>
            </a:r>
            <a:r>
              <a:rPr lang="en-US" b="1" baseline="0" dirty="0" smtClean="0"/>
              <a:t>]]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Adding the example code will place an image of a dog on the story page!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oose_Your_Own_Adventu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v2/?quizId=56702427-c0f6-4004-bbd1-f07d8c03138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Interactive Storytelling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3082895" cy="553998"/>
          </a:xfrm>
        </p:spPr>
        <p:txBody>
          <a:bodyPr/>
          <a:lstStyle/>
          <a:p>
            <a:r>
              <a:rPr lang="en-US" dirty="0" smtClean="0"/>
              <a:t>Hy-Tech Camp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0574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Adding </a:t>
            </a:r>
            <a:r>
              <a:rPr lang="en-US" b="1" dirty="0" smtClean="0"/>
              <a:t>images</a:t>
            </a:r>
            <a:r>
              <a:rPr lang="en-US" dirty="0" smtClean="0"/>
              <a:t> is a lot like adding links:</a:t>
            </a:r>
          </a:p>
          <a:p>
            <a:pPr marL="57150" indent="0">
              <a:buNone/>
            </a:pPr>
            <a:endParaRPr lang="en-US" sz="1400" dirty="0" smtClean="0"/>
          </a:p>
          <a:p>
            <a:pPr marL="57150" indent="0" algn="ctr">
              <a:buNone/>
            </a:pPr>
            <a:r>
              <a:rPr lang="en-US" sz="4000" b="1" dirty="0" smtClean="0">
                <a:solidFill>
                  <a:srgbClr val="FF8300"/>
                </a:solidFill>
                <a:latin typeface="Consolas" panose="020B0609020204030204" pitchFamily="49" charset="0"/>
              </a:rPr>
              <a:t>[</a:t>
            </a:r>
            <a:r>
              <a:rPr lang="en-US" sz="4000" b="1" dirty="0" err="1" smtClean="0">
                <a:solidFill>
                  <a:srgbClr val="FF8300"/>
                </a:solidFill>
                <a:latin typeface="Consolas" panose="020B0609020204030204" pitchFamily="49" charset="0"/>
              </a:rPr>
              <a:t>img</a:t>
            </a:r>
            <a:r>
              <a:rPr lang="en-US" sz="4000" b="1" dirty="0" smtClean="0">
                <a:solidFill>
                  <a:srgbClr val="FF8300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smtClean="0">
                <a:latin typeface="Consolas" panose="020B0609020204030204" pitchFamily="49" charset="0"/>
              </a:rPr>
              <a:t>https</a:t>
            </a:r>
            <a:r>
              <a:rPr lang="en-US" sz="4000" dirty="0">
                <a:latin typeface="Consolas" panose="020B0609020204030204" pitchFamily="49" charset="0"/>
              </a:rPr>
              <a:t>://</a:t>
            </a:r>
            <a:r>
              <a:rPr lang="en-US" sz="4000" dirty="0" smtClean="0">
                <a:latin typeface="Consolas" panose="020B0609020204030204" pitchFamily="49" charset="0"/>
              </a:rPr>
              <a:t>i.imgur.com/2XBY58J.png</a:t>
            </a:r>
            <a:r>
              <a:rPr lang="en-US" sz="4000" b="1" dirty="0" smtClean="0">
                <a:solidFill>
                  <a:srgbClr val="FF8300"/>
                </a:solidFill>
                <a:latin typeface="Consolas" panose="020B0609020204030204" pitchFamily="49" charset="0"/>
              </a:rPr>
              <a:t>]]</a:t>
            </a:r>
          </a:p>
          <a:p>
            <a:endParaRPr lang="en-US" dirty="0"/>
          </a:p>
        </p:txBody>
      </p:sp>
      <p:pic>
        <p:nvPicPr>
          <p:cNvPr id="8194" name="Picture 2" descr="https://i.imgur.com/2XBY58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00400"/>
            <a:ext cx="5905500" cy="33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312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twine stories published?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5046820"/>
            <a:ext cx="11430000" cy="1696880"/>
          </a:xfrm>
        </p:spPr>
        <p:txBody>
          <a:bodyPr>
            <a:normAutofit/>
          </a:bodyPr>
          <a:lstStyle/>
          <a:p>
            <a:r>
              <a:rPr lang="en-US" dirty="0" smtClean="0"/>
              <a:t>Twine stories are published as </a:t>
            </a:r>
            <a:r>
              <a:rPr lang="en-US" i="1" dirty="0" smtClean="0"/>
              <a:t>interactive websites</a:t>
            </a:r>
            <a:endParaRPr lang="en-US" dirty="0" smtClean="0"/>
          </a:p>
          <a:p>
            <a:r>
              <a:rPr lang="en-US" dirty="0" smtClean="0"/>
              <a:t>Players can click links go to different passages</a:t>
            </a:r>
            <a:endParaRPr lang="en-US" dirty="0"/>
          </a:p>
          <a:p>
            <a:r>
              <a:rPr lang="en-US" dirty="0" smtClean="0"/>
              <a:t>Players can also save, restart, and go back and forth in the story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1175558"/>
            <a:ext cx="894522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5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Web Styles with CSS</a:t>
            </a:r>
            <a:endParaRPr lang="en-US" dirty="0"/>
          </a:p>
        </p:txBody>
      </p:sp>
      <p:pic>
        <p:nvPicPr>
          <p:cNvPr id="7172" name="Picture 4" descr="CARTOColors is a quick set of color schemes to copy | Flowing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-11205"/>
            <a:ext cx="11087100" cy="688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271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CSS (</a:t>
            </a:r>
            <a:r>
              <a:rPr lang="en-US" sz="3600" b="1" dirty="0"/>
              <a:t>C</a:t>
            </a:r>
            <a:r>
              <a:rPr lang="en-US" sz="3600" dirty="0"/>
              <a:t>ascading </a:t>
            </a:r>
            <a:r>
              <a:rPr lang="en-US" sz="3600" b="1" dirty="0"/>
              <a:t>S</a:t>
            </a:r>
            <a:r>
              <a:rPr lang="en-US" sz="3600" dirty="0"/>
              <a:t>tyle</a:t>
            </a:r>
            <a:r>
              <a:rPr lang="en-US" sz="3600" b="1" dirty="0"/>
              <a:t>s</a:t>
            </a:r>
            <a:r>
              <a:rPr lang="en-US" sz="3600" dirty="0"/>
              <a:t>heets) is a language that allows developers to change </a:t>
            </a:r>
            <a:r>
              <a:rPr lang="en-US" sz="3600" i="1" dirty="0"/>
              <a:t>styles</a:t>
            </a:r>
            <a:r>
              <a:rPr lang="en-US" sz="3600" dirty="0"/>
              <a:t> on a </a:t>
            </a:r>
            <a:r>
              <a:rPr lang="en-US" sz="3600" dirty="0" smtClean="0"/>
              <a:t>webpage</a:t>
            </a:r>
          </a:p>
          <a:p>
            <a:endParaRPr lang="en-US" sz="3600" dirty="0"/>
          </a:p>
          <a:p>
            <a:r>
              <a:rPr lang="en-US" sz="3600" dirty="0"/>
              <a:t>CSS can change fonts, colors, </a:t>
            </a:r>
            <a:r>
              <a:rPr lang="en-US" sz="3600" dirty="0" smtClean="0"/>
              <a:t>backgrounds</a:t>
            </a:r>
            <a:r>
              <a:rPr lang="en-US" sz="3600" dirty="0"/>
              <a:t>, positioning, even animations</a:t>
            </a:r>
            <a:r>
              <a:rPr lang="en-US" sz="3600" dirty="0" smtClean="0"/>
              <a:t>!</a:t>
            </a:r>
          </a:p>
          <a:p>
            <a:endParaRPr lang="en-US" sz="3600" dirty="0"/>
          </a:p>
          <a:p>
            <a:r>
              <a:rPr lang="en-US" sz="3600" dirty="0" smtClean="0"/>
              <a:t>CSS does not change the actual </a:t>
            </a:r>
            <a:r>
              <a:rPr lang="en-US" sz="3600" b="1" dirty="0" smtClean="0"/>
              <a:t>content</a:t>
            </a:r>
            <a:r>
              <a:rPr lang="en-US" sz="3600" dirty="0" smtClean="0"/>
              <a:t> of the story – just the style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6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5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5400" dirty="0">
                <a:solidFill>
                  <a:srgbClr val="0451A5"/>
                </a:solidFill>
                <a:latin typeface="Consolas" panose="020B0609020204030204" pitchFamily="49" charset="0"/>
              </a:rPr>
              <a:t>pink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54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70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 – Chrome </a:t>
            </a:r>
            <a:r>
              <a:rPr lang="en-US" dirty="0" err="1" smtClean="0"/>
              <a:t>DevTools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Open Google Chrome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en.wikipedia.org/wiki/Choose_Your_Own_Adventure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Press </a:t>
            </a:r>
            <a:r>
              <a:rPr lang="en-US" sz="3200" b="1" dirty="0" smtClean="0">
                <a:latin typeface="Consolas" panose="020B0609020204030204" pitchFamily="49" charset="0"/>
              </a:rPr>
              <a:t>F12</a:t>
            </a:r>
            <a:r>
              <a:rPr lang="en-US" dirty="0" smtClean="0"/>
              <a:t> to open Chrome </a:t>
            </a:r>
            <a:r>
              <a:rPr lang="en-US" dirty="0" err="1" smtClean="0"/>
              <a:t>DevTools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Find the “Styles” section, and click “+” to add a new </a:t>
            </a:r>
            <a:r>
              <a:rPr lang="en-US" i="1" dirty="0" smtClean="0"/>
              <a:t>ruleset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Set the </a:t>
            </a:r>
            <a:r>
              <a:rPr lang="en-US" i="1" dirty="0" smtClean="0"/>
              <a:t>selector</a:t>
            </a:r>
            <a:r>
              <a:rPr lang="en-US" dirty="0" smtClean="0"/>
              <a:t> to </a:t>
            </a:r>
            <a:r>
              <a:rPr lang="en-US" sz="3200" b="1" dirty="0" smtClean="0">
                <a:latin typeface="Consolas" panose="020B0609020204030204" pitchFamily="49" charset="0"/>
              </a:rPr>
              <a:t>body</a:t>
            </a:r>
            <a:r>
              <a:rPr lang="en-US" dirty="0" smtClean="0"/>
              <a:t> to style everything on the page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Set the </a:t>
            </a:r>
            <a:r>
              <a:rPr lang="en-US" sz="3200" b="1" dirty="0" smtClean="0">
                <a:latin typeface="Consolas" panose="020B0609020204030204" pitchFamily="49" charset="0"/>
              </a:rPr>
              <a:t>font-size</a:t>
            </a:r>
            <a:r>
              <a:rPr lang="en-US" dirty="0" smtClean="0"/>
              <a:t> property to </a:t>
            </a:r>
            <a:r>
              <a:rPr lang="en-US" sz="3200" b="1" dirty="0" smtClean="0">
                <a:latin typeface="Consolas" panose="020B0609020204030204" pitchFamily="49" charset="0"/>
              </a:rPr>
              <a:t>20px</a:t>
            </a:r>
            <a:endParaRPr lang="en-US" dirty="0" smtClean="0">
              <a:latin typeface="Consolas" panose="020B0609020204030204" pitchFamily="49" charset="0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Set the </a:t>
            </a:r>
            <a:r>
              <a:rPr lang="en-US" sz="3200" b="1" dirty="0" smtClean="0">
                <a:latin typeface="Consolas" panose="020B0609020204030204" pitchFamily="49" charset="0"/>
              </a:rPr>
              <a:t>font-family</a:t>
            </a:r>
            <a:r>
              <a:rPr lang="en-US" dirty="0" smtClean="0"/>
              <a:t> property to </a:t>
            </a:r>
            <a:r>
              <a:rPr lang="en-US" sz="3200" b="1" dirty="0" smtClean="0">
                <a:latin typeface="Consolas" panose="020B0609020204030204" pitchFamily="49" charset="0"/>
              </a:rPr>
              <a:t>cursive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57150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65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9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9218" name="Picture 2" descr="Mockup: Favorite Skills Tab : Sim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6" y="1143000"/>
            <a:ext cx="6979920" cy="484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32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In computer science, </a:t>
            </a:r>
            <a:r>
              <a:rPr lang="en-US" b="1" dirty="0" smtClean="0"/>
              <a:t>variables</a:t>
            </a:r>
            <a:r>
              <a:rPr lang="en-US" dirty="0" smtClean="0"/>
              <a:t> are containers for data</a:t>
            </a:r>
          </a:p>
          <a:p>
            <a:r>
              <a:rPr lang="en-US" dirty="0" smtClean="0"/>
              <a:t>The data can </a:t>
            </a:r>
            <a:r>
              <a:rPr lang="en-US" i="1" dirty="0" smtClean="0"/>
              <a:t>change</a:t>
            </a:r>
            <a:r>
              <a:rPr lang="en-US" dirty="0" smtClean="0"/>
              <a:t> depending on what happens in a program</a:t>
            </a:r>
          </a:p>
          <a:p>
            <a:pPr marL="57150" indent="0" algn="ctr">
              <a:buNone/>
            </a:pPr>
            <a:r>
              <a:rPr lang="en-US" sz="3600" b="1" dirty="0" smtClean="0"/>
              <a:t>Example</a:t>
            </a:r>
            <a:endParaRPr lang="en-US" b="1" dirty="0"/>
          </a:p>
        </p:txBody>
      </p:sp>
      <p:pic>
        <p:nvPicPr>
          <p:cNvPr id="10244" name="Picture 4" descr="Guitar | Skills - The Sims 4 Game Guide | gamepressure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r="36250"/>
          <a:stretch/>
        </p:blipFill>
        <p:spPr bwMode="auto">
          <a:xfrm>
            <a:off x="5067300" y="2959768"/>
            <a:ext cx="20574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495301" y="3200400"/>
            <a:ext cx="3657600" cy="2628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guitar_skill_level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4</a:t>
            </a:r>
            <a:endParaRPr lang="en-US" sz="9600" b="1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81500" y="4464718"/>
            <a:ext cx="457200" cy="0"/>
          </a:xfrm>
          <a:prstGeom prst="straightConnector1">
            <a:avLst/>
          </a:prstGeom>
          <a:ln w="66675">
            <a:solidFill>
              <a:schemeClr val="accent2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12612" y="6234147"/>
            <a:ext cx="15667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Practice!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53300" y="4464718"/>
            <a:ext cx="457200" cy="0"/>
          </a:xfrm>
          <a:prstGeom prst="straightConnector1">
            <a:avLst/>
          </a:prstGeom>
          <a:ln w="66675">
            <a:solidFill>
              <a:schemeClr val="accent2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8039100" y="3200400"/>
            <a:ext cx="3657600" cy="2628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ABF4B">
                    <a:lumMod val="50000"/>
                  </a:srgb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$</a:t>
            </a:r>
            <a:r>
              <a:rPr lang="en-US" sz="2400" b="1" dirty="0" err="1">
                <a:solidFill>
                  <a:srgbClr val="6ABF4B">
                    <a:lumMod val="50000"/>
                  </a:srgb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guitar_skill_level</a:t>
            </a:r>
            <a:endParaRPr lang="en-US" sz="2800" b="1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00" b="1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77996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Twine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can be used in Twine to keep track of story information</a:t>
            </a:r>
            <a:endParaRPr lang="en-US" dirty="0"/>
          </a:p>
          <a:p>
            <a:r>
              <a:rPr lang="en-US" dirty="0"/>
              <a:t>Variables can store lots of different types of data, like numbers, text, lists, true/false values, and more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For example, the main character’s </a:t>
            </a:r>
            <a:r>
              <a:rPr lang="en-US" b="1" dirty="0" smtClean="0"/>
              <a:t>health</a:t>
            </a:r>
            <a:r>
              <a:rPr lang="en-US" dirty="0" smtClean="0"/>
              <a:t> might change based on what the player decides to do in the story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229100"/>
            <a:ext cx="5259805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Setting a Variable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&lt;&lt;set </a:t>
            </a:r>
            <a:r>
              <a:rPr lang="en-US" sz="2800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$health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to </a:t>
            </a:r>
            <a:r>
              <a:rPr lang="en-US" sz="2800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4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&gt;&gt;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38900" y="4229100"/>
            <a:ext cx="50292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Using a Variable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Your health is </a:t>
            </a:r>
            <a:r>
              <a:rPr lang="en-US" sz="2800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$health</a:t>
            </a:r>
            <a:endParaRPr lang="en-US" sz="2800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63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56374"/>
            <a:ext cx="10972800" cy="2345257"/>
          </a:xfrm>
        </p:spPr>
        <p:txBody>
          <a:bodyPr/>
          <a:lstStyle/>
          <a:p>
            <a:pPr algn="ctr"/>
            <a:r>
              <a:rPr lang="en-US" sz="16600" dirty="0" smtClean="0">
                <a:ln w="63500">
                  <a:solidFill>
                    <a:schemeClr val="bg1"/>
                  </a:solidFill>
                </a:ln>
                <a:hlinkClick r:id="rId3"/>
              </a:rPr>
              <a:t>KAHOOT</a:t>
            </a:r>
            <a:endParaRPr lang="en-US" sz="16600" dirty="0">
              <a:ln w="635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835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 Best CHOOSE YOUR OWN ADVENTURE Books (Oh, the nostalgia!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83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143000"/>
            <a:ext cx="80010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these books, the reader decides what happens </a:t>
            </a:r>
          </a:p>
          <a:p>
            <a:endParaRPr lang="en-US" dirty="0"/>
          </a:p>
          <a:p>
            <a:r>
              <a:rPr lang="en-US" dirty="0" smtClean="0"/>
              <a:t>The stories are </a:t>
            </a:r>
            <a:r>
              <a:rPr lang="en-US" i="1" dirty="0" smtClean="0"/>
              <a:t>non-linear</a:t>
            </a:r>
          </a:p>
          <a:p>
            <a:endParaRPr lang="en-US" dirty="0" smtClean="0"/>
          </a:p>
          <a:p>
            <a:r>
              <a:rPr lang="en-US" dirty="0" smtClean="0"/>
              <a:t>The reader usually controls the main character</a:t>
            </a:r>
          </a:p>
          <a:p>
            <a:pPr marL="57150" indent="0">
              <a:buNone/>
            </a:pPr>
            <a:endParaRPr lang="en-US" dirty="0" smtClean="0"/>
          </a:p>
          <a:p>
            <a:r>
              <a:rPr lang="en-US" dirty="0"/>
              <a:t>These books are the physical version of </a:t>
            </a:r>
            <a:r>
              <a:rPr lang="en-US" i="1" dirty="0"/>
              <a:t>interactive </a:t>
            </a:r>
            <a:r>
              <a:rPr lang="en-US" i="1" dirty="0" smtClean="0"/>
              <a:t>fiction</a:t>
            </a:r>
            <a:endParaRPr lang="en-US" dirty="0"/>
          </a:p>
        </p:txBody>
      </p:sp>
      <p:pic>
        <p:nvPicPr>
          <p:cNvPr id="2050" name="Picture 2" descr="Space Patrol (Choose Your Own Adventure, #22) by Julius Goodm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r="20267"/>
          <a:stretch/>
        </p:blipFill>
        <p:spPr bwMode="auto">
          <a:xfrm>
            <a:off x="381000" y="1143000"/>
            <a:ext cx="321380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8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/>
          <a:lstStyle/>
          <a:p>
            <a:r>
              <a:rPr lang="en-US" dirty="0" smtClean="0"/>
              <a:t>Works of interactive fiction are essentially </a:t>
            </a:r>
            <a:r>
              <a:rPr lang="en-US" i="1" dirty="0" smtClean="0"/>
              <a:t>digital gamebooks</a:t>
            </a:r>
            <a:endParaRPr lang="en-US" dirty="0" smtClean="0"/>
          </a:p>
          <a:p>
            <a:r>
              <a:rPr lang="en-US" dirty="0" smtClean="0"/>
              <a:t>They often include additional elements like inventory, stats, and more</a:t>
            </a:r>
          </a:p>
          <a:p>
            <a:r>
              <a:rPr lang="en-US" dirty="0" smtClean="0"/>
              <a:t>They can have very interesting branching patterns</a:t>
            </a:r>
            <a:endParaRPr lang="en-US" dirty="0"/>
          </a:p>
        </p:txBody>
      </p:sp>
      <p:pic>
        <p:nvPicPr>
          <p:cNvPr id="3074" name="Picture 2" descr="Standard Patterns in Choice-Based Games | These Heterogenous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771900"/>
            <a:ext cx="6191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20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Fiction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Lots of interactive fiction games are published on the </a:t>
            </a:r>
            <a:r>
              <a:rPr lang="en-US" dirty="0" smtClean="0"/>
              <a:t>web!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Play </a:t>
            </a:r>
            <a:r>
              <a:rPr lang="en-US" dirty="0" smtClean="0">
                <a:hlinkClick r:id="rId3"/>
              </a:rPr>
              <a:t>Dead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4" y="1658607"/>
            <a:ext cx="11650286" cy="42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5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SO how can someone make an interactive fiction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6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Twine</a:t>
            </a:r>
            <a:endParaRPr lang="en-US" dirty="0"/>
          </a:p>
        </p:txBody>
      </p:sp>
      <p:pic>
        <p:nvPicPr>
          <p:cNvPr id="4098" name="Picture 2" descr="1.5mm Natural, European Hemp Butchers Twine - 1Kg Large Spoo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29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0579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b="1" dirty="0" smtClean="0"/>
              <a:t>Twine</a:t>
            </a:r>
            <a:r>
              <a:rPr lang="en-US" dirty="0" smtClean="0"/>
              <a:t> is an open-source tool for telling interactive, non-linear stories</a:t>
            </a:r>
          </a:p>
        </p:txBody>
      </p:sp>
      <p:pic>
        <p:nvPicPr>
          <p:cNvPr id="5122" name="Picture 2" descr="Free Technology for Teachers: Twine - Write Choose-Your-Ow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12192000" cy="584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28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Passages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passage</a:t>
            </a:r>
            <a:r>
              <a:rPr lang="en-US" dirty="0" smtClean="0"/>
              <a:t> in Twine is one page of a story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link</a:t>
            </a:r>
            <a:r>
              <a:rPr lang="en-US" dirty="0" smtClean="0"/>
              <a:t> in Twine allows the player to go from one passage to another</a:t>
            </a:r>
          </a:p>
          <a:p>
            <a:endParaRPr lang="en-US" dirty="0"/>
          </a:p>
        </p:txBody>
      </p:sp>
      <p:pic>
        <p:nvPicPr>
          <p:cNvPr id="6148" name="Picture 4" descr="Twine for Beginners: Using Variables | Damon L. Wa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81275"/>
            <a:ext cx="47529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410200" y="2581275"/>
            <a:ext cx="6400800" cy="3819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Links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To create a link to another passage: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[[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next passage</a:t>
            </a:r>
            <a:r>
              <a:rPr lang="en-US" sz="2800" b="1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]]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To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use different text and title:</a:t>
            </a:r>
            <a:endParaRPr lang="en-US" sz="2400" dirty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[[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here</a:t>
            </a:r>
            <a:r>
              <a:rPr lang="en-US" sz="2800" b="1" dirty="0" err="1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Passage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Title</a:t>
            </a:r>
            <a:r>
              <a:rPr lang="en-US" sz="2800" b="1" dirty="0" smtClean="0">
                <a:solidFill>
                  <a:srgbClr val="FF83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]]</a:t>
            </a:r>
            <a:endParaRPr lang="en-US" sz="2800" b="1" dirty="0">
              <a:solidFill>
                <a:srgbClr val="FF8300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15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1271</Words>
  <Application>Microsoft Office PowerPoint</Application>
  <PresentationFormat>Widescreen</PresentationFormat>
  <Paragraphs>187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Interactive Storytelling</vt:lpstr>
      <vt:lpstr>PowerPoint Presentation</vt:lpstr>
      <vt:lpstr>Gamebooks</vt:lpstr>
      <vt:lpstr>Interactive fiction</vt:lpstr>
      <vt:lpstr>Interactive Fiction Example</vt:lpstr>
      <vt:lpstr>SO how can someone make an interactive fiction game?</vt:lpstr>
      <vt:lpstr>Twine</vt:lpstr>
      <vt:lpstr>PowerPoint Presentation</vt:lpstr>
      <vt:lpstr>Passages and Links</vt:lpstr>
      <vt:lpstr>Images</vt:lpstr>
      <vt:lpstr>How are twine stories published?</vt:lpstr>
      <vt:lpstr>Web Styles with CSS</vt:lpstr>
      <vt:lpstr>What is CSS?</vt:lpstr>
      <vt:lpstr>CSS Ruleset Example</vt:lpstr>
      <vt:lpstr>CSS Example – Chrome DevTools</vt:lpstr>
      <vt:lpstr>Variables</vt:lpstr>
      <vt:lpstr>Variables</vt:lpstr>
      <vt:lpstr>Variables in Twine</vt:lpstr>
      <vt:lpstr>KAHOOT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213</cp:revision>
  <dcterms:created xsi:type="dcterms:W3CDTF">2019-03-11T04:04:09Z</dcterms:created>
  <dcterms:modified xsi:type="dcterms:W3CDTF">2020-06-11T17:25:13Z</dcterms:modified>
</cp:coreProperties>
</file>