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3"/>
  </p:notesMasterIdLst>
  <p:sldIdLst>
    <p:sldId id="258" r:id="rId2"/>
    <p:sldId id="297" r:id="rId3"/>
    <p:sldId id="308" r:id="rId4"/>
    <p:sldId id="309" r:id="rId5"/>
    <p:sldId id="310" r:id="rId6"/>
    <p:sldId id="326" r:id="rId7"/>
    <p:sldId id="313" r:id="rId8"/>
    <p:sldId id="314" r:id="rId9"/>
    <p:sldId id="315" r:id="rId10"/>
    <p:sldId id="331" r:id="rId11"/>
    <p:sldId id="316" r:id="rId12"/>
    <p:sldId id="327" r:id="rId13"/>
    <p:sldId id="325" r:id="rId14"/>
    <p:sldId id="307" r:id="rId15"/>
    <p:sldId id="320" r:id="rId16"/>
    <p:sldId id="321" r:id="rId17"/>
    <p:sldId id="322" r:id="rId18"/>
    <p:sldId id="323" r:id="rId19"/>
    <p:sldId id="330" r:id="rId20"/>
    <p:sldId id="329"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CF"/>
    <a:srgbClr val="F8CFFF"/>
    <a:srgbClr val="69BA4E"/>
    <a:srgbClr val="EC977C"/>
    <a:srgbClr val="8F1369"/>
    <a:srgbClr val="C9C400"/>
    <a:srgbClr val="FCFFCF"/>
    <a:srgbClr val="EFEFF0"/>
    <a:srgbClr val="00303C"/>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3" d="100"/>
          <a:sy n="93" d="100"/>
        </p:scale>
        <p:origin x="414" y="72"/>
      </p:cViewPr>
      <p:guideLst>
        <p:guide orient="horz" pos="2160"/>
        <p:guide pos="3840"/>
      </p:guideLst>
    </p:cSldViewPr>
  </p:slideViewPr>
  <p:notesTextViewPr>
    <p:cViewPr>
      <p:scale>
        <a:sx n="1" d="1"/>
        <a:sy n="1" d="1"/>
      </p:scale>
      <p:origin x="0" y="-78"/>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anyone heard of GitHub? Any idea what it is? Has anyone heard of version control? Alright, let’s get into it!</a:t>
            </a:r>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say there is a new change on the remote repository. How do you get that change from the remote repository to your local repository?</a:t>
            </a:r>
          </a:p>
          <a:p>
            <a:pPr marL="171450" indent="-171450">
              <a:buFont typeface="Arial" panose="020B0604020202020204" pitchFamily="34" charset="0"/>
              <a:buChar char="•"/>
            </a:pPr>
            <a:r>
              <a:rPr lang="en-US" dirty="0"/>
              <a:t>In order to update a local repository with the latest changes from a remote repository, it is necessary to pull the changes.</a:t>
            </a:r>
          </a:p>
          <a:p>
            <a:pPr marL="171450" indent="-171450">
              <a:buFont typeface="Arial" panose="020B0604020202020204" pitchFamily="34" charset="0"/>
              <a:buChar char="•"/>
            </a:pPr>
            <a:r>
              <a:rPr lang="en-US" dirty="0"/>
              <a:t>Follow these steps…</a:t>
            </a:r>
          </a:p>
          <a:p>
            <a:pPr marL="171450" indent="-171450">
              <a:buFont typeface="Arial" panose="020B0604020202020204" pitchFamily="34" charset="0"/>
              <a:buChar char="•"/>
            </a:pPr>
            <a:r>
              <a:rPr lang="en-US" dirty="0"/>
              <a:t>First, get the local repository in a nice state. Get rid of any unwanted changes or anything like that.</a:t>
            </a:r>
          </a:p>
          <a:p>
            <a:pPr marL="171450" indent="-171450">
              <a:buFont typeface="Arial" panose="020B0604020202020204" pitchFamily="34" charset="0"/>
              <a:buChar char="•"/>
            </a:pPr>
            <a:r>
              <a:rPr lang="en-US" dirty="0"/>
              <a:t>Next, perform the pull to get the latest from the remote repository.</a:t>
            </a:r>
          </a:p>
          <a:p>
            <a:pPr marL="171450" indent="-171450">
              <a:buFont typeface="Arial" panose="020B0604020202020204" pitchFamily="34" charset="0"/>
              <a:buChar char="•"/>
            </a:pPr>
            <a:r>
              <a:rPr lang="en-US" dirty="0"/>
              <a:t>After that, it may be necessary to resolve merge conflicts; we’ll talk about that later. </a:t>
            </a:r>
            <a:r>
              <a:rPr lang="en-US" baseline="0" dirty="0"/>
              <a:t>It’s usually a good idea to pull</a:t>
            </a:r>
            <a:r>
              <a:rPr lang="en-US" i="1" baseline="0" dirty="0"/>
              <a:t> before</a:t>
            </a:r>
            <a:r>
              <a:rPr lang="en-US" i="0" baseline="0" dirty="0"/>
              <a:t> pushing – this can prevent merge issues.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60277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review! Here are some definitions of concepts – it’s up to you students to figure out which term each box defines! Clicking on the box will reveal the answer.</a:t>
            </a:r>
          </a:p>
          <a:p>
            <a:endParaRPr lang="en-US" dirty="0"/>
          </a:p>
          <a:p>
            <a:r>
              <a:rPr lang="en-US" dirty="0"/>
              <a:t>Call on students to match definitions with terms.</a:t>
            </a:r>
            <a:r>
              <a:rPr lang="en-US" b="0" dirty="0"/>
              <a:t> </a:t>
            </a:r>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41252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Alright, so hopefully by now you understand the difference between a local clone repository and a remote server repository, and how to push and pull between them. But what about when multiple people are in the remote repository? How can the whole team work on the same codebase simultaneously???? With branches!</a:t>
            </a:r>
          </a:p>
        </p:txBody>
      </p:sp>
      <p:sp>
        <p:nvSpPr>
          <p:cNvPr id="4" name="Slide Number Placeholder 3"/>
          <p:cNvSpPr>
            <a:spLocks noGrp="1"/>
          </p:cNvSpPr>
          <p:nvPr>
            <p:ph type="sldNum" sz="quarter" idx="5"/>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4202015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Branches are a super powerful tool that make it possible to collaborate with other people in the same GitHub repository. Does anyone remember the definition of a branch?</a:t>
            </a:r>
          </a:p>
          <a:p>
            <a:pPr marL="171450" indent="-171450">
              <a:buFont typeface="Arial" panose="020B0604020202020204" pitchFamily="34" charset="0"/>
              <a:buChar char="•"/>
            </a:pPr>
            <a:r>
              <a:rPr lang="en-US" baseline="0" dirty="0"/>
              <a:t>A branch is a parallel version of a repository</a:t>
            </a:r>
          </a:p>
          <a:p>
            <a:pPr marL="171450" indent="-171450">
              <a:buFont typeface="Arial" panose="020B0604020202020204" pitchFamily="34" charset="0"/>
              <a:buChar char="•"/>
            </a:pPr>
            <a:r>
              <a:rPr lang="en-US" baseline="0" dirty="0"/>
              <a:t>Branches allow developers to isolate development work, and then merge it together</a:t>
            </a:r>
          </a:p>
          <a:p>
            <a:pPr marL="171450" indent="-171450">
              <a:buFont typeface="Arial" panose="020B0604020202020204" pitchFamily="34" charset="0"/>
              <a:buChar char="•"/>
            </a:pPr>
            <a:r>
              <a:rPr lang="en-US" baseline="0" dirty="0"/>
              <a:t>Two common types of branches are develop and feature.</a:t>
            </a:r>
          </a:p>
          <a:p>
            <a:pPr marL="171450" indent="-171450">
              <a:buFont typeface="Arial" panose="020B0604020202020204" pitchFamily="34" charset="0"/>
              <a:buChar char="•"/>
            </a:pPr>
            <a:r>
              <a:rPr lang="en-US" baseline="0" dirty="0"/>
              <a:t>Let’s take a look at this diagram. Here, the </a:t>
            </a:r>
            <a:r>
              <a:rPr lang="en-US" b="1" baseline="0" dirty="0"/>
              <a:t>develop</a:t>
            </a:r>
            <a:r>
              <a:rPr lang="en-US" b="0" baseline="0" dirty="0"/>
              <a:t> branch holds the current working team </a:t>
            </a:r>
            <a:r>
              <a:rPr lang="en-US" b="1" baseline="0" dirty="0"/>
              <a:t>codebase</a:t>
            </a:r>
            <a:r>
              <a:rPr lang="en-US" b="0" baseline="0" dirty="0"/>
              <a:t>. It is usually the one where the team actively merges their work and creates a “release” for the product. For each new issue, a team member will create a </a:t>
            </a:r>
            <a:r>
              <a:rPr lang="en-US" b="1" baseline="0" dirty="0"/>
              <a:t>feature</a:t>
            </a:r>
            <a:r>
              <a:rPr lang="en-US" b="0" baseline="0" dirty="0"/>
              <a:t> branch. They will make some changes, submit a pull request, and discuss any issues with the team through a </a:t>
            </a:r>
            <a:r>
              <a:rPr lang="en-US" b="1" baseline="0" dirty="0"/>
              <a:t>code review</a:t>
            </a:r>
            <a:r>
              <a:rPr lang="en-US" b="0" baseline="0" dirty="0"/>
              <a:t>. Once the code is good to go, the </a:t>
            </a:r>
            <a:r>
              <a:rPr lang="en-US" b="1" baseline="0" dirty="0"/>
              <a:t>feature</a:t>
            </a:r>
            <a:r>
              <a:rPr lang="en-US" b="0" baseline="0" dirty="0"/>
              <a:t> branch merges into the </a:t>
            </a:r>
            <a:r>
              <a:rPr lang="en-US" b="1" baseline="0" dirty="0"/>
              <a:t>develop</a:t>
            </a:r>
            <a:r>
              <a:rPr lang="en-US" b="0" baseline="0" dirty="0"/>
              <a:t> branch. So, what is merging exactly? And what’s a pull request?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279585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Well, merging takes the changes from one branch and applies them to another. Basically, it’s a way to combine two branches.</a:t>
            </a:r>
            <a:r>
              <a:rPr lang="en-US" b="0" baseline="0" dirty="0"/>
              <a:t> </a:t>
            </a:r>
            <a:r>
              <a:rPr lang="en-US" b="1" baseline="0" dirty="0"/>
              <a:t>Merging</a:t>
            </a:r>
            <a:r>
              <a:rPr lang="en-US" b="0" baseline="0" dirty="0"/>
              <a:t> is often used to pull down the latest changes from the </a:t>
            </a:r>
            <a:r>
              <a:rPr lang="en-US" b="1" baseline="0" dirty="0"/>
              <a:t>develop</a:t>
            </a:r>
            <a:r>
              <a:rPr lang="en-US" b="0" baseline="0" dirty="0"/>
              <a:t> branch into a </a:t>
            </a:r>
            <a:r>
              <a:rPr lang="en-US" b="1" baseline="0" dirty="0"/>
              <a:t>feature</a:t>
            </a:r>
            <a:r>
              <a:rPr lang="en-US" b="0" baseline="0" dirty="0"/>
              <a:t> branch. It’s also used to add new changes from a </a:t>
            </a:r>
            <a:r>
              <a:rPr lang="en-US" b="1" baseline="0" dirty="0"/>
              <a:t>feature</a:t>
            </a:r>
            <a:r>
              <a:rPr lang="en-US" b="0" baseline="0" dirty="0"/>
              <a:t> branch to the </a:t>
            </a:r>
            <a:r>
              <a:rPr lang="en-US" b="1" baseline="0" dirty="0"/>
              <a:t>develop</a:t>
            </a:r>
            <a:r>
              <a:rPr lang="en-US" b="0" baseline="0" dirty="0"/>
              <a:t> branch, to get those changes into the codebase. And when does that happen? In a </a:t>
            </a:r>
            <a:r>
              <a:rPr lang="en-US" b="1" baseline="0" dirty="0"/>
              <a:t>pull request!</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31402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Merges into the </a:t>
            </a:r>
            <a:r>
              <a:rPr lang="en-US" b="1" dirty="0"/>
              <a:t>develop</a:t>
            </a:r>
            <a:r>
              <a:rPr lang="en-US" b="0" dirty="0"/>
              <a:t> branch</a:t>
            </a:r>
            <a:r>
              <a:rPr lang="en-US" baseline="0" dirty="0"/>
              <a:t> are initiated with </a:t>
            </a:r>
            <a:r>
              <a:rPr lang="en-US" b="1" baseline="0" dirty="0"/>
              <a:t>pull requests</a:t>
            </a:r>
            <a:r>
              <a:rPr lang="en-US" b="0" baseline="0" dirty="0"/>
              <a:t>.</a:t>
            </a:r>
          </a:p>
          <a:p>
            <a:pPr marL="171450" indent="-171450">
              <a:buFont typeface="Arial" panose="020B0604020202020204" pitchFamily="34" charset="0"/>
              <a:buChar char="•"/>
            </a:pPr>
            <a:r>
              <a:rPr lang="en-US" b="0" baseline="0" dirty="0"/>
              <a:t>Pull requests are </a:t>
            </a:r>
            <a:r>
              <a:rPr lang="en-US" b="0" i="1" baseline="0" dirty="0"/>
              <a:t>proposed changes</a:t>
            </a:r>
            <a:r>
              <a:rPr lang="en-US" b="0" i="0" baseline="0" dirty="0"/>
              <a:t> to a repository. This</a:t>
            </a:r>
            <a:r>
              <a:rPr lang="en-US" b="0" baseline="0" dirty="0"/>
              <a:t> is basically someone saying, “I would like to add my changes to the codebase.”</a:t>
            </a:r>
          </a:p>
          <a:p>
            <a:pPr marL="171450" indent="-171450">
              <a:buFont typeface="Arial" panose="020B0604020202020204" pitchFamily="34" charset="0"/>
              <a:buChar char="•"/>
            </a:pPr>
            <a:r>
              <a:rPr lang="en-US" b="0" baseline="0" dirty="0"/>
              <a:t>They are usually used to merge a feature branch into the develop branch.</a:t>
            </a:r>
          </a:p>
          <a:p>
            <a:pPr marL="171450" indent="-171450">
              <a:buFont typeface="Arial" panose="020B0604020202020204" pitchFamily="34" charset="0"/>
              <a:buChar char="•"/>
            </a:pPr>
            <a:r>
              <a:rPr lang="en-US" b="0" baseline="0" dirty="0"/>
              <a:t>So when you have a bunch of code that’s ready to go in a feature branch, and you want to get it into the develop branch, you use a pull request. And what actually happens on that pull request?</a:t>
            </a:r>
          </a:p>
          <a:p>
            <a:pPr marL="171450" indent="-171450">
              <a:buFont typeface="Arial" panose="020B0604020202020204" pitchFamily="34" charset="0"/>
              <a:buChar char="•"/>
            </a:pPr>
            <a:r>
              <a:rPr lang="en-US" b="0" baseline="0" dirty="0"/>
              <a:t>Well, the whole team can take a look at your changes and perform a code review. A code review is a discussion of the proposed code changes, design to ensure quality and high standards. They are also an opportunity to test if the code actually works how it should. If there’s anything wrong, the developer of the feature branch can create another commit, push to their feature branch, and try again. Once the code looks good to the whole team, they can approve it, and merge it into the codebase!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94902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Let’s walk through the basic git workflow step by step.</a:t>
            </a:r>
          </a:p>
          <a:p>
            <a:pPr marL="171450" indent="-171450">
              <a:buFont typeface="Arial" panose="020B0604020202020204" pitchFamily="34" charset="0"/>
              <a:buChar char="•"/>
            </a:pPr>
            <a:r>
              <a:rPr lang="en-US" baseline="0" dirty="0"/>
              <a:t>To start things off, let’s say a developer wants to work on a new feature in the repository.</a:t>
            </a:r>
          </a:p>
          <a:p>
            <a:pPr marL="171450" indent="-171450">
              <a:buFont typeface="Arial" panose="020B0604020202020204" pitchFamily="34" charset="0"/>
              <a:buChar char="•"/>
            </a:pPr>
            <a:r>
              <a:rPr lang="en-US" baseline="0" dirty="0"/>
              <a:t>The developer creates the feature branch from their local clone.</a:t>
            </a:r>
          </a:p>
          <a:p>
            <a:pPr marL="171450" indent="-171450">
              <a:buFont typeface="Arial" panose="020B0604020202020204" pitchFamily="34" charset="0"/>
              <a:buChar char="•"/>
            </a:pPr>
            <a:r>
              <a:rPr lang="en-US" b="0" baseline="0" dirty="0"/>
              <a:t>Now that they have their own feature branch as a sandbox, they can make changes, and push them up to the server version of the feature branch! </a:t>
            </a:r>
            <a:r>
              <a:rPr lang="en-US" b="1" baseline="0" dirty="0"/>
              <a:t>Note that this does not affect the develop branch.</a:t>
            </a:r>
            <a:endParaRPr lang="en-US" b="0" baseline="0" dirty="0"/>
          </a:p>
          <a:p>
            <a:pPr marL="171450" indent="-171450">
              <a:buFont typeface="Arial" panose="020B0604020202020204" pitchFamily="34" charset="0"/>
              <a:buChar char="•"/>
            </a:pPr>
            <a:r>
              <a:rPr lang="en-US" b="0" baseline="0" dirty="0"/>
              <a:t>Now, say the team is making some changes too. They merge in someone else’s feature branch, so now the develop branch has some new code!</a:t>
            </a:r>
          </a:p>
          <a:p>
            <a:pPr marL="171450" indent="-171450">
              <a:buFont typeface="Arial" panose="020B0604020202020204" pitchFamily="34" charset="0"/>
              <a:buChar char="•"/>
            </a:pPr>
            <a:r>
              <a:rPr lang="en-US" b="0" baseline="0" dirty="0"/>
              <a:t>The developer wants to stay up-to-date, so they pull down the latest version of the develop branch, and merge it </a:t>
            </a:r>
            <a:r>
              <a:rPr lang="en-US" b="0" i="1" baseline="0" dirty="0"/>
              <a:t>into</a:t>
            </a:r>
            <a:r>
              <a:rPr lang="en-US" b="0" i="0" baseline="0" dirty="0"/>
              <a:t> the feature branch. This is super important and really helps to avoid merge conflicts.</a:t>
            </a:r>
          </a:p>
          <a:p>
            <a:pPr marL="171450" indent="-171450">
              <a:buFont typeface="Arial" panose="020B0604020202020204" pitchFamily="34" charset="0"/>
              <a:buChar char="•"/>
            </a:pPr>
            <a:r>
              <a:rPr lang="en-US" b="0" i="0" baseline="0" dirty="0"/>
              <a:t>Now, when the developer feels satisfied with the code in their feature branch, they submit a pull request to merge the feature branch into the develop branch.</a:t>
            </a:r>
          </a:p>
          <a:p>
            <a:pPr marL="171450" indent="-171450">
              <a:buFont typeface="Arial" panose="020B0604020202020204" pitchFamily="34" charset="0"/>
              <a:buChar char="•"/>
            </a:pPr>
            <a:r>
              <a:rPr lang="en-US" b="0" i="0" baseline="0" dirty="0"/>
              <a:t>The team then reviews the pull request, and when it’s good to go, merges it into the codebase! Note that some of these steps may repeat for one given feature branch; it may be necessary to make additional code changes after the pull request, or merge the latest from develop multiple times.</a:t>
            </a:r>
            <a:endParaRPr lang="en-US" baseline="0"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782586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0" dirty="0"/>
              <a:t>Let’s take a look at this graphic again, and see how it applies to the workflow steps! Note that it does not contain a</a:t>
            </a:r>
            <a:r>
              <a:rPr lang="en-US" i="0" baseline="0" dirty="0"/>
              <a:t> depiction of new changes from the develop branch merging into the feature branch, but that is also super important.</a:t>
            </a:r>
            <a:endParaRPr lang="en-US" i="0"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12013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0" dirty="0"/>
              <a:t>One quick caveat here – in the real world, using a common paradigm like </a:t>
            </a:r>
            <a:r>
              <a:rPr lang="en-US" i="0" dirty="0" err="1"/>
              <a:t>Gitflow</a:t>
            </a:r>
            <a:r>
              <a:rPr lang="en-US" i="0" dirty="0"/>
              <a:t>, there are actually a few additional types of branches:</a:t>
            </a:r>
          </a:p>
          <a:p>
            <a:pPr marL="628650" lvl="1" indent="-171450">
              <a:buFont typeface="Arial" panose="020B0604020202020204" pitchFamily="34" charset="0"/>
              <a:buChar char="•"/>
            </a:pPr>
            <a:r>
              <a:rPr lang="en-US" i="0" dirty="0"/>
              <a:t>The </a:t>
            </a:r>
            <a:r>
              <a:rPr lang="en-US" b="1" i="0" dirty="0"/>
              <a:t>Main</a:t>
            </a:r>
            <a:r>
              <a:rPr lang="en-US" b="0" i="0" dirty="0"/>
              <a:t> branch is where the actual live production code lives. The develop branch is periodically merged into the main branch through </a:t>
            </a:r>
            <a:r>
              <a:rPr lang="en-US" b="1" i="0" dirty="0"/>
              <a:t>release</a:t>
            </a:r>
            <a:r>
              <a:rPr lang="en-US" b="0" i="0" dirty="0"/>
              <a:t> branches.</a:t>
            </a:r>
          </a:p>
          <a:p>
            <a:pPr marL="628650" lvl="1" indent="-171450">
              <a:buFont typeface="Arial" panose="020B0604020202020204" pitchFamily="34" charset="0"/>
              <a:buChar char="•"/>
            </a:pPr>
            <a:r>
              <a:rPr lang="en-US" b="1" i="0" dirty="0"/>
              <a:t>Release</a:t>
            </a:r>
            <a:r>
              <a:rPr lang="en-US" b="0" i="0" dirty="0"/>
              <a:t> branches are basically verified snapshots of the </a:t>
            </a:r>
            <a:r>
              <a:rPr lang="en-US" b="1" i="0" dirty="0"/>
              <a:t>develop</a:t>
            </a:r>
            <a:r>
              <a:rPr lang="en-US" b="0" i="0" dirty="0"/>
              <a:t> branch that are ready to be merged into the main branch.</a:t>
            </a:r>
            <a:endParaRPr lang="en-US" b="1" i="0" dirty="0"/>
          </a:p>
          <a:p>
            <a:pPr marL="628650" lvl="1" indent="-171450">
              <a:buFont typeface="Arial" panose="020B0604020202020204" pitchFamily="34" charset="0"/>
              <a:buChar char="•"/>
            </a:pPr>
            <a:r>
              <a:rPr lang="en-US" b="0" i="0" dirty="0"/>
              <a:t>A </a:t>
            </a:r>
            <a:r>
              <a:rPr lang="en-US" b="1" i="0" dirty="0"/>
              <a:t>hotfix</a:t>
            </a:r>
            <a:r>
              <a:rPr lang="en-US" b="0" i="0" dirty="0"/>
              <a:t> branch is one for critical changes that need to be made quick – they go directly to main, and do not stop to pass the develop branch.</a:t>
            </a:r>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35165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that was a ton of info! It sounds like GitHub is really difficult to use. It would probably be easier to just use one local version of the codebase, and send code back and forth through email or something. Or maybe use a tool like Replit or VS Live Share to live-edit code collaboratively. So, why is GitHub worth the headache?? Here are just a few reasons.</a:t>
            </a:r>
          </a:p>
          <a:p>
            <a:pPr marL="171450" indent="-171450">
              <a:buFont typeface="Arial" panose="020B0604020202020204" pitchFamily="34" charset="0"/>
              <a:buChar char="•"/>
            </a:pPr>
            <a:r>
              <a:rPr lang="en-US" dirty="0"/>
              <a:t>This will probably never happen because everyone here is a super genius, but.. </a:t>
            </a:r>
            <a:r>
              <a:rPr lang="en-US" i="1" dirty="0"/>
              <a:t>If</a:t>
            </a:r>
            <a:r>
              <a:rPr lang="en-US" i="0" dirty="0"/>
              <a:t> you do break something, it’s pretty easy to revive an old version of your code. You don’t have to dig through versions upon versions of files – you can just look through the history and find a point when everything was working!</a:t>
            </a:r>
          </a:p>
          <a:p>
            <a:pPr marL="171450" indent="-171450">
              <a:buFont typeface="Arial" panose="020B0604020202020204" pitchFamily="34" charset="0"/>
              <a:buChar char="•"/>
            </a:pPr>
            <a:r>
              <a:rPr lang="en-US" i="0" dirty="0"/>
              <a:t>If you want to work with your team at the same time, but on different features that may touch the same files, git makes this more than possible! Each individual team member can have their own, completely isolated version of the code in a feature branch, and do whatever they want without affecting anyone else. Then, when it’s time, they can merge their changes and other team changes together!</a:t>
            </a:r>
          </a:p>
          <a:p>
            <a:pPr marL="171450" indent="-171450">
              <a:buFont typeface="Arial" panose="020B0604020202020204" pitchFamily="34" charset="0"/>
              <a:buChar char="•"/>
            </a:pPr>
            <a:r>
              <a:rPr lang="en-US" i="0" dirty="0"/>
              <a:t>If you have any interest in becoming a professional software developer, or working on real projects, version control will be super important. Git is an incredibly valuable skill to learn – and something that’s not often taught in colleges!</a:t>
            </a:r>
          </a:p>
          <a:p>
            <a:pPr marL="171450" indent="-171450">
              <a:buFont typeface="Arial" panose="020B0604020202020204" pitchFamily="34" charset="0"/>
              <a:buChar char="•"/>
            </a:pPr>
            <a:r>
              <a:rPr lang="en-US" i="0" dirty="0"/>
              <a:t>Speaking of a career in software development, GitHub is a fantastic place to showcase work you have completed. Lots of software companies look to GitHub profiles assess a candidate’s proficiency in programming – it’s a great place to show off anything you’ve done. This can be entire projects you made yourself, collaborative team projects, or contributions to other people’s projects!</a:t>
            </a:r>
          </a:p>
          <a:p>
            <a:pPr marL="171450" indent="-171450">
              <a:buFont typeface="Arial" panose="020B0604020202020204" pitchFamily="34" charset="0"/>
              <a:buChar char="•"/>
            </a:pPr>
            <a:r>
              <a:rPr lang="en-US" i="0" dirty="0"/>
              <a:t>Speaking of other people’s projects – we won’t get too deep into this, but contributing to open-source projects can be extremely rewarding. Other people made these projects, but anyone in the world can write code for them. Joining the open-source community is a great way to learn new skills by exploring other codebases, and it’s another great resume-builder. All in all, Git is definitely worth learning, and GitHub is definitely worth using!</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57767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~4min</a:t>
            </a:r>
            <a:r>
              <a:rPr lang="en-US" baseline="0" dirty="0"/>
              <a:t> video introduces GitHub at a very high level, including issue tracking. The idea of the video is to give you an idea of who uses GitHub and how they use it, not necessarily introduce you to any technical concepts. Let’s watch!</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Does anybody have any questions!</a:t>
            </a:r>
          </a:p>
        </p:txBody>
      </p:sp>
      <p:sp>
        <p:nvSpPr>
          <p:cNvPr id="4" name="Slide Number Placeholder 3"/>
          <p:cNvSpPr>
            <a:spLocks noGrp="1"/>
          </p:cNvSpPr>
          <p:nvPr>
            <p:ph type="sldNum" sz="quarter" idx="5"/>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238363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you hopefully have some idea what GitHub is, but what’s Git? What’s the difference?</a:t>
            </a:r>
          </a:p>
          <a:p>
            <a:pPr marL="171450" indent="-171450">
              <a:buFont typeface="Arial" panose="020B0604020202020204" pitchFamily="34" charset="0"/>
              <a:buChar char="•"/>
            </a:pPr>
            <a:r>
              <a:rPr lang="en-US" dirty="0"/>
              <a:t>Well, Git is a revision control system; a tool to manage your source code history. This is also called </a:t>
            </a:r>
            <a:r>
              <a:rPr lang="en-US" b="1" dirty="0"/>
              <a:t>version control.</a:t>
            </a:r>
          </a:p>
          <a:p>
            <a:pPr marL="171450" indent="-171450">
              <a:buFont typeface="Arial" panose="020B0604020202020204" pitchFamily="34" charset="0"/>
              <a:buChar char="•"/>
            </a:pPr>
            <a:r>
              <a:rPr lang="en-US" b="0" dirty="0"/>
              <a:t>Now, Git</a:t>
            </a:r>
            <a:r>
              <a:rPr lang="en-US" b="1" dirty="0"/>
              <a:t>Hub</a:t>
            </a:r>
            <a:r>
              <a:rPr lang="en-US" b="0" dirty="0"/>
              <a:t> is a hosting service for Git repositories. It allows developers to create and access repositories on a central server.</a:t>
            </a:r>
          </a:p>
          <a:p>
            <a:pPr marL="171450" indent="-171450">
              <a:buFont typeface="Arial" panose="020B0604020202020204" pitchFamily="34" charset="0"/>
              <a:buChar char="•"/>
            </a:pPr>
            <a:r>
              <a:rPr lang="en-US" b="0" dirty="0"/>
              <a:t>So, to sum things up: Git is the </a:t>
            </a:r>
            <a:r>
              <a:rPr lang="en-US" b="1" dirty="0"/>
              <a:t>tool</a:t>
            </a:r>
            <a:r>
              <a:rPr lang="en-US" b="0" dirty="0"/>
              <a:t>, and GitHub is a </a:t>
            </a:r>
            <a:r>
              <a:rPr lang="en-US" b="1" dirty="0"/>
              <a:t>service for projects that use Git</a:t>
            </a:r>
            <a:r>
              <a:rPr lang="en-US" b="0" dirty="0"/>
              <a:t>. It’s totally understandable to mix up these two concepts, but the important thing to remember is that GitHub </a:t>
            </a:r>
            <a:r>
              <a:rPr lang="en-US" b="1" dirty="0"/>
              <a:t>uses</a:t>
            </a:r>
            <a:r>
              <a:rPr lang="en-US" b="0" dirty="0"/>
              <a:t> Git.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go over some basic Git terminology. Some of these concepts were covered in the video, but let’s define them here.</a:t>
            </a:r>
          </a:p>
          <a:p>
            <a:pPr marL="171450" indent="-171450">
              <a:buFont typeface="Arial" panose="020B0604020202020204" pitchFamily="34" charset="0"/>
              <a:buChar char="•"/>
            </a:pPr>
            <a:r>
              <a:rPr lang="en-US" dirty="0"/>
              <a:t>The most important of these terms is </a:t>
            </a:r>
            <a:r>
              <a:rPr lang="en-US" b="1" dirty="0"/>
              <a:t>Repository</a:t>
            </a:r>
            <a:r>
              <a:rPr lang="en-US" b="0" dirty="0"/>
              <a:t>. A GitHub repository is like a folder for a project. It contains all of the project files and stores the </a:t>
            </a:r>
            <a:r>
              <a:rPr lang="en-US" b="0" i="1" dirty="0"/>
              <a:t>version history</a:t>
            </a:r>
            <a:r>
              <a:rPr lang="en-US" b="0" i="0" dirty="0"/>
              <a:t> for each file. You could have a local repository tied to only a folder on your computer, but…</a:t>
            </a:r>
          </a:p>
          <a:p>
            <a:pPr marL="171450" indent="-171450">
              <a:buFont typeface="Arial" panose="020B0604020202020204" pitchFamily="34" charset="0"/>
              <a:buChar char="•"/>
            </a:pPr>
            <a:r>
              <a:rPr lang="en-US" b="0" i="0" dirty="0"/>
              <a:t>A </a:t>
            </a:r>
            <a:r>
              <a:rPr lang="en-US" b="1" i="0" dirty="0"/>
              <a:t>remote repository</a:t>
            </a:r>
            <a:r>
              <a:rPr lang="en-US" b="0" i="0" dirty="0"/>
              <a:t> is one that stores the project files on a server. GitHub supports remote repositories so that multiple people can access the codebase!</a:t>
            </a:r>
          </a:p>
          <a:p>
            <a:pPr marL="171450" indent="-171450">
              <a:buFont typeface="Arial" panose="020B0604020202020204" pitchFamily="34" charset="0"/>
              <a:buChar char="•"/>
            </a:pPr>
            <a:r>
              <a:rPr lang="en-US" b="0" i="0" dirty="0"/>
              <a:t>In contrast with a remote repository, there is a </a:t>
            </a:r>
            <a:r>
              <a:rPr lang="en-US" b="1" i="0" dirty="0"/>
              <a:t>clone</a:t>
            </a:r>
            <a:r>
              <a:rPr lang="en-US" b="0" i="0" dirty="0"/>
              <a:t>. A clone is a copy of a remote repository that lives on a local computer instead of a remote server.</a:t>
            </a:r>
          </a:p>
          <a:p>
            <a:pPr marL="171450" indent="-171450">
              <a:buFont typeface="Arial" panose="020B0604020202020204" pitchFamily="34" charset="0"/>
              <a:buChar char="•"/>
            </a:pPr>
            <a:r>
              <a:rPr lang="en-US" b="0" i="0" dirty="0"/>
              <a:t>Another concept is a </a:t>
            </a:r>
            <a:r>
              <a:rPr lang="en-US" b="1" i="0" dirty="0"/>
              <a:t>branch</a:t>
            </a:r>
            <a:r>
              <a:rPr lang="en-US" b="0" i="0" dirty="0"/>
              <a:t>. A branch is one version of a repository – it allows developers to use and update files without affecting other versions. We will talk more about branches later.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review! Here are a bunch of definitions of concepts – it’s up to you students to figure out which term each box defines! Clicking on the box will reveal the answer.</a:t>
            </a:r>
          </a:p>
          <a:p>
            <a:endParaRPr lang="en-US" dirty="0"/>
          </a:p>
          <a:p>
            <a:r>
              <a:rPr lang="en-US" dirty="0"/>
              <a:t>Call on students to match definitions with terms.</a:t>
            </a:r>
            <a:r>
              <a:rPr lang="en-US" b="0" dirty="0"/>
              <a:t> </a:t>
            </a:r>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83142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now let’s say we’ve created a server repository</a:t>
            </a:r>
            <a:r>
              <a:rPr lang="en-US" baseline="0" dirty="0"/>
              <a:t>, and even cloned it locally.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talk about some more essential concepts. These are some of the basic ways you will interact with your local GitHub repository.</a:t>
            </a:r>
          </a:p>
          <a:p>
            <a:pPr marL="171450" indent="-171450">
              <a:buFont typeface="Arial" panose="020B0604020202020204" pitchFamily="34" charset="0"/>
              <a:buChar char="•"/>
            </a:pPr>
            <a:r>
              <a:rPr lang="en-US" dirty="0"/>
              <a:t>A </a:t>
            </a:r>
            <a:r>
              <a:rPr lang="en-US" b="1" dirty="0"/>
              <a:t>Commit</a:t>
            </a:r>
            <a:r>
              <a:rPr lang="en-US" b="0" dirty="0"/>
              <a:t> is an individual change to a file or set of files. Committing a change is kind of like saving files, but with messages and tracking for each save. </a:t>
            </a:r>
            <a:r>
              <a:rPr lang="en-US" b="0" baseline="0" dirty="0"/>
              <a:t>Commits are made locally but stored remotely after being </a:t>
            </a:r>
            <a:r>
              <a:rPr lang="en-US" b="0" i="1" baseline="0" dirty="0"/>
              <a:t>pushed</a:t>
            </a:r>
            <a:r>
              <a:rPr lang="en-US" b="0" i="0" baseline="0" dirty="0"/>
              <a:t>. They make</a:t>
            </a:r>
            <a:r>
              <a:rPr lang="en-US" b="0" baseline="0" dirty="0"/>
              <a:t> it possible to revert back if necessary!</a:t>
            </a:r>
          </a:p>
          <a:p>
            <a:pPr marL="171450" indent="-171450">
              <a:buFont typeface="Arial" panose="020B0604020202020204" pitchFamily="34" charset="0"/>
              <a:buChar char="•"/>
            </a:pPr>
            <a:r>
              <a:rPr lang="en-US" b="1" baseline="0" dirty="0"/>
              <a:t>Pushing</a:t>
            </a:r>
            <a:r>
              <a:rPr lang="en-US" b="0" baseline="0" dirty="0"/>
              <a:t> code sends it from the </a:t>
            </a:r>
            <a:r>
              <a:rPr lang="en-US" b="0" i="1" baseline="0" dirty="0"/>
              <a:t>local</a:t>
            </a:r>
            <a:r>
              <a:rPr lang="en-US" b="0" i="0" baseline="0" dirty="0"/>
              <a:t> to the </a:t>
            </a:r>
            <a:r>
              <a:rPr lang="en-US" b="0" i="1" baseline="0" dirty="0"/>
              <a:t>remote</a:t>
            </a:r>
            <a:r>
              <a:rPr lang="en-US" b="0" i="0" baseline="0" dirty="0"/>
              <a:t>, allowing the changes to be stored on the server repository (like one on GitHub).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p>
          <a:p>
            <a:pPr marL="171450" indent="-171450">
              <a:buFont typeface="Arial" panose="020B0604020202020204" pitchFamily="34" charset="0"/>
              <a:buChar char="•"/>
            </a:pPr>
            <a:r>
              <a:rPr lang="en-US" b="0" i="0" u="none" baseline="0" dirty="0"/>
              <a:t>What’s the opposite of pushing? Right, pulling! </a:t>
            </a:r>
            <a:r>
              <a:rPr lang="en-US" b="1" i="0" baseline="0" dirty="0"/>
              <a:t>Pulling</a:t>
            </a:r>
            <a:r>
              <a:rPr lang="en-US" b="0" i="0" baseline="0" dirty="0"/>
              <a:t> fetches changes from the </a:t>
            </a:r>
            <a:r>
              <a:rPr lang="en-US" b="0" i="1" baseline="0" dirty="0"/>
              <a:t>remote</a:t>
            </a:r>
            <a:r>
              <a:rPr lang="en-US" b="0" i="0" baseline="0" dirty="0"/>
              <a:t> and merges them into the </a:t>
            </a:r>
            <a:r>
              <a:rPr lang="en-US" b="0" i="1" baseline="0" dirty="0"/>
              <a:t>clone</a:t>
            </a:r>
            <a:r>
              <a:rPr lang="en-US" b="0" i="0" baseline="0" dirty="0"/>
              <a:t> repository. Again,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 It is also possible to pull from one branch to another.</a:t>
            </a:r>
            <a:endParaRPr lang="en-US" b="1"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say we want to make a change, and get it up on the server.</a:t>
            </a:r>
          </a:p>
          <a:p>
            <a:pPr marL="171450" indent="-171450">
              <a:buFont typeface="Arial" panose="020B0604020202020204" pitchFamily="34" charset="0"/>
              <a:buChar char="•"/>
            </a:pPr>
            <a:r>
              <a:rPr lang="en-US" dirty="0"/>
              <a:t>In order to update the files on a remote repository, it is necessary to add, commit, and push the changes.</a:t>
            </a:r>
          </a:p>
          <a:p>
            <a:pPr marL="171450" indent="-171450">
              <a:buFont typeface="Arial" panose="020B0604020202020204" pitchFamily="34" charset="0"/>
              <a:buChar char="•"/>
            </a:pPr>
            <a:r>
              <a:rPr lang="en-US" baseline="0" dirty="0"/>
              <a:t>Follow these steps…</a:t>
            </a:r>
          </a:p>
          <a:p>
            <a:pPr marL="171450" indent="-171450">
              <a:buFont typeface="Arial" panose="020B0604020202020204" pitchFamily="34" charset="0"/>
              <a:buChar char="•"/>
            </a:pPr>
            <a:r>
              <a:rPr lang="en-US" baseline="0" dirty="0"/>
              <a:t>Start by simply making a change in the local repository – the </a:t>
            </a:r>
            <a:r>
              <a:rPr lang="en-US" b="0" i="1" baseline="0" dirty="0"/>
              <a:t>clone</a:t>
            </a:r>
            <a:r>
              <a:rPr lang="en-US" b="0" i="0" baseline="0" dirty="0"/>
              <a:t>.</a:t>
            </a:r>
          </a:p>
          <a:p>
            <a:pPr marL="171450" indent="-171450">
              <a:buFont typeface="Arial" panose="020B0604020202020204" pitchFamily="34" charset="0"/>
              <a:buChar char="•"/>
            </a:pPr>
            <a:r>
              <a:rPr lang="en-US" b="0" i="0" baseline="0" dirty="0"/>
              <a:t>Next, add the change to the </a:t>
            </a:r>
            <a:r>
              <a:rPr lang="en-US" b="0" i="1" baseline="0" dirty="0"/>
              <a:t>staged changes</a:t>
            </a:r>
            <a:endParaRPr lang="en-US" b="0" i="0" baseline="0" dirty="0"/>
          </a:p>
          <a:p>
            <a:pPr marL="171450" indent="-171450">
              <a:buFont typeface="Arial" panose="020B0604020202020204" pitchFamily="34" charset="0"/>
              <a:buChar char="•"/>
            </a:pPr>
            <a:r>
              <a:rPr lang="en-US" b="0" i="0" baseline="0" dirty="0"/>
              <a:t>After that, </a:t>
            </a:r>
            <a:r>
              <a:rPr lang="en-US" b="0" i="1" baseline="0" dirty="0"/>
              <a:t>commit</a:t>
            </a:r>
            <a:r>
              <a:rPr lang="en-US" b="0" i="0" baseline="0" dirty="0"/>
              <a:t> the change to the local repository</a:t>
            </a:r>
          </a:p>
          <a:p>
            <a:pPr marL="171450" indent="-171450">
              <a:buFont typeface="Arial" panose="020B0604020202020204" pitchFamily="34" charset="0"/>
              <a:buChar char="•"/>
            </a:pPr>
            <a:r>
              <a:rPr lang="en-US" b="0" i="0" baseline="0" dirty="0"/>
              <a:t>Finally, it’s time to push the change from the clone repository to the server repository. Basically, pushing up your changes so they are available online for everyone on GitHub (or whatever service). Remember, the local computer version of the repository is the </a:t>
            </a:r>
            <a:r>
              <a:rPr lang="en-US" b="0" i="1" baseline="0" dirty="0"/>
              <a:t>clone</a:t>
            </a:r>
            <a:r>
              <a:rPr lang="en-US" b="0" i="0" baseline="0" dirty="0"/>
              <a:t>, and the remote, website version of the repository is the </a:t>
            </a:r>
            <a:r>
              <a:rPr lang="en-US" b="0" i="1" baseline="0" dirty="0"/>
              <a:t>server repository</a:t>
            </a:r>
            <a:r>
              <a:rPr lang="en-US" b="0" i="0" baseline="0" dirty="0"/>
              <a:t>.</a:t>
            </a:r>
            <a:endParaRPr lang="en-US" b="0"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6484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talk a little more about commit procedures – when making changes to your repository via commits, it is important to keep some things in mind.</a:t>
            </a:r>
          </a:p>
          <a:p>
            <a:pPr marL="171450" indent="-171450">
              <a:buFont typeface="Arial" panose="020B0604020202020204" pitchFamily="34" charset="0"/>
              <a:buChar char="•"/>
            </a:pPr>
            <a:r>
              <a:rPr lang="en-US" dirty="0"/>
              <a:t>First is </a:t>
            </a:r>
            <a:r>
              <a:rPr lang="en-US" i="1" dirty="0"/>
              <a:t>staging</a:t>
            </a:r>
            <a:r>
              <a:rPr lang="en-US" i="0" dirty="0"/>
              <a:t> – what does that actually mean? This oft-forgotten step is when a developer decides which changes they want to include in a commit.</a:t>
            </a:r>
          </a:p>
          <a:p>
            <a:pPr marL="171450" indent="-171450">
              <a:buFont typeface="Arial" panose="020B0604020202020204" pitchFamily="34" charset="0"/>
              <a:buChar char="•"/>
            </a:pPr>
            <a:r>
              <a:rPr lang="en-US" dirty="0"/>
              <a:t>When deciding which changes to stage, the developer has to consider what goes into the commit. Each commit should only include changes for one particular piece of functionality; they must be properly </a:t>
            </a:r>
            <a:r>
              <a:rPr lang="en-US" i="1" dirty="0"/>
              <a:t>scoped</a:t>
            </a:r>
            <a:r>
              <a:rPr lang="en-US" i="0" dirty="0"/>
              <a:t>.</a:t>
            </a:r>
          </a:p>
          <a:p>
            <a:pPr marL="171450" indent="-171450">
              <a:buFont typeface="Arial" panose="020B0604020202020204" pitchFamily="34" charset="0"/>
              <a:buChar char="•"/>
            </a:pPr>
            <a:r>
              <a:rPr lang="en-US" i="0" dirty="0"/>
              <a:t>Now, when all changes for the commit have been selected, the next step is coming up with a commit message. There are several guidelines that one could follow when coming up with messages, but some basic ones are that the messages should explain the changes (but not be too wordy), start with verbs, and ultimately make sense. It’s very easy to simply type out “fix something” for every single commit, but that’s not super helpful! There are a lot of more specific guidelines, and some software teams will have certain styles or standards they use. For our purposes, just make sure the messages are decipherable!</a:t>
            </a:r>
            <a:br>
              <a:rPr lang="en-US" i="0" dirty="0"/>
            </a:b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90414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0233623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8" name="Rectangle 7">
            <a:extLst>
              <a:ext uri="{FF2B5EF4-FFF2-40B4-BE49-F238E27FC236}">
                <a16:creationId xmlns:a16="http://schemas.microsoft.com/office/drawing/2014/main" id="{CC692698-17FB-44C1-BA8A-92AF9F0C2CA5}"/>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17776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078707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993127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8/31/2022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cxnSp>
        <p:nvCxnSpPr>
          <p:cNvPr id="13" name="Straight Connector 12">
            <a:extLst>
              <a:ext uri="{FF2B5EF4-FFF2-40B4-BE49-F238E27FC236}">
                <a16:creationId xmlns:a16="http://schemas.microsoft.com/office/drawing/2014/main" id="{4098E634-4673-4E7B-9196-D573456AC052}"/>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658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8/31/2022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262475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8/31/2022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0967265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259075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8/31/2022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91756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t>8/31/2022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9748460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141056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27" name="Rectangle 26"/>
          <p:cNvSpPr/>
          <p:nvPr/>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31,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
        <p:nvSpPr>
          <p:cNvPr id="29" name="Rectangle 28">
            <a:extLst>
              <a:ext uri="{FF2B5EF4-FFF2-40B4-BE49-F238E27FC236}">
                <a16:creationId xmlns:a16="http://schemas.microsoft.com/office/drawing/2014/main" id="{69E756CA-2FEE-42D5-8B2C-FB016A1AD286}"/>
              </a:ext>
            </a:extLst>
          </p:cNvPr>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20A61BF-4A8B-4046-B0FC-F074DFC72444}"/>
              </a:ext>
            </a:extLst>
          </p:cNvPr>
          <p:cNvGrpSpPr>
            <a:grpSpLocks noChangeAspect="1"/>
          </p:cNvGrpSpPr>
          <p:nvPr userDrawn="1"/>
        </p:nvGrpSpPr>
        <p:grpSpPr>
          <a:xfrm>
            <a:off x="9966960" y="4343400"/>
            <a:ext cx="1828800" cy="1828800"/>
            <a:chOff x="4724400" y="2057400"/>
            <a:chExt cx="2743200" cy="2743200"/>
          </a:xfrm>
        </p:grpSpPr>
        <p:sp>
          <p:nvSpPr>
            <p:cNvPr id="31" name="Rectangle 30">
              <a:extLst>
                <a:ext uri="{FF2B5EF4-FFF2-40B4-BE49-F238E27FC236}">
                  <a16:creationId xmlns:a16="http://schemas.microsoft.com/office/drawing/2014/main" id="{5812B181-4DC3-4CEE-B508-87030C2D1ECF}"/>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32" name="Group 4">
              <a:extLst>
                <a:ext uri="{FF2B5EF4-FFF2-40B4-BE49-F238E27FC236}">
                  <a16:creationId xmlns:a16="http://schemas.microsoft.com/office/drawing/2014/main" id="{B2E4A740-50CE-4F62-987E-CC3C3BFD4149}"/>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33" name="Freeform 5">
                <a:extLst>
                  <a:ext uri="{FF2B5EF4-FFF2-40B4-BE49-F238E27FC236}">
                    <a16:creationId xmlns:a16="http://schemas.microsoft.com/office/drawing/2014/main" id="{9D7869EB-50C7-4807-B8CE-1799C2753BD4}"/>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D56C269B-6588-440B-9FD4-F8FC115B0783}"/>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5EDB8F47-1ABB-4CF2-9D4C-2717F1FD19C0}"/>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90E3535B-5474-4923-80EE-FF3D7B2C31FC}"/>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D89CF7AE-FC71-436C-894A-14EA02041650}"/>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
                <a:extLst>
                  <a:ext uri="{FF2B5EF4-FFF2-40B4-BE49-F238E27FC236}">
                    <a16:creationId xmlns:a16="http://schemas.microsoft.com/office/drawing/2014/main" id="{E7970B08-785B-403A-9F0E-14D887519820}"/>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a:extLst>
                  <a:ext uri="{FF2B5EF4-FFF2-40B4-BE49-F238E27FC236}">
                    <a16:creationId xmlns:a16="http://schemas.microsoft.com/office/drawing/2014/main" id="{75916C71-14A4-43E7-9F81-349519AA860F}"/>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48061240"/>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1572567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0664727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904184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961595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630107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0450928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0022963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0401004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8486749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347045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7" name="Rectangle 6"/>
          <p:cNvSpPr/>
          <p:nvPr/>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2420392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193927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9590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
        <p:nvSpPr>
          <p:cNvPr id="13" name="Rectangle 12">
            <a:extLst>
              <a:ext uri="{FF2B5EF4-FFF2-40B4-BE49-F238E27FC236}">
                <a16:creationId xmlns:a16="http://schemas.microsoft.com/office/drawing/2014/main" id="{53707829-419E-4BAD-BE90-9DD7E74AEFD1}"/>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79E2E0E-A0E5-41A2-ABBA-80EF2B8E9574}"/>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5" name="Freeform 21">
            <a:extLst>
              <a:ext uri="{FF2B5EF4-FFF2-40B4-BE49-F238E27FC236}">
                <a16:creationId xmlns:a16="http://schemas.microsoft.com/office/drawing/2014/main" id="{A49205C5-DF6D-472A-BE22-9B63121E74E5}"/>
              </a:ext>
            </a:extLst>
          </p:cNvPr>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22">
            <a:extLst>
              <a:ext uri="{FF2B5EF4-FFF2-40B4-BE49-F238E27FC236}">
                <a16:creationId xmlns:a16="http://schemas.microsoft.com/office/drawing/2014/main" id="{EAAC0148-A205-40D8-8ACC-A18892651CE8}"/>
              </a:ext>
            </a:extLst>
          </p:cNvPr>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1C3AD75-B673-4CD0-8255-060B1E5FD80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8" name="Rectangle 17">
            <a:extLst>
              <a:ext uri="{FF2B5EF4-FFF2-40B4-BE49-F238E27FC236}">
                <a16:creationId xmlns:a16="http://schemas.microsoft.com/office/drawing/2014/main" id="{B2FF076D-88E1-42C3-AA63-A7156DDB8DB2}"/>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9" name="Freeform 25">
            <a:extLst>
              <a:ext uri="{FF2B5EF4-FFF2-40B4-BE49-F238E27FC236}">
                <a16:creationId xmlns:a16="http://schemas.microsoft.com/office/drawing/2014/main" id="{CDFAF855-150E-463B-A142-8067EB17AF30}"/>
              </a:ext>
            </a:extLst>
          </p:cNvPr>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6">
            <a:extLst>
              <a:ext uri="{FF2B5EF4-FFF2-40B4-BE49-F238E27FC236}">
                <a16:creationId xmlns:a16="http://schemas.microsoft.com/office/drawing/2014/main" id="{3B66C71F-5618-4BE7-B60F-382502E13D31}"/>
              </a:ext>
            </a:extLst>
          </p:cNvPr>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4531621C-F7CC-469A-81C0-443EF3B6ED60}"/>
              </a:ext>
            </a:extLst>
          </p:cNvPr>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21">
            <a:extLst>
              <a:ext uri="{FF2B5EF4-FFF2-40B4-BE49-F238E27FC236}">
                <a16:creationId xmlns:a16="http://schemas.microsoft.com/office/drawing/2014/main" id="{A8D5D1F1-21EB-472B-AAB6-66B4439608A6}"/>
              </a:ext>
            </a:extLst>
          </p:cNvPr>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5987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par>
                                <p:cTn id="97" presetID="53" presetClass="exit" presetSubtype="32" fill="hold" grpId="0" nodeType="withEffect">
                                  <p:stCondLst>
                                    <p:cond delay="0"/>
                                  </p:stCondLst>
                                  <p:childTnLst>
                                    <p:anim calcmode="lin" valueType="num">
                                      <p:cBhvr>
                                        <p:cTn id="98" dur="500"/>
                                        <p:tgtEl>
                                          <p:spTgt spid="13"/>
                                        </p:tgtEl>
                                        <p:attrNameLst>
                                          <p:attrName>ppt_w</p:attrName>
                                        </p:attrNameLst>
                                      </p:cBhvr>
                                      <p:tavLst>
                                        <p:tav tm="0">
                                          <p:val>
                                            <p:strVal val="ppt_w"/>
                                          </p:val>
                                        </p:tav>
                                        <p:tav tm="100000">
                                          <p:val>
                                            <p:fltVal val="0"/>
                                          </p:val>
                                        </p:tav>
                                      </p:tavLst>
                                    </p:anim>
                                    <p:anim calcmode="lin" valueType="num">
                                      <p:cBhvr>
                                        <p:cTn id="99" dur="500"/>
                                        <p:tgtEl>
                                          <p:spTgt spid="13"/>
                                        </p:tgtEl>
                                        <p:attrNameLst>
                                          <p:attrName>ppt_h</p:attrName>
                                        </p:attrNameLst>
                                      </p:cBhvr>
                                      <p:tavLst>
                                        <p:tav tm="0">
                                          <p:val>
                                            <p:strVal val="ppt_h"/>
                                          </p:val>
                                        </p:tav>
                                        <p:tav tm="100000">
                                          <p:val>
                                            <p:fltVal val="0"/>
                                          </p:val>
                                        </p:tav>
                                      </p:tavLst>
                                    </p:anim>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childTnLst>
                          </p:cTn>
                        </p:par>
                        <p:par>
                          <p:cTn id="102" fill="hold">
                            <p:stCondLst>
                              <p:cond delay="3380"/>
                            </p:stCondLst>
                            <p:childTnLst>
                              <p:par>
                                <p:cTn id="103" presetID="23" presetClass="entr" presetSubtype="16" fill="hold" grpId="2" nodeType="after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250" fill="hold"/>
                                        <p:tgtEl>
                                          <p:spTgt spid="14"/>
                                        </p:tgtEl>
                                        <p:attrNameLst>
                                          <p:attrName>ppt_w</p:attrName>
                                        </p:attrNameLst>
                                      </p:cBhvr>
                                      <p:tavLst>
                                        <p:tav tm="0">
                                          <p:val>
                                            <p:fltVal val="0"/>
                                          </p:val>
                                        </p:tav>
                                        <p:tav tm="100000">
                                          <p:val>
                                            <p:strVal val="#ppt_w"/>
                                          </p:val>
                                        </p:tav>
                                      </p:tavLst>
                                    </p:anim>
                                    <p:anim calcmode="lin" valueType="num">
                                      <p:cBhvr>
                                        <p:cTn id="106" dur="250" fill="hold"/>
                                        <p:tgtEl>
                                          <p:spTgt spid="14"/>
                                        </p:tgtEl>
                                        <p:attrNameLst>
                                          <p:attrName>ppt_h</p:attrName>
                                        </p:attrNameLst>
                                      </p:cBhvr>
                                      <p:tavLst>
                                        <p:tav tm="0">
                                          <p:val>
                                            <p:fltVal val="0"/>
                                          </p:val>
                                        </p:tav>
                                        <p:tav tm="100000">
                                          <p:val>
                                            <p:strVal val="#ppt_h"/>
                                          </p:val>
                                        </p:tav>
                                      </p:tavLst>
                                    </p:anim>
                                  </p:childTnLst>
                                </p:cTn>
                              </p:par>
                            </p:childTnLst>
                          </p:cTn>
                        </p:par>
                        <p:par>
                          <p:cTn id="107" fill="hold">
                            <p:stCondLst>
                              <p:cond delay="3630"/>
                            </p:stCondLst>
                            <p:childTnLst>
                              <p:par>
                                <p:cTn id="108" presetID="1" presetClass="entr" presetSubtype="0" fill="hold" grpId="1" nodeType="afterEffect">
                                  <p:stCondLst>
                                    <p:cond delay="250"/>
                                  </p:stCondLst>
                                  <p:childTnLst>
                                    <p:set>
                                      <p:cBhvr>
                                        <p:cTn id="109" dur="1" fill="hold">
                                          <p:stCondLst>
                                            <p:cond delay="0"/>
                                          </p:stCondLst>
                                        </p:cTn>
                                        <p:tgtEl>
                                          <p:spTgt spid="18"/>
                                        </p:tgtEl>
                                        <p:attrNameLst>
                                          <p:attrName>style.visibility</p:attrName>
                                        </p:attrNameLst>
                                      </p:cBhvr>
                                      <p:to>
                                        <p:strVal val="visible"/>
                                      </p:to>
                                    </p:set>
                                  </p:childTnLst>
                                </p:cTn>
                              </p:par>
                            </p:childTnLst>
                          </p:cTn>
                        </p:par>
                        <p:par>
                          <p:cTn id="110" fill="hold">
                            <p:stCondLst>
                              <p:cond delay="3880"/>
                            </p:stCondLst>
                            <p:childTnLst>
                              <p:par>
                                <p:cTn id="111" presetID="17" presetClass="entr" presetSubtype="10" fill="hold" grpId="0" nodeType="after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p:cTn id="113" dur="380" fill="hold"/>
                                        <p:tgtEl>
                                          <p:spTgt spid="16"/>
                                        </p:tgtEl>
                                        <p:attrNameLst>
                                          <p:attrName>ppt_w</p:attrName>
                                        </p:attrNameLst>
                                      </p:cBhvr>
                                      <p:tavLst>
                                        <p:tav tm="0">
                                          <p:val>
                                            <p:fltVal val="0"/>
                                          </p:val>
                                        </p:tav>
                                        <p:tav tm="100000">
                                          <p:val>
                                            <p:strVal val="#ppt_w"/>
                                          </p:val>
                                        </p:tav>
                                      </p:tavLst>
                                    </p:anim>
                                    <p:anim calcmode="lin" valueType="num">
                                      <p:cBhvr>
                                        <p:cTn id="114" dur="380" fill="hold"/>
                                        <p:tgtEl>
                                          <p:spTgt spid="16"/>
                                        </p:tgtEl>
                                        <p:attrNameLst>
                                          <p:attrName>ppt_h</p:attrName>
                                        </p:attrNameLst>
                                      </p:cBhvr>
                                      <p:tavLst>
                                        <p:tav tm="0">
                                          <p:val>
                                            <p:strVal val="#ppt_h"/>
                                          </p:val>
                                        </p:tav>
                                        <p:tav tm="100000">
                                          <p:val>
                                            <p:strVal val="#ppt_h"/>
                                          </p:val>
                                        </p:tav>
                                      </p:tavLst>
                                    </p:anim>
                                  </p:childTnLst>
                                </p:cTn>
                              </p:par>
                              <p:par>
                                <p:cTn id="115" presetID="17" presetClass="entr" presetSubtype="10" fill="hold" grpId="0" nodeType="with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p:cTn id="117" dur="380" fill="hold"/>
                                        <p:tgtEl>
                                          <p:spTgt spid="15"/>
                                        </p:tgtEl>
                                        <p:attrNameLst>
                                          <p:attrName>ppt_w</p:attrName>
                                        </p:attrNameLst>
                                      </p:cBhvr>
                                      <p:tavLst>
                                        <p:tav tm="0">
                                          <p:val>
                                            <p:fltVal val="0"/>
                                          </p:val>
                                        </p:tav>
                                        <p:tav tm="100000">
                                          <p:val>
                                            <p:strVal val="#ppt_w"/>
                                          </p:val>
                                        </p:tav>
                                      </p:tavLst>
                                    </p:anim>
                                    <p:anim calcmode="lin" valueType="num">
                                      <p:cBhvr>
                                        <p:cTn id="118" dur="380" fill="hold"/>
                                        <p:tgtEl>
                                          <p:spTgt spid="15"/>
                                        </p:tgtEl>
                                        <p:attrNameLst>
                                          <p:attrName>ppt_h</p:attrName>
                                        </p:attrNameLst>
                                      </p:cBhvr>
                                      <p:tavLst>
                                        <p:tav tm="0">
                                          <p:val>
                                            <p:strVal val="#ppt_h"/>
                                          </p:val>
                                        </p:tav>
                                        <p:tav tm="100000">
                                          <p:val>
                                            <p:strVal val="#ppt_h"/>
                                          </p:val>
                                        </p:tav>
                                      </p:tavLst>
                                    </p:anim>
                                  </p:childTnLst>
                                </p:cTn>
                              </p:par>
                              <p:par>
                                <p:cTn id="119" presetID="6" presetClass="emph" presetSubtype="0" autoRev="1" fill="hold" grpId="0" nodeType="withEffect">
                                  <p:stCondLst>
                                    <p:cond delay="0"/>
                                  </p:stCondLst>
                                  <p:childTnLst>
                                    <p:animScale>
                                      <p:cBhvr>
                                        <p:cTn id="120" dur="250" fill="hold"/>
                                        <p:tgtEl>
                                          <p:spTgt spid="14"/>
                                        </p:tgtEl>
                                      </p:cBhvr>
                                      <p:by x="110000" y="100000"/>
                                    </p:animScale>
                                  </p:childTnLst>
                                </p:cTn>
                              </p:par>
                              <p:par>
                                <p:cTn id="121" presetID="17" presetClass="exit" presetSubtype="1" fill="hold" grpId="1" nodeType="withEffect">
                                  <p:stCondLst>
                                    <p:cond delay="250"/>
                                  </p:stCondLst>
                                  <p:childTnLst>
                                    <p:anim calcmode="lin" valueType="num">
                                      <p:cBhvr>
                                        <p:cTn id="122" dur="250"/>
                                        <p:tgtEl>
                                          <p:spTgt spid="14"/>
                                        </p:tgtEl>
                                        <p:attrNameLst>
                                          <p:attrName>ppt_x</p:attrName>
                                        </p:attrNameLst>
                                      </p:cBhvr>
                                      <p:tavLst>
                                        <p:tav tm="0">
                                          <p:val>
                                            <p:strVal val="ppt_x"/>
                                          </p:val>
                                        </p:tav>
                                        <p:tav tm="100000">
                                          <p:val>
                                            <p:strVal val="ppt_x"/>
                                          </p:val>
                                        </p:tav>
                                      </p:tavLst>
                                    </p:anim>
                                    <p:anim calcmode="lin" valueType="num">
                                      <p:cBhvr>
                                        <p:cTn id="123" dur="250"/>
                                        <p:tgtEl>
                                          <p:spTgt spid="14"/>
                                        </p:tgtEl>
                                        <p:attrNameLst>
                                          <p:attrName>ppt_y</p:attrName>
                                        </p:attrNameLst>
                                      </p:cBhvr>
                                      <p:tavLst>
                                        <p:tav tm="0">
                                          <p:val>
                                            <p:strVal val="ppt_y"/>
                                          </p:val>
                                        </p:tav>
                                        <p:tav tm="100000">
                                          <p:val>
                                            <p:strVal val="ppt_y-ppt_h/2"/>
                                          </p:val>
                                        </p:tav>
                                      </p:tavLst>
                                    </p:anim>
                                    <p:anim calcmode="lin" valueType="num">
                                      <p:cBhvr>
                                        <p:cTn id="124" dur="250"/>
                                        <p:tgtEl>
                                          <p:spTgt spid="14"/>
                                        </p:tgtEl>
                                        <p:attrNameLst>
                                          <p:attrName>ppt_w</p:attrName>
                                        </p:attrNameLst>
                                      </p:cBhvr>
                                      <p:tavLst>
                                        <p:tav tm="0">
                                          <p:val>
                                            <p:strVal val="ppt_w"/>
                                          </p:val>
                                        </p:tav>
                                        <p:tav tm="100000">
                                          <p:val>
                                            <p:strVal val="ppt_w"/>
                                          </p:val>
                                        </p:tav>
                                      </p:tavLst>
                                    </p:anim>
                                    <p:anim calcmode="lin" valueType="num">
                                      <p:cBhvr>
                                        <p:cTn id="125" dur="250"/>
                                        <p:tgtEl>
                                          <p:spTgt spid="14"/>
                                        </p:tgtEl>
                                        <p:attrNameLst>
                                          <p:attrName>ppt_h</p:attrName>
                                        </p:attrNameLst>
                                      </p:cBhvr>
                                      <p:tavLst>
                                        <p:tav tm="0">
                                          <p:val>
                                            <p:strVal val="ppt_h"/>
                                          </p:val>
                                        </p:tav>
                                        <p:tav tm="100000">
                                          <p:val>
                                            <p:fltVal val="0"/>
                                          </p:val>
                                        </p:tav>
                                      </p:tavLst>
                                    </p:anim>
                                    <p:set>
                                      <p:cBhvr>
                                        <p:cTn id="126" dur="1" fill="hold">
                                          <p:stCondLst>
                                            <p:cond delay="249"/>
                                          </p:stCondLst>
                                        </p:cTn>
                                        <p:tgtEl>
                                          <p:spTgt spid="14"/>
                                        </p:tgtEl>
                                        <p:attrNameLst>
                                          <p:attrName>style.visibility</p:attrName>
                                        </p:attrNameLst>
                                      </p:cBhvr>
                                      <p:to>
                                        <p:strVal val="hidden"/>
                                      </p:to>
                                    </p:set>
                                  </p:childTnLst>
                                </p:cTn>
                              </p:par>
                              <p:par>
                                <p:cTn id="127" presetID="1" presetClass="entr" presetSubtype="0" fill="hold" grpId="1" nodeType="withEffect">
                                  <p:stCondLst>
                                    <p:cond delay="0"/>
                                  </p:stCondLst>
                                  <p:childTnLst>
                                    <p:set>
                                      <p:cBhvr>
                                        <p:cTn id="128" dur="1" fill="hold">
                                          <p:stCondLst>
                                            <p:cond delay="0"/>
                                          </p:stCondLst>
                                        </p:cTn>
                                        <p:tgtEl>
                                          <p:spTgt spid="17"/>
                                        </p:tgtEl>
                                        <p:attrNameLst>
                                          <p:attrName>style.visibility</p:attrName>
                                        </p:attrNameLst>
                                      </p:cBhvr>
                                      <p:to>
                                        <p:strVal val="visible"/>
                                      </p:to>
                                    </p:set>
                                  </p:childTnLst>
                                </p:cTn>
                              </p:par>
                              <p:par>
                                <p:cTn id="129" presetID="42" presetClass="path" presetSubtype="0" accel="70000" decel="20000" fill="hold" grpId="2" nodeType="withEffect">
                                  <p:stCondLst>
                                    <p:cond delay="0"/>
                                  </p:stCondLst>
                                  <p:childTnLst>
                                    <p:animMotion origin="layout" path="M 0 0 L 0 0.4 " pathEditMode="relative" rAng="0" ptsTypes="AA">
                                      <p:cBhvr>
                                        <p:cTn id="130" dur="500" spd="-100000" fill="hold"/>
                                        <p:tgtEl>
                                          <p:spTgt spid="17"/>
                                        </p:tgtEl>
                                        <p:attrNameLst>
                                          <p:attrName>ppt_x</p:attrName>
                                          <p:attrName>ppt_y</p:attrName>
                                        </p:attrNameLst>
                                      </p:cBhvr>
                                      <p:rCtr x="0" y="20000"/>
                                    </p:animMotion>
                                  </p:childTnLst>
                                </p:cTn>
                              </p:par>
                              <p:par>
                                <p:cTn id="131" presetID="42" presetClass="path" presetSubtype="0" accel="50000" decel="50000" autoRev="1" fill="hold" grpId="0" nodeType="withEffect">
                                  <p:stCondLst>
                                    <p:cond delay="0"/>
                                  </p:stCondLst>
                                  <p:childTnLst>
                                    <p:animMotion origin="layout" path="M 0 1.11022E-16 L 0 0.01667 " pathEditMode="relative" rAng="0" ptsTypes="AA">
                                      <p:cBhvr>
                                        <p:cTn id="132" dur="130" fill="hold"/>
                                        <p:tgtEl>
                                          <p:spTgt spid="18"/>
                                        </p:tgtEl>
                                        <p:attrNameLst>
                                          <p:attrName>ppt_x</p:attrName>
                                          <p:attrName>ppt_y</p:attrName>
                                        </p:attrNameLst>
                                      </p:cBhvr>
                                      <p:rCtr x="0" y="833"/>
                                    </p:animMotion>
                                  </p:childTnLst>
                                </p:cTn>
                              </p:par>
                              <p:par>
                                <p:cTn id="133" presetID="6" presetClass="emph" presetSubtype="0" decel="50000" autoRev="1" fill="hold" grpId="0" nodeType="withEffect">
                                  <p:stCondLst>
                                    <p:cond delay="0"/>
                                  </p:stCondLst>
                                  <p:childTnLst>
                                    <p:animScale>
                                      <p:cBhvr>
                                        <p:cTn id="134" dur="130" fill="hold"/>
                                        <p:tgtEl>
                                          <p:spTgt spid="17"/>
                                        </p:tgtEl>
                                      </p:cBhvr>
                                      <p:by x="110000" y="100000"/>
                                    </p:animScale>
                                  </p:childTnLst>
                                </p:cTn>
                              </p:par>
                              <p:par>
                                <p:cTn id="135" presetID="17" presetClass="exit" presetSubtype="1" fill="hold" grpId="1" nodeType="withEffect">
                                  <p:stCondLst>
                                    <p:cond delay="170"/>
                                  </p:stCondLst>
                                  <p:childTnLst>
                                    <p:anim calcmode="lin" valueType="num">
                                      <p:cBhvr>
                                        <p:cTn id="136" dur="250"/>
                                        <p:tgtEl>
                                          <p:spTgt spid="16"/>
                                        </p:tgtEl>
                                        <p:attrNameLst>
                                          <p:attrName>ppt_x</p:attrName>
                                        </p:attrNameLst>
                                      </p:cBhvr>
                                      <p:tavLst>
                                        <p:tav tm="0">
                                          <p:val>
                                            <p:strVal val="ppt_x"/>
                                          </p:val>
                                        </p:tav>
                                        <p:tav tm="100000">
                                          <p:val>
                                            <p:strVal val="ppt_x"/>
                                          </p:val>
                                        </p:tav>
                                      </p:tavLst>
                                    </p:anim>
                                    <p:anim calcmode="lin" valueType="num">
                                      <p:cBhvr>
                                        <p:cTn id="137" dur="250"/>
                                        <p:tgtEl>
                                          <p:spTgt spid="16"/>
                                        </p:tgtEl>
                                        <p:attrNameLst>
                                          <p:attrName>ppt_y</p:attrName>
                                        </p:attrNameLst>
                                      </p:cBhvr>
                                      <p:tavLst>
                                        <p:tav tm="0">
                                          <p:val>
                                            <p:strVal val="ppt_y"/>
                                          </p:val>
                                        </p:tav>
                                        <p:tav tm="100000">
                                          <p:val>
                                            <p:strVal val="ppt_y-ppt_h/2"/>
                                          </p:val>
                                        </p:tav>
                                      </p:tavLst>
                                    </p:anim>
                                    <p:anim calcmode="lin" valueType="num">
                                      <p:cBhvr>
                                        <p:cTn id="138" dur="250"/>
                                        <p:tgtEl>
                                          <p:spTgt spid="16"/>
                                        </p:tgtEl>
                                        <p:attrNameLst>
                                          <p:attrName>ppt_w</p:attrName>
                                        </p:attrNameLst>
                                      </p:cBhvr>
                                      <p:tavLst>
                                        <p:tav tm="0">
                                          <p:val>
                                            <p:strVal val="ppt_w"/>
                                          </p:val>
                                        </p:tav>
                                        <p:tav tm="100000">
                                          <p:val>
                                            <p:strVal val="ppt_w"/>
                                          </p:val>
                                        </p:tav>
                                      </p:tavLst>
                                    </p:anim>
                                    <p:anim calcmode="lin" valueType="num">
                                      <p:cBhvr>
                                        <p:cTn id="139" dur="250"/>
                                        <p:tgtEl>
                                          <p:spTgt spid="16"/>
                                        </p:tgtEl>
                                        <p:attrNameLst>
                                          <p:attrName>ppt_h</p:attrName>
                                        </p:attrNameLst>
                                      </p:cBhvr>
                                      <p:tavLst>
                                        <p:tav tm="0">
                                          <p:val>
                                            <p:strVal val="ppt_h"/>
                                          </p:val>
                                        </p:tav>
                                        <p:tav tm="100000">
                                          <p:val>
                                            <p:fltVal val="0"/>
                                          </p:val>
                                        </p:tav>
                                      </p:tavLst>
                                    </p:anim>
                                    <p:set>
                                      <p:cBhvr>
                                        <p:cTn id="140" dur="1" fill="hold">
                                          <p:stCondLst>
                                            <p:cond delay="249"/>
                                          </p:stCondLst>
                                        </p:cTn>
                                        <p:tgtEl>
                                          <p:spTgt spid="16"/>
                                        </p:tgtEl>
                                        <p:attrNameLst>
                                          <p:attrName>style.visibility</p:attrName>
                                        </p:attrNameLst>
                                      </p:cBhvr>
                                      <p:to>
                                        <p:strVal val="hidden"/>
                                      </p:to>
                                    </p:set>
                                  </p:childTnLst>
                                </p:cTn>
                              </p:par>
                              <p:par>
                                <p:cTn id="141" presetID="17" presetClass="exit" presetSubtype="1" fill="hold" grpId="1" nodeType="withEffect">
                                  <p:stCondLst>
                                    <p:cond delay="170"/>
                                  </p:stCondLst>
                                  <p:childTnLst>
                                    <p:anim calcmode="lin" valueType="num">
                                      <p:cBhvr>
                                        <p:cTn id="142" dur="250"/>
                                        <p:tgtEl>
                                          <p:spTgt spid="15"/>
                                        </p:tgtEl>
                                        <p:attrNameLst>
                                          <p:attrName>ppt_x</p:attrName>
                                        </p:attrNameLst>
                                      </p:cBhvr>
                                      <p:tavLst>
                                        <p:tav tm="0">
                                          <p:val>
                                            <p:strVal val="ppt_x"/>
                                          </p:val>
                                        </p:tav>
                                        <p:tav tm="100000">
                                          <p:val>
                                            <p:strVal val="ppt_x"/>
                                          </p:val>
                                        </p:tav>
                                      </p:tavLst>
                                    </p:anim>
                                    <p:anim calcmode="lin" valueType="num">
                                      <p:cBhvr>
                                        <p:cTn id="143" dur="250"/>
                                        <p:tgtEl>
                                          <p:spTgt spid="15"/>
                                        </p:tgtEl>
                                        <p:attrNameLst>
                                          <p:attrName>ppt_y</p:attrName>
                                        </p:attrNameLst>
                                      </p:cBhvr>
                                      <p:tavLst>
                                        <p:tav tm="0">
                                          <p:val>
                                            <p:strVal val="ppt_y"/>
                                          </p:val>
                                        </p:tav>
                                        <p:tav tm="100000">
                                          <p:val>
                                            <p:strVal val="ppt_y-ppt_h/2"/>
                                          </p:val>
                                        </p:tav>
                                      </p:tavLst>
                                    </p:anim>
                                    <p:anim calcmode="lin" valueType="num">
                                      <p:cBhvr>
                                        <p:cTn id="144" dur="250"/>
                                        <p:tgtEl>
                                          <p:spTgt spid="15"/>
                                        </p:tgtEl>
                                        <p:attrNameLst>
                                          <p:attrName>ppt_w</p:attrName>
                                        </p:attrNameLst>
                                      </p:cBhvr>
                                      <p:tavLst>
                                        <p:tav tm="0">
                                          <p:val>
                                            <p:strVal val="ppt_w"/>
                                          </p:val>
                                        </p:tav>
                                        <p:tav tm="100000">
                                          <p:val>
                                            <p:strVal val="ppt_w"/>
                                          </p:val>
                                        </p:tav>
                                      </p:tavLst>
                                    </p:anim>
                                    <p:anim calcmode="lin" valueType="num">
                                      <p:cBhvr>
                                        <p:cTn id="145" dur="250"/>
                                        <p:tgtEl>
                                          <p:spTgt spid="15"/>
                                        </p:tgtEl>
                                        <p:attrNameLst>
                                          <p:attrName>ppt_h</p:attrName>
                                        </p:attrNameLst>
                                      </p:cBhvr>
                                      <p:tavLst>
                                        <p:tav tm="0">
                                          <p:val>
                                            <p:strVal val="ppt_h"/>
                                          </p:val>
                                        </p:tav>
                                        <p:tav tm="100000">
                                          <p:val>
                                            <p:fltVal val="0"/>
                                          </p:val>
                                        </p:tav>
                                      </p:tavLst>
                                    </p:anim>
                                    <p:set>
                                      <p:cBhvr>
                                        <p:cTn id="146" dur="1" fill="hold">
                                          <p:stCondLst>
                                            <p:cond delay="249"/>
                                          </p:stCondLst>
                                        </p:cTn>
                                        <p:tgtEl>
                                          <p:spTgt spid="15"/>
                                        </p:tgtEl>
                                        <p:attrNameLst>
                                          <p:attrName>style.visibility</p:attrName>
                                        </p:attrNameLst>
                                      </p:cBhvr>
                                      <p:to>
                                        <p:strVal val="hidden"/>
                                      </p:to>
                                    </p:set>
                                  </p:childTnLst>
                                </p:cTn>
                              </p:par>
                              <p:par>
                                <p:cTn id="147" presetID="6" presetClass="emph" presetSubtype="0" fill="hold" grpId="2" nodeType="withEffect">
                                  <p:stCondLst>
                                    <p:cond delay="170"/>
                                  </p:stCondLst>
                                  <p:childTnLst>
                                    <p:animScale>
                                      <p:cBhvr>
                                        <p:cTn id="148" dur="250" fill="hold"/>
                                        <p:tgtEl>
                                          <p:spTgt spid="16"/>
                                        </p:tgtEl>
                                      </p:cBhvr>
                                      <p:by x="150000" y="100000"/>
                                    </p:animScale>
                                  </p:childTnLst>
                                </p:cTn>
                              </p:par>
                              <p:par>
                                <p:cTn id="149" presetID="6" presetClass="emph" presetSubtype="0" fill="hold" grpId="2" nodeType="withEffect">
                                  <p:stCondLst>
                                    <p:cond delay="170"/>
                                  </p:stCondLst>
                                  <p:childTnLst>
                                    <p:animScale>
                                      <p:cBhvr>
                                        <p:cTn id="150" dur="250" fill="hold"/>
                                        <p:tgtEl>
                                          <p:spTgt spid="15"/>
                                        </p:tgtEl>
                                      </p:cBhvr>
                                      <p:by x="150000" y="100000"/>
                                    </p:animScale>
                                  </p:childTnLst>
                                </p:cTn>
                              </p:par>
                              <p:par>
                                <p:cTn id="151" presetID="10" presetClass="entr" presetSubtype="0" fill="hold" grpId="0" nodeType="withEffect">
                                  <p:stCondLst>
                                    <p:cond delay="38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250"/>
                                        <p:tgtEl>
                                          <p:spTgt spid="33"/>
                                        </p:tgtEl>
                                      </p:cBhvr>
                                    </p:animEffect>
                                  </p:childTnLst>
                                </p:cTn>
                              </p:par>
                              <p:par>
                                <p:cTn id="154" presetID="42" presetClass="path" presetSubtype="0" decel="100000" fill="hold" grpId="1" nodeType="withEffect">
                                  <p:stCondLst>
                                    <p:cond delay="380"/>
                                  </p:stCondLst>
                                  <p:childTnLst>
                                    <p:animMotion origin="layout" path="M 0 1.85185E-6 L 0 0.1 " pathEditMode="relative" rAng="0" ptsTypes="AA">
                                      <p:cBhvr>
                                        <p:cTn id="155" dur="250" spd="-100000" fill="hold"/>
                                        <p:tgtEl>
                                          <p:spTgt spid="33"/>
                                        </p:tgtEl>
                                        <p:attrNameLst>
                                          <p:attrName>ppt_x</p:attrName>
                                          <p:attrName>ppt_y</p:attrName>
                                        </p:attrNameLst>
                                      </p:cBhvr>
                                      <p:rCtr x="0" y="5000"/>
                                    </p:animMotion>
                                  </p:childTnLst>
                                </p:cTn>
                              </p:par>
                              <p:par>
                                <p:cTn id="156" presetID="17" presetClass="entr" presetSubtype="10" fill="hold" grpId="2" nodeType="withEffect">
                                  <p:stCondLst>
                                    <p:cond delay="0"/>
                                  </p:stCondLst>
                                  <p:childTnLst>
                                    <p:set>
                                      <p:cBhvr>
                                        <p:cTn id="157" dur="1" fill="hold">
                                          <p:stCondLst>
                                            <p:cond delay="0"/>
                                          </p:stCondLst>
                                        </p:cTn>
                                        <p:tgtEl>
                                          <p:spTgt spid="30"/>
                                        </p:tgtEl>
                                        <p:attrNameLst>
                                          <p:attrName>style.visibility</p:attrName>
                                        </p:attrNameLst>
                                      </p:cBhvr>
                                      <p:to>
                                        <p:strVal val="visible"/>
                                      </p:to>
                                    </p:set>
                                    <p:anim calcmode="lin" valueType="num">
                                      <p:cBhvr>
                                        <p:cTn id="158" dur="250" fill="hold"/>
                                        <p:tgtEl>
                                          <p:spTgt spid="30"/>
                                        </p:tgtEl>
                                        <p:attrNameLst>
                                          <p:attrName>ppt_w</p:attrName>
                                        </p:attrNameLst>
                                      </p:cBhvr>
                                      <p:tavLst>
                                        <p:tav tm="0">
                                          <p:val>
                                            <p:fltVal val="0"/>
                                          </p:val>
                                        </p:tav>
                                        <p:tav tm="100000">
                                          <p:val>
                                            <p:strVal val="#ppt_w"/>
                                          </p:val>
                                        </p:tav>
                                      </p:tavLst>
                                    </p:anim>
                                    <p:anim calcmode="lin" valueType="num">
                                      <p:cBhvr>
                                        <p:cTn id="159" dur="250" fill="hold"/>
                                        <p:tgtEl>
                                          <p:spTgt spid="30"/>
                                        </p:tgtEl>
                                        <p:attrNameLst>
                                          <p:attrName>ppt_h</p:attrName>
                                        </p:attrNameLst>
                                      </p:cBhvr>
                                      <p:tavLst>
                                        <p:tav tm="0">
                                          <p:val>
                                            <p:strVal val="#ppt_h"/>
                                          </p:val>
                                        </p:tav>
                                        <p:tav tm="100000">
                                          <p:val>
                                            <p:strVal val="#ppt_h"/>
                                          </p:val>
                                        </p:tav>
                                      </p:tavLst>
                                    </p:anim>
                                  </p:childTnLst>
                                </p:cTn>
                              </p:par>
                              <p:par>
                                <p:cTn id="160" presetID="42" presetClass="path" presetSubtype="0" accel="70000" decel="30000" fill="hold" grpId="0" nodeType="withEffect">
                                  <p:stCondLst>
                                    <p:cond delay="0"/>
                                  </p:stCondLst>
                                  <p:childTnLst>
                                    <p:animMotion origin="layout" path="M 5.55112E-17 -0.25764 L 5.55112E-17 0.14236 " pathEditMode="relative" rAng="0" ptsTypes="AA">
                                      <p:cBhvr>
                                        <p:cTn id="161" dur="500" spd="-100000" fill="hold"/>
                                        <p:tgtEl>
                                          <p:spTgt spid="30"/>
                                        </p:tgtEl>
                                        <p:attrNameLst>
                                          <p:attrName>ppt_x</p:attrName>
                                          <p:attrName>ppt_y</p:attrName>
                                        </p:attrNameLst>
                                      </p:cBhvr>
                                      <p:rCtr x="0" y="20000"/>
                                    </p:animMotion>
                                  </p:childTnLst>
                                </p:cTn>
                              </p:par>
                              <p:par>
                                <p:cTn id="162" presetID="6" presetClass="emph" presetSubtype="0" accel="26000" decel="74000" autoRev="1" fill="hold" grpId="1" nodeType="withEffect">
                                  <p:stCondLst>
                                    <p:cond delay="0"/>
                                  </p:stCondLst>
                                  <p:childTnLst>
                                    <p:animScale>
                                      <p:cBhvr>
                                        <p:cTn id="163" dur="250" fill="hold"/>
                                        <p:tgtEl>
                                          <p:spTgt spid="30"/>
                                        </p:tgtEl>
                                      </p:cBhvr>
                                      <p:by x="125000" y="125000"/>
                                    </p:animScale>
                                  </p:childTnLst>
                                </p:cTn>
                              </p:par>
                              <p:par>
                                <p:cTn id="164" presetID="17" presetClass="exit" presetSubtype="10" fill="hold" grpId="3" nodeType="withEffect">
                                  <p:stCondLst>
                                    <p:cond delay="130"/>
                                  </p:stCondLst>
                                  <p:childTnLst>
                                    <p:anim calcmode="lin" valueType="num">
                                      <p:cBhvr>
                                        <p:cTn id="165" dur="380"/>
                                        <p:tgtEl>
                                          <p:spTgt spid="30"/>
                                        </p:tgtEl>
                                        <p:attrNameLst>
                                          <p:attrName>ppt_w</p:attrName>
                                        </p:attrNameLst>
                                      </p:cBhvr>
                                      <p:tavLst>
                                        <p:tav tm="0">
                                          <p:val>
                                            <p:strVal val="ppt_w"/>
                                          </p:val>
                                        </p:tav>
                                        <p:tav tm="100000">
                                          <p:val>
                                            <p:fltVal val="0"/>
                                          </p:val>
                                        </p:tav>
                                      </p:tavLst>
                                    </p:anim>
                                    <p:anim calcmode="lin" valueType="num">
                                      <p:cBhvr>
                                        <p:cTn id="166" dur="380"/>
                                        <p:tgtEl>
                                          <p:spTgt spid="30"/>
                                        </p:tgtEl>
                                        <p:attrNameLst>
                                          <p:attrName>ppt_h</p:attrName>
                                        </p:attrNameLst>
                                      </p:cBhvr>
                                      <p:tavLst>
                                        <p:tav tm="0">
                                          <p:val>
                                            <p:strVal val="ppt_h"/>
                                          </p:val>
                                        </p:tav>
                                        <p:tav tm="100000">
                                          <p:val>
                                            <p:strVal val="ppt_h"/>
                                          </p:val>
                                        </p:tav>
                                      </p:tavLst>
                                    </p:anim>
                                    <p:set>
                                      <p:cBhvr>
                                        <p:cTn id="167" dur="1" fill="hold">
                                          <p:stCondLst>
                                            <p:cond delay="379"/>
                                          </p:stCondLst>
                                        </p:cTn>
                                        <p:tgtEl>
                                          <p:spTgt spid="30"/>
                                        </p:tgtEl>
                                        <p:attrNameLst>
                                          <p:attrName>style.visibility</p:attrName>
                                        </p:attrNameLst>
                                      </p:cBhvr>
                                      <p:to>
                                        <p:strVal val="hidden"/>
                                      </p:to>
                                    </p:set>
                                  </p:childTnLst>
                                </p:cTn>
                              </p:par>
                              <p:par>
                                <p:cTn id="168" presetID="17" presetClass="entr" presetSubtype="10" fill="hold" grpId="2" nodeType="withEffect">
                                  <p:stCondLst>
                                    <p:cond delay="0"/>
                                  </p:stCondLst>
                                  <p:childTnLst>
                                    <p:set>
                                      <p:cBhvr>
                                        <p:cTn id="169" dur="1" fill="hold">
                                          <p:stCondLst>
                                            <p:cond delay="0"/>
                                          </p:stCondLst>
                                        </p:cTn>
                                        <p:tgtEl>
                                          <p:spTgt spid="19"/>
                                        </p:tgtEl>
                                        <p:attrNameLst>
                                          <p:attrName>style.visibility</p:attrName>
                                        </p:attrNameLst>
                                      </p:cBhvr>
                                      <p:to>
                                        <p:strVal val="visible"/>
                                      </p:to>
                                    </p:set>
                                    <p:anim calcmode="lin" valueType="num">
                                      <p:cBhvr>
                                        <p:cTn id="170" dur="250" fill="hold"/>
                                        <p:tgtEl>
                                          <p:spTgt spid="19"/>
                                        </p:tgtEl>
                                        <p:attrNameLst>
                                          <p:attrName>ppt_w</p:attrName>
                                        </p:attrNameLst>
                                      </p:cBhvr>
                                      <p:tavLst>
                                        <p:tav tm="0">
                                          <p:val>
                                            <p:fltVal val="0"/>
                                          </p:val>
                                        </p:tav>
                                        <p:tav tm="100000">
                                          <p:val>
                                            <p:strVal val="#ppt_w"/>
                                          </p:val>
                                        </p:tav>
                                      </p:tavLst>
                                    </p:anim>
                                    <p:anim calcmode="lin" valueType="num">
                                      <p:cBhvr>
                                        <p:cTn id="171" dur="250" fill="hold"/>
                                        <p:tgtEl>
                                          <p:spTgt spid="19"/>
                                        </p:tgtEl>
                                        <p:attrNameLst>
                                          <p:attrName>ppt_h</p:attrName>
                                        </p:attrNameLst>
                                      </p:cBhvr>
                                      <p:tavLst>
                                        <p:tav tm="0">
                                          <p:val>
                                            <p:strVal val="#ppt_h"/>
                                          </p:val>
                                        </p:tav>
                                        <p:tav tm="100000">
                                          <p:val>
                                            <p:strVal val="#ppt_h"/>
                                          </p:val>
                                        </p:tav>
                                      </p:tavLst>
                                    </p:anim>
                                  </p:childTnLst>
                                </p:cTn>
                              </p:par>
                              <p:par>
                                <p:cTn id="172" presetID="42" presetClass="path" presetSubtype="0" accel="70000" decel="30000" fill="hold" grpId="0" nodeType="withEffect">
                                  <p:stCondLst>
                                    <p:cond delay="0"/>
                                  </p:stCondLst>
                                  <p:childTnLst>
                                    <p:animMotion origin="layout" path="M 0 -0.25764 L 0 0.14236 " pathEditMode="relative" rAng="0" ptsTypes="AA">
                                      <p:cBhvr>
                                        <p:cTn id="173" dur="500" spd="-100000" fill="hold"/>
                                        <p:tgtEl>
                                          <p:spTgt spid="19"/>
                                        </p:tgtEl>
                                        <p:attrNameLst>
                                          <p:attrName>ppt_x</p:attrName>
                                          <p:attrName>ppt_y</p:attrName>
                                        </p:attrNameLst>
                                      </p:cBhvr>
                                      <p:rCtr x="0" y="20000"/>
                                    </p:animMotion>
                                  </p:childTnLst>
                                </p:cTn>
                              </p:par>
                              <p:par>
                                <p:cTn id="174" presetID="6" presetClass="emph" presetSubtype="0" accel="26000" decel="74000" autoRev="1" fill="hold" grpId="1" nodeType="withEffect">
                                  <p:stCondLst>
                                    <p:cond delay="0"/>
                                  </p:stCondLst>
                                  <p:childTnLst>
                                    <p:animScale>
                                      <p:cBhvr>
                                        <p:cTn id="175" dur="250" fill="hold"/>
                                        <p:tgtEl>
                                          <p:spTgt spid="19"/>
                                        </p:tgtEl>
                                      </p:cBhvr>
                                      <p:by x="125000" y="125000"/>
                                    </p:animScale>
                                  </p:childTnLst>
                                </p:cTn>
                              </p:par>
                              <p:par>
                                <p:cTn id="176" presetID="17" presetClass="exit" presetSubtype="10" fill="hold" grpId="3" nodeType="withEffect">
                                  <p:stCondLst>
                                    <p:cond delay="130"/>
                                  </p:stCondLst>
                                  <p:childTnLst>
                                    <p:anim calcmode="lin" valueType="num">
                                      <p:cBhvr>
                                        <p:cTn id="177" dur="380"/>
                                        <p:tgtEl>
                                          <p:spTgt spid="19"/>
                                        </p:tgtEl>
                                        <p:attrNameLst>
                                          <p:attrName>ppt_w</p:attrName>
                                        </p:attrNameLst>
                                      </p:cBhvr>
                                      <p:tavLst>
                                        <p:tav tm="0">
                                          <p:val>
                                            <p:strVal val="ppt_w"/>
                                          </p:val>
                                        </p:tav>
                                        <p:tav tm="100000">
                                          <p:val>
                                            <p:fltVal val="0"/>
                                          </p:val>
                                        </p:tav>
                                      </p:tavLst>
                                    </p:anim>
                                    <p:anim calcmode="lin" valueType="num">
                                      <p:cBhvr>
                                        <p:cTn id="178" dur="380"/>
                                        <p:tgtEl>
                                          <p:spTgt spid="19"/>
                                        </p:tgtEl>
                                        <p:attrNameLst>
                                          <p:attrName>ppt_h</p:attrName>
                                        </p:attrNameLst>
                                      </p:cBhvr>
                                      <p:tavLst>
                                        <p:tav tm="0">
                                          <p:val>
                                            <p:strVal val="ppt_h"/>
                                          </p:val>
                                        </p:tav>
                                        <p:tav tm="100000">
                                          <p:val>
                                            <p:strVal val="ppt_h"/>
                                          </p:val>
                                        </p:tav>
                                      </p:tavLst>
                                    </p:anim>
                                    <p:set>
                                      <p:cBhvr>
                                        <p:cTn id="179" dur="1" fill="hold">
                                          <p:stCondLst>
                                            <p:cond delay="379"/>
                                          </p:stCondLst>
                                        </p:cTn>
                                        <p:tgtEl>
                                          <p:spTgt spid="19"/>
                                        </p:tgtEl>
                                        <p:attrNameLst>
                                          <p:attrName>style.visibility</p:attrName>
                                        </p:attrNameLst>
                                      </p:cBhvr>
                                      <p:to>
                                        <p:strVal val="hidden"/>
                                      </p:to>
                                    </p:set>
                                  </p:childTnLst>
                                </p:cTn>
                              </p:par>
                            </p:childTnLst>
                          </p:cTn>
                        </p:par>
                        <p:par>
                          <p:cTn id="180" fill="hold">
                            <p:stCondLst>
                              <p:cond delay="4510"/>
                            </p:stCondLst>
                            <p:childTnLst>
                              <p:par>
                                <p:cTn id="181" presetID="23" presetClass="entr" presetSubtype="16" fill="hold" grpId="0" nodeType="afterEffect">
                                  <p:stCondLst>
                                    <p:cond delay="0"/>
                                  </p:stCondLst>
                                  <p:childTnLst>
                                    <p:set>
                                      <p:cBhvr>
                                        <p:cTn id="182" dur="1" fill="hold">
                                          <p:stCondLst>
                                            <p:cond delay="0"/>
                                          </p:stCondLst>
                                        </p:cTn>
                                        <p:tgtEl>
                                          <p:spTgt spid="32"/>
                                        </p:tgtEl>
                                        <p:attrNameLst>
                                          <p:attrName>style.visibility</p:attrName>
                                        </p:attrNameLst>
                                      </p:cBhvr>
                                      <p:to>
                                        <p:strVal val="visible"/>
                                      </p:to>
                                    </p:set>
                                    <p:anim calcmode="lin" valueType="num">
                                      <p:cBhvr>
                                        <p:cTn id="183" dur="500" fill="hold"/>
                                        <p:tgtEl>
                                          <p:spTgt spid="32"/>
                                        </p:tgtEl>
                                        <p:attrNameLst>
                                          <p:attrName>ppt_w</p:attrName>
                                        </p:attrNameLst>
                                      </p:cBhvr>
                                      <p:tavLst>
                                        <p:tav tm="0">
                                          <p:val>
                                            <p:fltVal val="0"/>
                                          </p:val>
                                        </p:tav>
                                        <p:tav tm="100000">
                                          <p:val>
                                            <p:strVal val="#ppt_w"/>
                                          </p:val>
                                        </p:tav>
                                      </p:tavLst>
                                    </p:anim>
                                    <p:anim calcmode="lin" valueType="num">
                                      <p:cBhvr>
                                        <p:cTn id="184"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P spid="13" grpId="0" animBg="1"/>
      <p:bldP spid="13" grpId="1"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9" grpId="0" animBg="1"/>
      <p:bldP spid="19" grpId="1" animBg="1"/>
      <p:bldP spid="19" grpId="2" animBg="1"/>
      <p:bldP spid="19" grpId="3" animBg="1"/>
      <p:bldP spid="19" grpId="4" animBg="1"/>
      <p:bldP spid="19" grpId="5" animBg="1"/>
      <p:bldP spid="19" grpId="6" animBg="1"/>
      <p:bldP spid="19" grpId="7" animBg="1"/>
      <p:bldP spid="30" grpId="0" animBg="1"/>
      <p:bldP spid="30" grpId="1" animBg="1"/>
      <p:bldP spid="30" grpId="2" animBg="1"/>
      <p:bldP spid="30" grpId="3" animBg="1"/>
      <p:bldP spid="30" grpId="4" animBg="1"/>
      <p:bldP spid="30" grpId="5" animBg="1"/>
      <p:bldP spid="30" grpId="6" animBg="1"/>
      <p:bldP spid="30" grpId="7" animBg="1"/>
      <p:bldP spid="32" grpId="0" animBg="1"/>
      <p:bldP spid="32" grpId="1" animBg="1"/>
      <p:bldP spid="33" grpId="0" animBg="1"/>
      <p:bldP spid="33" grpId="1" animBg="1"/>
      <p:bldP spid="33" grpId="2" animBg="1"/>
      <p:bldP spid="33" grpId="3"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23293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51107926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96921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99C647-4871-424D-A37B-650028689351}"/>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0317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48BED4-7F90-4AA0-9C5B-ACE93F92D74C}"/>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742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31,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31,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174406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August 31,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48775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2403840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740896C-5541-4C74-A39F-7FCAC8C6AFA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442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6514720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614611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8/31/2022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20069379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649" r:id="rId38"/>
    <p:sldLayoutId id="2147483661" r:id="rId39"/>
    <p:sldLayoutId id="2147483660" r:id="rId40"/>
    <p:sldLayoutId id="2147483664" r:id="rId41"/>
    <p:sldLayoutId id="2147483665" r:id="rId42"/>
    <p:sldLayoutId id="2147483681" r:id="rId43"/>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Git &amp; GitHub</a:t>
            </a:r>
          </a:p>
        </p:txBody>
      </p:sp>
      <p:sp>
        <p:nvSpPr>
          <p:cNvPr id="3" name="Subtitle 2"/>
          <p:cNvSpPr>
            <a:spLocks noGrp="1"/>
          </p:cNvSpPr>
          <p:nvPr>
            <p:ph type="subTitle" idx="1"/>
          </p:nvPr>
        </p:nvSpPr>
        <p:spPr>
          <a:xfrm>
            <a:off x="381000" y="3429000"/>
            <a:ext cx="5084405" cy="553998"/>
          </a:xfrm>
        </p:spPr>
        <p:txBody>
          <a:bodyPr/>
          <a:lstStyle/>
          <a:p>
            <a:r>
              <a:rPr lang="en-US" dirty="0"/>
              <a:t>Hyland Tech Outreach</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FA6A-20BE-485A-8900-E914D85C4D8D}"/>
              </a:ext>
            </a:extLst>
          </p:cNvPr>
          <p:cNvSpPr>
            <a:spLocks noGrp="1"/>
          </p:cNvSpPr>
          <p:nvPr>
            <p:ph type="title"/>
          </p:nvPr>
        </p:nvSpPr>
        <p:spPr/>
        <p:txBody>
          <a:bodyPr/>
          <a:lstStyle/>
          <a:p>
            <a:r>
              <a:rPr lang="en-US" dirty="0"/>
              <a:t>Commit procedures</a:t>
            </a:r>
          </a:p>
        </p:txBody>
      </p:sp>
      <p:sp>
        <p:nvSpPr>
          <p:cNvPr id="3" name="Content Placeholder 2">
            <a:extLst>
              <a:ext uri="{FF2B5EF4-FFF2-40B4-BE49-F238E27FC236}">
                <a16:creationId xmlns:a16="http://schemas.microsoft.com/office/drawing/2014/main" id="{2A320FCC-404F-43FA-A7D3-42DFF9A6E694}"/>
              </a:ext>
            </a:extLst>
          </p:cNvPr>
          <p:cNvSpPr>
            <a:spLocks noGrp="1"/>
          </p:cNvSpPr>
          <p:nvPr>
            <p:ph idx="1"/>
          </p:nvPr>
        </p:nvSpPr>
        <p:spPr>
          <a:xfrm>
            <a:off x="381000" y="1143000"/>
            <a:ext cx="11430000" cy="685799"/>
          </a:xfrm>
        </p:spPr>
        <p:txBody>
          <a:bodyPr/>
          <a:lstStyle/>
          <a:p>
            <a:pPr marL="57150" indent="0">
              <a:buNone/>
            </a:pPr>
            <a:r>
              <a:rPr lang="en-US" i="1" dirty="0"/>
              <a:t>When making commits, it is important to keep some things in mind…</a:t>
            </a:r>
          </a:p>
        </p:txBody>
      </p:sp>
      <p:sp>
        <p:nvSpPr>
          <p:cNvPr id="4" name="Rectangle 3">
            <a:extLst>
              <a:ext uri="{FF2B5EF4-FFF2-40B4-BE49-F238E27FC236}">
                <a16:creationId xmlns:a16="http://schemas.microsoft.com/office/drawing/2014/main" id="{A2523E92-88BB-4FEE-A09D-2DC4BD95C250}"/>
              </a:ext>
            </a:extLst>
          </p:cNvPr>
          <p:cNvSpPr/>
          <p:nvPr/>
        </p:nvSpPr>
        <p:spPr bwMode="auto">
          <a:xfrm>
            <a:off x="323850" y="2057398"/>
            <a:ext cx="3314700" cy="3657602"/>
          </a:xfrm>
          <a:prstGeom prst="rect">
            <a:avLst/>
          </a:prstGeom>
          <a:solidFill>
            <a:schemeClr val="accent1">
              <a:lumMod val="20000"/>
              <a:lumOff val="80000"/>
            </a:schemeClr>
          </a:solidFill>
          <a:ln w="12700">
            <a:solidFill>
              <a:schemeClr val="accent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b="1" dirty="0">
                <a:solidFill>
                  <a:schemeClr val="tx2"/>
                </a:solidFill>
                <a:ea typeface="Segoe UI" pitchFamily="34" charset="0"/>
                <a:cs typeface="Segoe UI" pitchFamily="34" charset="0"/>
              </a:rPr>
              <a:t>Staging</a:t>
            </a:r>
            <a:r>
              <a:rPr lang="en-US" sz="3200" dirty="0">
                <a:solidFill>
                  <a:schemeClr val="tx2"/>
                </a:solidFill>
                <a:ea typeface="Segoe UI" pitchFamily="34" charset="0"/>
                <a:cs typeface="Segoe UI" pitchFamily="34" charset="0"/>
              </a:rPr>
              <a:t> allows a developer to decide </a:t>
            </a:r>
            <a:r>
              <a:rPr lang="en-US" sz="3200" i="1" dirty="0">
                <a:solidFill>
                  <a:schemeClr val="tx2"/>
                </a:solidFill>
                <a:ea typeface="Segoe UI" pitchFamily="34" charset="0"/>
                <a:cs typeface="Segoe UI" pitchFamily="34" charset="0"/>
              </a:rPr>
              <a:t>which changes</a:t>
            </a:r>
            <a:r>
              <a:rPr lang="en-US" sz="3200" dirty="0">
                <a:solidFill>
                  <a:schemeClr val="tx2"/>
                </a:solidFill>
                <a:ea typeface="Segoe UI" pitchFamily="34" charset="0"/>
                <a:cs typeface="Segoe UI" pitchFamily="34" charset="0"/>
              </a:rPr>
              <a:t> actually make it into a commit</a:t>
            </a:r>
          </a:p>
        </p:txBody>
      </p:sp>
      <p:sp>
        <p:nvSpPr>
          <p:cNvPr id="5" name="Rectangle 4">
            <a:extLst>
              <a:ext uri="{FF2B5EF4-FFF2-40B4-BE49-F238E27FC236}">
                <a16:creationId xmlns:a16="http://schemas.microsoft.com/office/drawing/2014/main" id="{0D043C20-5CB9-4879-8C2F-82A874DFF7C6}"/>
              </a:ext>
            </a:extLst>
          </p:cNvPr>
          <p:cNvSpPr/>
          <p:nvPr/>
        </p:nvSpPr>
        <p:spPr bwMode="auto">
          <a:xfrm>
            <a:off x="3810000" y="1808248"/>
            <a:ext cx="3314700" cy="4572002"/>
          </a:xfrm>
          <a:prstGeom prst="rect">
            <a:avLst/>
          </a:prstGeom>
          <a:solidFill>
            <a:schemeClr val="accent2">
              <a:lumMod val="20000"/>
              <a:lumOff val="80000"/>
            </a:schemeClr>
          </a:solidFill>
          <a:ln w="12700">
            <a:solidFill>
              <a:schemeClr val="accent2">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2"/>
                </a:solidFill>
                <a:ea typeface="Segoe UI" pitchFamily="34" charset="0"/>
                <a:cs typeface="Segoe UI" pitchFamily="34" charset="0"/>
              </a:rPr>
              <a:t>Each commit should only include changes for one particular piece of functionality; commits must be properly </a:t>
            </a:r>
            <a:r>
              <a:rPr lang="en-US" sz="4000" b="1" dirty="0">
                <a:solidFill>
                  <a:schemeClr val="tx2"/>
                </a:solidFill>
                <a:ea typeface="Segoe UI" pitchFamily="34" charset="0"/>
                <a:cs typeface="Segoe UI" pitchFamily="34" charset="0"/>
              </a:rPr>
              <a:t>scoped</a:t>
            </a:r>
            <a:r>
              <a:rPr lang="en-US" sz="3200" dirty="0">
                <a:solidFill>
                  <a:schemeClr val="tx2"/>
                </a:solidFill>
                <a:ea typeface="Segoe UI" pitchFamily="34" charset="0"/>
                <a:cs typeface="Segoe UI" pitchFamily="34" charset="0"/>
              </a:rPr>
              <a:t>.</a:t>
            </a:r>
          </a:p>
        </p:txBody>
      </p:sp>
      <p:sp>
        <p:nvSpPr>
          <p:cNvPr id="6" name="Rectangle 5">
            <a:extLst>
              <a:ext uri="{FF2B5EF4-FFF2-40B4-BE49-F238E27FC236}">
                <a16:creationId xmlns:a16="http://schemas.microsoft.com/office/drawing/2014/main" id="{D83E61AE-563D-4C21-86ED-80B76CD90BC0}"/>
              </a:ext>
            </a:extLst>
          </p:cNvPr>
          <p:cNvSpPr/>
          <p:nvPr/>
        </p:nvSpPr>
        <p:spPr bwMode="auto">
          <a:xfrm>
            <a:off x="7296150" y="2520374"/>
            <a:ext cx="4057650" cy="3147749"/>
          </a:xfrm>
          <a:prstGeom prst="rect">
            <a:avLst/>
          </a:prstGeom>
          <a:solidFill>
            <a:srgbClr val="FFCFCF"/>
          </a:solidFill>
          <a:ln w="12700">
            <a:solidFill>
              <a:srgbClr val="E95EB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b="1" dirty="0">
                <a:solidFill>
                  <a:schemeClr val="tx2"/>
                </a:solidFill>
                <a:ea typeface="Segoe UI" pitchFamily="34" charset="0"/>
                <a:cs typeface="Segoe UI" pitchFamily="34" charset="0"/>
              </a:rPr>
              <a:t>Messages</a:t>
            </a:r>
            <a:r>
              <a:rPr lang="en-US" sz="2400" dirty="0">
                <a:solidFill>
                  <a:schemeClr val="tx2"/>
                </a:solidFill>
                <a:ea typeface="Segoe UI" pitchFamily="34" charset="0"/>
                <a:cs typeface="Segoe UI" pitchFamily="34" charset="0"/>
              </a:rPr>
              <a:t> should:</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a:solidFill>
                <a:schemeClr val="tx2"/>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800" dirty="0">
                <a:solidFill>
                  <a:schemeClr val="tx2"/>
                </a:solidFill>
                <a:ea typeface="Segoe UI" pitchFamily="34" charset="0"/>
                <a:cs typeface="Segoe UI" pitchFamily="34" charset="0"/>
              </a:rPr>
              <a:t>Explain the changes</a:t>
            </a:r>
          </a:p>
          <a:p>
            <a:pPr marL="800100" lvl="1" indent="-342900" defTabSz="932472" fontAlgn="base">
              <a:lnSpc>
                <a:spcPct val="90000"/>
              </a:lnSpc>
              <a:spcBef>
                <a:spcPct val="0"/>
              </a:spcBef>
              <a:spcAft>
                <a:spcPct val="0"/>
              </a:spcAft>
              <a:buFont typeface="Arial" panose="020B0604020202020204" pitchFamily="34" charset="0"/>
              <a:buChar char="•"/>
            </a:pPr>
            <a:r>
              <a:rPr lang="en-US" sz="2400" dirty="0">
                <a:solidFill>
                  <a:schemeClr val="tx2"/>
                </a:solidFill>
                <a:ea typeface="Segoe UI" pitchFamily="34" charset="0"/>
                <a:cs typeface="Segoe UI" pitchFamily="34" charset="0"/>
              </a:rPr>
              <a:t>briefly</a:t>
            </a:r>
          </a:p>
          <a:p>
            <a:pPr marL="800100" lvl="1" indent="-342900" defTabSz="932472" fontAlgn="base">
              <a:lnSpc>
                <a:spcPct val="90000"/>
              </a:lnSpc>
              <a:spcBef>
                <a:spcPct val="0"/>
              </a:spcBef>
              <a:spcAft>
                <a:spcPct val="0"/>
              </a:spcAft>
              <a:buFont typeface="Arial" panose="020B0604020202020204" pitchFamily="34" charset="0"/>
              <a:buChar char="•"/>
            </a:pPr>
            <a:endParaRPr lang="en-US" sz="1200" dirty="0">
              <a:solidFill>
                <a:schemeClr val="tx2"/>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800" dirty="0">
                <a:solidFill>
                  <a:schemeClr val="tx2"/>
                </a:solidFill>
                <a:ea typeface="Segoe UI" pitchFamily="34" charset="0"/>
                <a:cs typeface="Segoe UI" pitchFamily="34" charset="0"/>
              </a:rPr>
              <a:t>Start with verbs</a:t>
            </a:r>
          </a:p>
          <a:p>
            <a:pPr marL="342900" indent="-342900" defTabSz="932472" fontAlgn="base">
              <a:lnSpc>
                <a:spcPct val="90000"/>
              </a:lnSpc>
              <a:spcBef>
                <a:spcPct val="0"/>
              </a:spcBef>
              <a:spcAft>
                <a:spcPct val="0"/>
              </a:spcAft>
              <a:buFont typeface="Arial" panose="020B0604020202020204" pitchFamily="34" charset="0"/>
              <a:buChar char="•"/>
            </a:pPr>
            <a:endParaRPr lang="en-US" sz="1200" dirty="0">
              <a:solidFill>
                <a:schemeClr val="tx2"/>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800" dirty="0">
                <a:solidFill>
                  <a:schemeClr val="tx2"/>
                </a:solidFill>
                <a:ea typeface="Segoe UI" pitchFamily="34" charset="0"/>
                <a:cs typeface="Segoe UI" pitchFamily="34" charset="0"/>
              </a:rPr>
              <a:t>Make sense</a:t>
            </a:r>
          </a:p>
        </p:txBody>
      </p:sp>
    </p:spTree>
    <p:extLst>
      <p:ext uri="{BB962C8B-B14F-4D97-AF65-F5344CB8AC3E}">
        <p14:creationId xmlns:p14="http://schemas.microsoft.com/office/powerpoint/2010/main" val="3656142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sz="3600" dirty="0"/>
              <a:t>In order to update a local repository with the latest changes from a remote repository it is necessary to </a:t>
            </a:r>
            <a:r>
              <a:rPr lang="en-US" sz="3600" b="1" dirty="0"/>
              <a:t>pull</a:t>
            </a:r>
            <a:r>
              <a:rPr lang="en-US" sz="3600" dirty="0"/>
              <a:t> the changes.</a:t>
            </a:r>
          </a:p>
          <a:p>
            <a:pPr marL="57150" indent="0">
              <a:buNone/>
            </a:pPr>
            <a:endParaRPr lang="en-US" dirty="0"/>
          </a:p>
          <a:p>
            <a:pPr marL="0" indent="0">
              <a:buNone/>
            </a:pPr>
            <a:r>
              <a:rPr lang="en-US" i="1" dirty="0"/>
              <a:t>Follow these steps:</a:t>
            </a:r>
          </a:p>
          <a:p>
            <a:r>
              <a:rPr lang="en-US" dirty="0"/>
              <a:t>Clean up the local repository as needed</a:t>
            </a:r>
          </a:p>
          <a:p>
            <a:r>
              <a:rPr lang="en-US" dirty="0"/>
              <a:t>Pull from the remote repository</a:t>
            </a:r>
          </a:p>
          <a:p>
            <a:r>
              <a:rPr lang="en-US" dirty="0"/>
              <a:t>Fix any merge conflicts that might arise</a:t>
            </a:r>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495304" y="1050898"/>
            <a:ext cx="4343400" cy="2721002"/>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dirty="0">
                <a:solidFill>
                  <a:srgbClr val="00303C"/>
                </a:solidFill>
              </a:rPr>
              <a:t> </a:t>
            </a:r>
            <a:r>
              <a:rPr lang="en-US" sz="4400" dirty="0">
                <a:solidFill>
                  <a:srgbClr val="00303C"/>
                </a:solidFill>
              </a:rPr>
              <a:t>an individual change to a file (or set of files)</a:t>
            </a:r>
          </a:p>
        </p:txBody>
      </p:sp>
      <p:sp>
        <p:nvSpPr>
          <p:cNvPr id="2" name="Green box">
            <a:extLst>
              <a:ext uri="{FF2B5EF4-FFF2-40B4-BE49-F238E27FC236}">
                <a16:creationId xmlns:a16="http://schemas.microsoft.com/office/drawing/2014/main" id="{6A4E6574-0304-486C-B87A-617F3B420FB5}"/>
              </a:ext>
            </a:extLst>
          </p:cNvPr>
          <p:cNvSpPr/>
          <p:nvPr/>
        </p:nvSpPr>
        <p:spPr bwMode="auto">
          <a:xfrm>
            <a:off x="5410200" y="914401"/>
            <a:ext cx="6094413" cy="21717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ts val="600"/>
              </a:spcAft>
            </a:pPr>
            <a:r>
              <a:rPr lang="en-US" sz="4400" i="0" dirty="0">
                <a:solidFill>
                  <a:srgbClr val="00303C"/>
                </a:solidFill>
                <a:effectLst/>
              </a:rPr>
              <a:t>sending changes from a local repository to a remote repository</a:t>
            </a:r>
            <a:endParaRPr lang="en-US" sz="44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3220243" y="4052845"/>
            <a:ext cx="5751513" cy="217170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4400" b="0" i="0" dirty="0">
                <a:solidFill>
                  <a:srgbClr val="00303C"/>
                </a:solidFill>
                <a:effectLst/>
              </a:rPr>
              <a:t>fetching and merging changes from another branch</a:t>
            </a:r>
            <a:endParaRPr lang="en-US" sz="44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495300" y="3429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Commit</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5410196" y="114300"/>
            <a:ext cx="60944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Push</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3220243" y="3347168"/>
            <a:ext cx="5751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Pull</a:t>
            </a:r>
            <a:endParaRPr lang="en-US" sz="2400" b="1" dirty="0">
              <a:solidFill>
                <a:srgbClr val="FCFFCF"/>
              </a:solidFill>
            </a:endParaRPr>
          </a:p>
        </p:txBody>
      </p:sp>
    </p:spTree>
    <p:extLst>
      <p:ext uri="{BB962C8B-B14F-4D97-AF65-F5344CB8AC3E}">
        <p14:creationId xmlns:p14="http://schemas.microsoft.com/office/powerpoint/2010/main" val="349388867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4A9-779A-4564-80A5-268F493DBAA0}"/>
              </a:ext>
            </a:extLst>
          </p:cNvPr>
          <p:cNvSpPr>
            <a:spLocks noGrp="1"/>
          </p:cNvSpPr>
          <p:nvPr>
            <p:ph type="title"/>
          </p:nvPr>
        </p:nvSpPr>
        <p:spPr>
          <a:xfrm>
            <a:off x="381000" y="2062162"/>
            <a:ext cx="7886700" cy="2738438"/>
          </a:xfrm>
        </p:spPr>
        <p:txBody>
          <a:bodyPr>
            <a:normAutofit/>
          </a:bodyPr>
          <a:lstStyle/>
          <a:p>
            <a:r>
              <a:rPr lang="en-US" sz="8800" cap="none" dirty="0"/>
              <a:t>Collaboration</a:t>
            </a:r>
            <a:endParaRPr lang="en-US" sz="8800" dirty="0"/>
          </a:p>
        </p:txBody>
      </p:sp>
      <p:sp>
        <p:nvSpPr>
          <p:cNvPr id="3" name="Text Placeholder 2">
            <a:extLst>
              <a:ext uri="{FF2B5EF4-FFF2-40B4-BE49-F238E27FC236}">
                <a16:creationId xmlns:a16="http://schemas.microsoft.com/office/drawing/2014/main" id="{B16E05A0-EB91-4775-876E-58080A269FC1}"/>
              </a:ext>
            </a:extLst>
          </p:cNvPr>
          <p:cNvSpPr>
            <a:spLocks noGrp="1"/>
          </p:cNvSpPr>
          <p:nvPr>
            <p:ph type="body" idx="1"/>
          </p:nvPr>
        </p:nvSpPr>
        <p:spPr>
          <a:xfrm>
            <a:off x="8267700" y="0"/>
            <a:ext cx="3924300" cy="6858000"/>
          </a:xfrm>
          <a:solidFill>
            <a:schemeClr val="bg1"/>
          </a:solidFill>
        </p:spPr>
        <p:txBody>
          <a:bodyPr>
            <a:normAutofit/>
          </a:bodyPr>
          <a:lstStyle/>
          <a:p>
            <a:pPr marL="112713" indent="0">
              <a:buNone/>
            </a:pPr>
            <a:r>
              <a:rPr lang="en-US" sz="3600" dirty="0"/>
              <a:t>How can the whole team work on the same codebase simultaneously?</a:t>
            </a:r>
          </a:p>
        </p:txBody>
      </p:sp>
      <p:sp>
        <p:nvSpPr>
          <p:cNvPr id="4" name="Text Placeholder 2">
            <a:extLst>
              <a:ext uri="{FF2B5EF4-FFF2-40B4-BE49-F238E27FC236}">
                <a16:creationId xmlns:a16="http://schemas.microsoft.com/office/drawing/2014/main" id="{D932160D-637F-48F5-AED7-F727CBEC0C47}"/>
              </a:ext>
            </a:extLst>
          </p:cNvPr>
          <p:cNvSpPr txBox="1">
            <a:spLocks/>
          </p:cNvSpPr>
          <p:nvPr/>
        </p:nvSpPr>
        <p:spPr>
          <a:xfrm>
            <a:off x="7924800" y="9939"/>
            <a:ext cx="342900" cy="6858000"/>
          </a:xfrm>
          <a:prstGeom prst="rect">
            <a:avLst/>
          </a:prstGeom>
          <a:solidFill>
            <a:schemeClr val="bg1"/>
          </a:solidFill>
        </p:spPr>
        <p:txBody>
          <a:bodyPr vert="horz" lIns="0" tIns="0" rIns="0" bIns="0" rtlCol="0" anchor="ctr">
            <a:normAutofit/>
          </a:bodyPr>
          <a:lstStyle>
            <a:lvl1pPr marL="344488" indent="-231775"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12713" indent="0">
              <a:buFont typeface="Wingdings" panose="05000000000000000000" pitchFamily="2" charset="2"/>
              <a:buNone/>
            </a:pPr>
            <a:endParaRPr lang="en-US" sz="3600" dirty="0"/>
          </a:p>
        </p:txBody>
      </p:sp>
    </p:spTree>
    <p:extLst>
      <p:ext uri="{BB962C8B-B14F-4D97-AF65-F5344CB8AC3E}">
        <p14:creationId xmlns:p14="http://schemas.microsoft.com/office/powerpoint/2010/main" val="1290737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Branches</a:t>
            </a:r>
          </a:p>
        </p:txBody>
      </p:sp>
      <p:sp>
        <p:nvSpPr>
          <p:cNvPr id="3" name="Content Placeholder 2"/>
          <p:cNvSpPr>
            <a:spLocks noGrp="1"/>
          </p:cNvSpPr>
          <p:nvPr>
            <p:ph idx="1"/>
          </p:nvPr>
        </p:nvSpPr>
        <p:spPr>
          <a:xfrm>
            <a:off x="381000" y="1143000"/>
            <a:ext cx="11430000" cy="1485900"/>
          </a:xfrm>
        </p:spPr>
        <p:txBody>
          <a:bodyPr>
            <a:normAutofit/>
          </a:bodyPr>
          <a:lstStyle/>
          <a:p>
            <a:r>
              <a:rPr lang="en-US" sz="2400" dirty="0"/>
              <a:t>A </a:t>
            </a:r>
            <a:r>
              <a:rPr lang="en-US" sz="2400" b="1" dirty="0"/>
              <a:t>branch</a:t>
            </a:r>
            <a:r>
              <a:rPr lang="en-US" sz="2400" dirty="0"/>
              <a:t> is a parallel version of a repository</a:t>
            </a:r>
          </a:p>
          <a:p>
            <a:r>
              <a:rPr lang="en-US" sz="2400" dirty="0"/>
              <a:t>Branches allow developers to isolate development work, then </a:t>
            </a:r>
            <a:r>
              <a:rPr lang="en-US" sz="2400" b="1" dirty="0"/>
              <a:t>merge</a:t>
            </a:r>
            <a:r>
              <a:rPr lang="en-US" sz="2400" dirty="0"/>
              <a:t> it together</a:t>
            </a:r>
          </a:p>
          <a:p>
            <a:r>
              <a:rPr lang="en-US" sz="2400" dirty="0"/>
              <a:t>Two common types of branches are </a:t>
            </a:r>
            <a:r>
              <a:rPr lang="en-US" b="1" dirty="0">
                <a:solidFill>
                  <a:schemeClr val="accent2">
                    <a:lumMod val="75000"/>
                  </a:schemeClr>
                </a:solidFill>
                <a:latin typeface="Consolas" panose="020B0609020204030204" pitchFamily="49" charset="0"/>
              </a:rPr>
              <a:t>develop</a:t>
            </a:r>
            <a:r>
              <a:rPr lang="en-US" sz="2400" dirty="0"/>
              <a:t> and </a:t>
            </a:r>
            <a:r>
              <a:rPr lang="en-US" b="1" dirty="0">
                <a:solidFill>
                  <a:srgbClr val="C9C400"/>
                </a:solidFill>
                <a:latin typeface="Consolas" panose="020B0609020204030204" pitchFamily="49" charset="0"/>
              </a:rPr>
              <a:t>feature</a:t>
            </a:r>
            <a:endParaRPr lang="en-US" sz="2400" dirty="0">
              <a:solidFill>
                <a:srgbClr val="C9C400"/>
              </a:solidFill>
              <a:latin typeface="Consolas" panose="020B0609020204030204" pitchFamily="49" charset="0"/>
            </a:endParaRPr>
          </a:p>
        </p:txBody>
      </p:sp>
      <p:sp>
        <p:nvSpPr>
          <p:cNvPr id="5" name="Rectangle 4">
            <a:extLst>
              <a:ext uri="{FF2B5EF4-FFF2-40B4-BE49-F238E27FC236}">
                <a16:creationId xmlns:a16="http://schemas.microsoft.com/office/drawing/2014/main" id="{9FCB251F-399F-4BD2-9C6A-4E46713F9736}"/>
              </a:ext>
            </a:extLst>
          </p:cNvPr>
          <p:cNvSpPr/>
          <p:nvPr/>
        </p:nvSpPr>
        <p:spPr bwMode="auto">
          <a:xfrm>
            <a:off x="3352800" y="5666908"/>
            <a:ext cx="52578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0F1FDF9-9618-4758-8273-0A6BADA01E61}"/>
              </a:ext>
            </a:extLst>
          </p:cNvPr>
          <p:cNvSpPr/>
          <p:nvPr/>
        </p:nvSpPr>
        <p:spPr bwMode="auto">
          <a:xfrm>
            <a:off x="6553200" y="5150073"/>
            <a:ext cx="25146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03C75F-CB6E-451B-830F-FAE543443437}"/>
              </a:ext>
            </a:extLst>
          </p:cNvPr>
          <p:cNvSpPr/>
          <p:nvPr/>
        </p:nvSpPr>
        <p:spPr bwMode="auto">
          <a:xfrm>
            <a:off x="6546574" y="3886201"/>
            <a:ext cx="3207026" cy="2286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87647AC-8624-447B-9C4F-A4DF78EC8C7C}"/>
              </a:ext>
            </a:extLst>
          </p:cNvPr>
          <p:cNvSpPr/>
          <p:nvPr/>
        </p:nvSpPr>
        <p:spPr bwMode="auto">
          <a:xfrm>
            <a:off x="5981700" y="4547954"/>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DE7A23A-945F-4B7F-A7E7-5C54147A3A91}"/>
              </a:ext>
            </a:extLst>
          </p:cNvPr>
          <p:cNvSpPr/>
          <p:nvPr/>
        </p:nvSpPr>
        <p:spPr bwMode="auto">
          <a:xfrm>
            <a:off x="7353300" y="4498206"/>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3B37D4F-E7DB-48F8-9932-B95FE954F62A}"/>
              </a:ext>
            </a:extLst>
          </p:cNvPr>
          <p:cNvSpPr/>
          <p:nvPr/>
        </p:nvSpPr>
        <p:spPr bwMode="auto">
          <a:xfrm>
            <a:off x="8610600" y="4523908"/>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6321BFFE-A7ED-42F8-93D6-8A84AC76654C}"/>
              </a:ext>
            </a:extLst>
          </p:cNvPr>
          <p:cNvGrpSpPr/>
          <p:nvPr/>
        </p:nvGrpSpPr>
        <p:grpSpPr>
          <a:xfrm>
            <a:off x="0" y="3013635"/>
            <a:ext cx="12192000" cy="3068637"/>
            <a:chOff x="0" y="3013635"/>
            <a:chExt cx="12192000" cy="3068637"/>
          </a:xfrm>
        </p:grpSpPr>
        <p:pic>
          <p:nvPicPr>
            <p:cNvPr id="1026" name="Picture 2" descr="branching diagram">
              <a:extLst>
                <a:ext uri="{FF2B5EF4-FFF2-40B4-BE49-F238E27FC236}">
                  <a16:creationId xmlns:a16="http://schemas.microsoft.com/office/drawing/2014/main" id="{95676EDA-7EB0-4D36-A2B9-E58537F79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6849F3B-E7EF-4092-B9F3-FCAA70156CFC}"/>
                </a:ext>
              </a:extLst>
            </p:cNvPr>
            <p:cNvSpPr/>
            <p:nvPr/>
          </p:nvSpPr>
          <p:spPr bwMode="auto">
            <a:xfrm>
              <a:off x="4953000" y="3384473"/>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14" name="Rectangle 13">
              <a:extLst>
                <a:ext uri="{FF2B5EF4-FFF2-40B4-BE49-F238E27FC236}">
                  <a16:creationId xmlns:a16="http://schemas.microsoft.com/office/drawing/2014/main" id="{5A999DF5-5139-4281-95D1-494F5C636E12}"/>
                </a:ext>
              </a:extLst>
            </p:cNvPr>
            <p:cNvSpPr/>
            <p:nvPr/>
          </p:nvSpPr>
          <p:spPr bwMode="auto">
            <a:xfrm>
              <a:off x="4267200" y="3853580"/>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15" name="Rectangle 14">
              <a:extLst>
                <a:ext uri="{FF2B5EF4-FFF2-40B4-BE49-F238E27FC236}">
                  <a16:creationId xmlns:a16="http://schemas.microsoft.com/office/drawing/2014/main" id="{09EAF06F-A43B-4CEE-920F-5DD4E57518A8}"/>
                </a:ext>
              </a:extLst>
            </p:cNvPr>
            <p:cNvSpPr/>
            <p:nvPr/>
          </p:nvSpPr>
          <p:spPr bwMode="auto">
            <a:xfrm>
              <a:off x="9059333" y="3826566"/>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grpSp>
    </p:spTree>
    <p:extLst>
      <p:ext uri="{BB962C8B-B14F-4D97-AF65-F5344CB8AC3E}">
        <p14:creationId xmlns:p14="http://schemas.microsoft.com/office/powerpoint/2010/main" val="382058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erge"/>
          <p:cNvPicPr>
            <a:picLocks noChangeAspect="1" noChangeArrowheads="1"/>
          </p:cNvPicPr>
          <p:nvPr/>
        </p:nvPicPr>
        <p:blipFill rotWithShape="1">
          <a:blip r:embed="rId3">
            <a:extLst>
              <a:ext uri="{28A0092B-C50C-407E-A947-70E740481C1C}">
                <a14:useLocalDpi xmlns:a14="http://schemas.microsoft.com/office/drawing/2010/main" val="0"/>
              </a:ext>
            </a:extLst>
          </a:blip>
          <a:srcRect t="5515" r="1" b="13283"/>
          <a:stretch/>
        </p:blipFill>
        <p:spPr bwMode="auto">
          <a:xfrm>
            <a:off x="275844" y="274320"/>
            <a:ext cx="11640312" cy="6309360"/>
          </a:xfrm>
          <a:prstGeom prst="rect">
            <a:avLst/>
          </a:prstGeom>
          <a:solidFill>
            <a:srgbClr val="FFFFFF"/>
          </a:solidFill>
        </p:spPr>
      </p:pic>
      <p:sp>
        <p:nvSpPr>
          <p:cNvPr id="2" name="Title 1"/>
          <p:cNvSpPr>
            <a:spLocks noGrp="1"/>
          </p:cNvSpPr>
          <p:nvPr>
            <p:ph type="title"/>
          </p:nvPr>
        </p:nvSpPr>
        <p:spPr>
          <a:xfrm>
            <a:off x="7581900" y="274320"/>
            <a:ext cx="4114800" cy="5440680"/>
          </a:xfrm>
        </p:spPr>
        <p:txBody>
          <a:bodyPr anchor="ctr">
            <a:normAutofit/>
          </a:bodyPr>
          <a:lstStyle/>
          <a:p>
            <a:r>
              <a:rPr lang="en-US" cap="none" dirty="0"/>
              <a:t>Merging</a:t>
            </a:r>
            <a:r>
              <a:rPr lang="en-US" b="0" cap="none" dirty="0"/>
              <a:t> takes the changes from one branch and applies them to another.</a:t>
            </a:r>
          </a:p>
        </p:txBody>
      </p:sp>
    </p:spTree>
    <p:extLst>
      <p:ext uri="{BB962C8B-B14F-4D97-AF65-F5344CB8AC3E}">
        <p14:creationId xmlns:p14="http://schemas.microsoft.com/office/powerpoint/2010/main" val="39865640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Requests &amp; Code Reviews</a:t>
            </a:r>
          </a:p>
        </p:txBody>
      </p:sp>
      <p:sp>
        <p:nvSpPr>
          <p:cNvPr id="3" name="Content Placeholder 2"/>
          <p:cNvSpPr>
            <a:spLocks noGrp="1"/>
          </p:cNvSpPr>
          <p:nvPr>
            <p:ph idx="1"/>
          </p:nvPr>
        </p:nvSpPr>
        <p:spPr>
          <a:xfrm>
            <a:off x="495300" y="1141750"/>
            <a:ext cx="11430000" cy="674734"/>
          </a:xfrm>
        </p:spPr>
        <p:txBody>
          <a:bodyPr>
            <a:noAutofit/>
          </a:bodyPr>
          <a:lstStyle/>
          <a:p>
            <a:pPr marL="57150" indent="0">
              <a:buNone/>
            </a:pPr>
            <a:r>
              <a:rPr lang="en-US" sz="3600" dirty="0"/>
              <a:t>Pull requests are </a:t>
            </a:r>
            <a:r>
              <a:rPr lang="en-US" sz="3600" i="1" dirty="0"/>
              <a:t>proposed changes </a:t>
            </a:r>
            <a:r>
              <a:rPr lang="en-US" sz="3600" dirty="0"/>
              <a:t>to a repository.</a:t>
            </a:r>
          </a:p>
        </p:txBody>
      </p:sp>
      <p:pic>
        <p:nvPicPr>
          <p:cNvPr id="4" name="Picture 4" descr="Image result for tug of wa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914523"/>
            <a:ext cx="6286500" cy="4714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ile:Octicons-git-pull-request.svg"/>
          <p:cNvPicPr>
            <a:picLocks noChangeAspect="1" noChangeArrowheads="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8645"/>
                    </a14:imgEffect>
                    <a14:imgEffect>
                      <a14:saturation sat="400000"/>
                    </a14:imgEffect>
                  </a14:imgLayer>
                </a14:imgProps>
              </a:ext>
              <a:ext uri="{28A0092B-C50C-407E-A947-70E740481C1C}">
                <a14:useLocalDpi xmlns:a14="http://schemas.microsoft.com/office/drawing/2010/main" val="0"/>
              </a:ext>
            </a:extLst>
          </a:blip>
          <a:srcRect l="35070"/>
          <a:stretch/>
        </p:blipFill>
        <p:spPr bwMode="auto">
          <a:xfrm rot="16200000" flipV="1">
            <a:off x="9833647" y="3074035"/>
            <a:ext cx="802939" cy="16488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E52260-E74D-4C4A-951E-D93BC11CD863}"/>
              </a:ext>
            </a:extLst>
          </p:cNvPr>
          <p:cNvSpPr txBox="1"/>
          <p:nvPr/>
        </p:nvSpPr>
        <p:spPr>
          <a:xfrm>
            <a:off x="7335253" y="1909845"/>
            <a:ext cx="4475747" cy="1384995"/>
          </a:xfrm>
          <a:prstGeom prst="rect">
            <a:avLst/>
          </a:prstGeom>
          <a:noFill/>
          <a:ln>
            <a:noFill/>
          </a:ln>
        </p:spPr>
        <p:txBody>
          <a:bodyPr wrap="square">
            <a:spAutoFit/>
          </a:bodyPr>
          <a:lstStyle/>
          <a:p>
            <a:r>
              <a:rPr lang="en-US" sz="2800" dirty="0"/>
              <a:t>They are usually used to </a:t>
            </a:r>
            <a:r>
              <a:rPr lang="en-US" sz="2800" i="1" dirty="0"/>
              <a:t>merge</a:t>
            </a:r>
            <a:r>
              <a:rPr lang="en-US" sz="2800" dirty="0"/>
              <a:t> a </a:t>
            </a:r>
            <a:r>
              <a:rPr lang="en-US" sz="2800" b="1" dirty="0"/>
              <a:t>feature</a:t>
            </a:r>
            <a:r>
              <a:rPr lang="en-US" sz="2800" dirty="0"/>
              <a:t> branch into the </a:t>
            </a:r>
            <a:r>
              <a:rPr lang="en-US" sz="2800" b="1" dirty="0"/>
              <a:t>develop</a:t>
            </a:r>
            <a:r>
              <a:rPr lang="en-US" sz="2800" dirty="0"/>
              <a:t> branch</a:t>
            </a:r>
          </a:p>
        </p:txBody>
      </p:sp>
      <p:sp>
        <p:nvSpPr>
          <p:cNvPr id="9" name="Rectangle 8">
            <a:extLst>
              <a:ext uri="{FF2B5EF4-FFF2-40B4-BE49-F238E27FC236}">
                <a16:creationId xmlns:a16="http://schemas.microsoft.com/office/drawing/2014/main" id="{BB1A4070-1F5F-4830-B45F-9C9EDEB0F0E2}"/>
              </a:ext>
            </a:extLst>
          </p:cNvPr>
          <p:cNvSpPr/>
          <p:nvPr/>
        </p:nvSpPr>
        <p:spPr bwMode="auto">
          <a:xfrm>
            <a:off x="7663140" y="3429000"/>
            <a:ext cx="2031836" cy="674734"/>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accent1">
                    <a:lumMod val="75000"/>
                  </a:schemeClr>
                </a:solidFill>
                <a:latin typeface="Consolas" panose="020B0609020204030204" pitchFamily="49" charset="0"/>
                <a:ea typeface="Segoe UI" pitchFamily="34" charset="0"/>
                <a:cs typeface="Segoe UI" pitchFamily="34" charset="0"/>
              </a:rPr>
              <a:t>`feature`</a:t>
            </a:r>
          </a:p>
        </p:txBody>
      </p:sp>
      <p:sp>
        <p:nvSpPr>
          <p:cNvPr id="10" name="Rectangle 9">
            <a:extLst>
              <a:ext uri="{FF2B5EF4-FFF2-40B4-BE49-F238E27FC236}">
                <a16:creationId xmlns:a16="http://schemas.microsoft.com/office/drawing/2014/main" id="{C38CF2AE-8E1A-479D-8150-BB509D531704}"/>
              </a:ext>
            </a:extLst>
          </p:cNvPr>
          <p:cNvSpPr/>
          <p:nvPr/>
        </p:nvSpPr>
        <p:spPr bwMode="auto">
          <a:xfrm>
            <a:off x="7696200" y="4214060"/>
            <a:ext cx="2031836" cy="605407"/>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accent2">
                    <a:lumMod val="75000"/>
                  </a:schemeClr>
                </a:solidFill>
                <a:latin typeface="Consolas" panose="020B0609020204030204" pitchFamily="49" charset="0"/>
                <a:ea typeface="Segoe UI" pitchFamily="34" charset="0"/>
                <a:cs typeface="Segoe UI" pitchFamily="34" charset="0"/>
              </a:rPr>
              <a:t>`develop`</a:t>
            </a:r>
          </a:p>
        </p:txBody>
      </p:sp>
      <p:pic>
        <p:nvPicPr>
          <p:cNvPr id="11" name="Picture 8" descr="File:Octicons-git-pull-request.svg">
            <a:extLst>
              <a:ext uri="{FF2B5EF4-FFF2-40B4-BE49-F238E27FC236}">
                <a16:creationId xmlns:a16="http://schemas.microsoft.com/office/drawing/2014/main" id="{9E41106A-7E43-4584-B4BC-2505E7D1BE21}"/>
              </a:ext>
            </a:extLst>
          </p:cNvPr>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r="64930"/>
          <a:stretch/>
        </p:blipFill>
        <p:spPr bwMode="auto">
          <a:xfrm rot="16200000" flipV="1">
            <a:off x="10018273" y="3692347"/>
            <a:ext cx="433685" cy="16488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8E1E026-AF97-4FB7-84EA-EA9E84CAEC87}"/>
              </a:ext>
            </a:extLst>
          </p:cNvPr>
          <p:cNvSpPr/>
          <p:nvPr/>
        </p:nvSpPr>
        <p:spPr bwMode="auto">
          <a:xfrm>
            <a:off x="7010400" y="4933765"/>
            <a:ext cx="4800600" cy="1695634"/>
          </a:xfrm>
          <a:prstGeom prst="rect">
            <a:avLst/>
          </a:prstGeom>
          <a:solidFill>
            <a:schemeClr val="accent1">
              <a:lumMod val="50000"/>
            </a:schemeClr>
          </a:solidFill>
          <a:ln w="12700">
            <a:solidFill>
              <a:schemeClr val="accent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lumMod val="20000"/>
                    <a:lumOff val="80000"/>
                  </a:schemeClr>
                </a:solidFill>
                <a:ea typeface="Segoe UI" pitchFamily="34" charset="0"/>
                <a:cs typeface="Segoe UI" pitchFamily="34" charset="0"/>
              </a:rPr>
              <a:t>A </a:t>
            </a:r>
            <a:r>
              <a:rPr lang="en-US" sz="2400" b="1" dirty="0">
                <a:solidFill>
                  <a:schemeClr val="accent1">
                    <a:lumMod val="20000"/>
                    <a:lumOff val="80000"/>
                  </a:schemeClr>
                </a:solidFill>
                <a:ea typeface="Segoe UI" pitchFamily="34" charset="0"/>
                <a:cs typeface="Segoe UI" pitchFamily="34" charset="0"/>
              </a:rPr>
              <a:t>code review</a:t>
            </a:r>
            <a:r>
              <a:rPr lang="en-US" sz="2400" dirty="0">
                <a:solidFill>
                  <a:schemeClr val="accent1">
                    <a:lumMod val="20000"/>
                    <a:lumOff val="80000"/>
                  </a:schemeClr>
                </a:solidFill>
                <a:ea typeface="Segoe UI" pitchFamily="34" charset="0"/>
                <a:cs typeface="Segoe UI" pitchFamily="34" charset="0"/>
              </a:rPr>
              <a:t> is a discussion of the proposed code changes, designed to ensure quality and high standards</a:t>
            </a:r>
            <a:endParaRPr lang="en-US" sz="2400" b="1"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4102051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basic Git Workflow</a:t>
            </a:r>
          </a:p>
        </p:txBody>
      </p:sp>
      <p:sp>
        <p:nvSpPr>
          <p:cNvPr id="3" name="Content Placeholder 2"/>
          <p:cNvSpPr>
            <a:spLocks noGrp="1"/>
          </p:cNvSpPr>
          <p:nvPr>
            <p:ph idx="1"/>
          </p:nvPr>
        </p:nvSpPr>
        <p:spPr/>
        <p:txBody>
          <a:bodyPr anchor="ctr">
            <a:normAutofit/>
          </a:bodyPr>
          <a:lstStyle/>
          <a:p>
            <a:pPr marL="457200" indent="-457200"/>
            <a:r>
              <a:rPr lang="en-US" dirty="0">
                <a:solidFill>
                  <a:schemeClr val="accent6"/>
                </a:solidFill>
              </a:rPr>
              <a:t>Developer wants to work on a new feature in the repository</a:t>
            </a:r>
          </a:p>
          <a:p>
            <a:pPr marL="457200" indent="-457200"/>
            <a:r>
              <a:rPr lang="en-US" dirty="0">
                <a:solidFill>
                  <a:schemeClr val="accent6"/>
                </a:solidFill>
              </a:rPr>
              <a:t>Developer </a:t>
            </a:r>
            <a:r>
              <a:rPr lang="en-US" i="1" dirty="0">
                <a:solidFill>
                  <a:schemeClr val="accent6"/>
                </a:solidFill>
              </a:rPr>
              <a:t>creates</a:t>
            </a:r>
            <a:r>
              <a:rPr lang="en-US" dirty="0">
                <a:solidFill>
                  <a:schemeClr val="accent6"/>
                </a:solidFill>
              </a:rPr>
              <a:t> a new</a:t>
            </a:r>
            <a:r>
              <a:rPr lang="en-US" dirty="0">
                <a:solidFill>
                  <a:srgbClr val="FCFFCF"/>
                </a:solidFill>
              </a:rPr>
              <a:t> </a:t>
            </a:r>
            <a:r>
              <a:rPr lang="en-US" sz="3200" b="1" dirty="0">
                <a:solidFill>
                  <a:srgbClr val="FCFFCF"/>
                </a:solidFill>
                <a:latin typeface="Consolas" panose="020B0609020204030204" pitchFamily="49" charset="0"/>
              </a:rPr>
              <a:t>feature</a:t>
            </a:r>
            <a:r>
              <a:rPr lang="en-US" dirty="0">
                <a:solidFill>
                  <a:schemeClr val="accent6"/>
                </a:solidFill>
              </a:rPr>
              <a:t> branch in the repository</a:t>
            </a:r>
          </a:p>
          <a:p>
            <a:pPr marL="457200" indent="-457200"/>
            <a:r>
              <a:rPr lang="en-US" dirty="0">
                <a:solidFill>
                  <a:schemeClr val="accent6"/>
                </a:solidFill>
              </a:rPr>
              <a:t>Developer </a:t>
            </a:r>
            <a:r>
              <a:rPr lang="en-US" i="1" dirty="0">
                <a:solidFill>
                  <a:schemeClr val="accent6"/>
                </a:solidFill>
              </a:rPr>
              <a:t>pushes changes </a:t>
            </a:r>
            <a:r>
              <a:rPr lang="en-US" dirty="0">
                <a:solidFill>
                  <a:schemeClr val="accent6"/>
                </a:solidFill>
              </a:rPr>
              <a:t>to the </a:t>
            </a:r>
            <a:r>
              <a:rPr lang="en-US" sz="3200" b="1" dirty="0">
                <a:solidFill>
                  <a:srgbClr val="FCFFCF"/>
                </a:solidFill>
                <a:latin typeface="Consolas" panose="020B0609020204030204" pitchFamily="49" charset="0"/>
              </a:rPr>
              <a:t>feature</a:t>
            </a:r>
            <a:r>
              <a:rPr lang="en-US" dirty="0">
                <a:solidFill>
                  <a:schemeClr val="accent6"/>
                </a:solidFill>
              </a:rPr>
              <a:t> branch</a:t>
            </a:r>
            <a:endParaRPr lang="en-US" sz="3200" b="1" dirty="0">
              <a:solidFill>
                <a:srgbClr val="FCFFCF"/>
              </a:solidFill>
              <a:latin typeface="Consolas" panose="020B0609020204030204" pitchFamily="49" charset="0"/>
            </a:endParaRPr>
          </a:p>
          <a:p>
            <a:pPr marL="457200" indent="-457200"/>
            <a:r>
              <a:rPr lang="en-US" dirty="0">
                <a:solidFill>
                  <a:schemeClr val="accent1">
                    <a:lumMod val="40000"/>
                    <a:lumOff val="60000"/>
                  </a:schemeClr>
                </a:solidFill>
              </a:rPr>
              <a:t>Team </a:t>
            </a:r>
            <a:r>
              <a:rPr lang="en-US" i="1" dirty="0">
                <a:solidFill>
                  <a:schemeClr val="accent1">
                    <a:lumMod val="40000"/>
                    <a:lumOff val="60000"/>
                  </a:schemeClr>
                </a:solidFill>
              </a:rPr>
              <a:t>makes changes </a:t>
            </a:r>
            <a:r>
              <a:rPr lang="en-US" dirty="0">
                <a:solidFill>
                  <a:schemeClr val="accent1">
                    <a:lumMod val="40000"/>
                    <a:lumOff val="60000"/>
                  </a:schemeClr>
                </a:solidFill>
              </a:rPr>
              <a:t>in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1">
                    <a:lumMod val="40000"/>
                    <a:lumOff val="60000"/>
                  </a:schemeClr>
                </a:solidFill>
              </a:rPr>
              <a:t> branch</a:t>
            </a:r>
          </a:p>
          <a:p>
            <a:pPr marL="457200" indent="-457200"/>
            <a:r>
              <a:rPr lang="en-US" dirty="0">
                <a:solidFill>
                  <a:schemeClr val="accent1">
                    <a:lumMod val="40000"/>
                    <a:lumOff val="60000"/>
                  </a:schemeClr>
                </a:solidFill>
              </a:rPr>
              <a:t>Developer </a:t>
            </a:r>
            <a:r>
              <a:rPr lang="en-US" i="1" dirty="0">
                <a:solidFill>
                  <a:schemeClr val="accent1">
                    <a:lumMod val="40000"/>
                    <a:lumOff val="60000"/>
                  </a:schemeClr>
                </a:solidFill>
              </a:rPr>
              <a:t>merges</a:t>
            </a:r>
            <a:r>
              <a:rPr lang="en-US" dirty="0">
                <a:solidFill>
                  <a:schemeClr val="accent1">
                    <a:lumMod val="40000"/>
                    <a:lumOff val="60000"/>
                  </a:schemeClr>
                </a:solidFill>
              </a:rPr>
              <a:t>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1">
                    <a:lumMod val="40000"/>
                    <a:lumOff val="60000"/>
                  </a:schemeClr>
                </a:solidFill>
              </a:rPr>
              <a:t> branch into the </a:t>
            </a:r>
            <a:r>
              <a:rPr lang="en-US" sz="3200" b="1" dirty="0">
                <a:solidFill>
                  <a:srgbClr val="FCFFCF"/>
                </a:solidFill>
                <a:latin typeface="Consolas" panose="020B0609020204030204" pitchFamily="49" charset="0"/>
              </a:rPr>
              <a:t>feature</a:t>
            </a:r>
            <a:r>
              <a:rPr lang="en-US" dirty="0">
                <a:solidFill>
                  <a:schemeClr val="accent6"/>
                </a:solidFill>
              </a:rPr>
              <a:t> </a:t>
            </a:r>
            <a:r>
              <a:rPr lang="en-US" dirty="0">
                <a:solidFill>
                  <a:schemeClr val="accent1">
                    <a:lumMod val="40000"/>
                    <a:lumOff val="60000"/>
                  </a:schemeClr>
                </a:solidFill>
              </a:rPr>
              <a:t>branch</a:t>
            </a:r>
            <a:endParaRPr lang="en-US" b="1" dirty="0">
              <a:solidFill>
                <a:srgbClr val="FCFFCF"/>
              </a:solidFill>
              <a:latin typeface="Consolas" panose="020B0609020204030204" pitchFamily="49" charset="0"/>
            </a:endParaRPr>
          </a:p>
          <a:p>
            <a:pPr marL="457200" indent="-457200"/>
            <a:r>
              <a:rPr lang="en-US" dirty="0">
                <a:solidFill>
                  <a:schemeClr val="accent6"/>
                </a:solidFill>
              </a:rPr>
              <a:t>Developer submits a </a:t>
            </a:r>
            <a:r>
              <a:rPr lang="en-US" i="1" dirty="0">
                <a:solidFill>
                  <a:schemeClr val="accent6"/>
                </a:solidFill>
              </a:rPr>
              <a:t>pull request </a:t>
            </a:r>
            <a:r>
              <a:rPr lang="en-US" dirty="0">
                <a:solidFill>
                  <a:schemeClr val="accent6"/>
                </a:solidFill>
              </a:rPr>
              <a:t>to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6"/>
                </a:solidFill>
              </a:rPr>
              <a:t> branch</a:t>
            </a:r>
          </a:p>
          <a:p>
            <a:pPr marL="457200" indent="-457200"/>
            <a:r>
              <a:rPr lang="en-US" dirty="0">
                <a:solidFill>
                  <a:schemeClr val="accent6"/>
                </a:solidFill>
              </a:rPr>
              <a:t>Team </a:t>
            </a:r>
            <a:r>
              <a:rPr lang="en-US" i="1" dirty="0">
                <a:solidFill>
                  <a:schemeClr val="accent6"/>
                </a:solidFill>
              </a:rPr>
              <a:t>merges</a:t>
            </a:r>
            <a:r>
              <a:rPr lang="en-US" dirty="0">
                <a:solidFill>
                  <a:schemeClr val="accent6"/>
                </a:solidFill>
              </a:rPr>
              <a:t> the </a:t>
            </a:r>
            <a:r>
              <a:rPr lang="en-US" sz="3200" b="1" dirty="0">
                <a:solidFill>
                  <a:srgbClr val="FCFFCF"/>
                </a:solidFill>
                <a:latin typeface="Consolas" panose="020B0609020204030204" pitchFamily="49" charset="0"/>
              </a:rPr>
              <a:t>feature</a:t>
            </a:r>
            <a:r>
              <a:rPr lang="en-US" dirty="0">
                <a:solidFill>
                  <a:schemeClr val="accent6"/>
                </a:solidFill>
              </a:rPr>
              <a:t> branch into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6"/>
                </a:solidFill>
              </a:rPr>
              <a:t> branch</a:t>
            </a:r>
          </a:p>
        </p:txBody>
      </p:sp>
    </p:spTree>
    <p:extLst>
      <p:ext uri="{BB962C8B-B14F-4D97-AF65-F5344CB8AC3E}">
        <p14:creationId xmlns:p14="http://schemas.microsoft.com/office/powerpoint/2010/main" val="357353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basic Git Workflow</a:t>
            </a:r>
          </a:p>
        </p:txBody>
      </p:sp>
      <p:grpSp>
        <p:nvGrpSpPr>
          <p:cNvPr id="4" name="Group 3">
            <a:extLst>
              <a:ext uri="{FF2B5EF4-FFF2-40B4-BE49-F238E27FC236}">
                <a16:creationId xmlns:a16="http://schemas.microsoft.com/office/drawing/2014/main" id="{85FE9E8A-6BAB-4B24-9FBA-1D6926B1619D}"/>
              </a:ext>
            </a:extLst>
          </p:cNvPr>
          <p:cNvGrpSpPr/>
          <p:nvPr/>
        </p:nvGrpSpPr>
        <p:grpSpPr>
          <a:xfrm>
            <a:off x="0" y="2171700"/>
            <a:ext cx="12192000" cy="3068637"/>
            <a:chOff x="0" y="3013635"/>
            <a:chExt cx="12192000" cy="3068637"/>
          </a:xfrm>
        </p:grpSpPr>
        <p:pic>
          <p:nvPicPr>
            <p:cNvPr id="5" name="Picture 2" descr="branching diagram">
              <a:extLst>
                <a:ext uri="{FF2B5EF4-FFF2-40B4-BE49-F238E27FC236}">
                  <a16:creationId xmlns:a16="http://schemas.microsoft.com/office/drawing/2014/main" id="{9ECB6F66-2C2C-4EE5-8186-83915E5E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9199FB2-05B3-4973-A116-4350D06A9312}"/>
                </a:ext>
              </a:extLst>
            </p:cNvPr>
            <p:cNvSpPr/>
            <p:nvPr/>
          </p:nvSpPr>
          <p:spPr bwMode="auto">
            <a:xfrm>
              <a:off x="4953000" y="3384473"/>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7" name="Rectangle 6">
              <a:extLst>
                <a:ext uri="{FF2B5EF4-FFF2-40B4-BE49-F238E27FC236}">
                  <a16:creationId xmlns:a16="http://schemas.microsoft.com/office/drawing/2014/main" id="{0BADF42F-ED70-410B-867F-4203CD883E01}"/>
                </a:ext>
              </a:extLst>
            </p:cNvPr>
            <p:cNvSpPr/>
            <p:nvPr/>
          </p:nvSpPr>
          <p:spPr bwMode="auto">
            <a:xfrm>
              <a:off x="4267200" y="3853580"/>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8" name="Rectangle 7">
              <a:extLst>
                <a:ext uri="{FF2B5EF4-FFF2-40B4-BE49-F238E27FC236}">
                  <a16:creationId xmlns:a16="http://schemas.microsoft.com/office/drawing/2014/main" id="{81FEC7CE-C6E2-42BA-B880-30E5D0E90600}"/>
                </a:ext>
              </a:extLst>
            </p:cNvPr>
            <p:cNvSpPr/>
            <p:nvPr/>
          </p:nvSpPr>
          <p:spPr bwMode="auto">
            <a:xfrm>
              <a:off x="9059333" y="3826566"/>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grpSp>
    </p:spTree>
    <p:extLst>
      <p:ext uri="{BB962C8B-B14F-4D97-AF65-F5344CB8AC3E}">
        <p14:creationId xmlns:p14="http://schemas.microsoft.com/office/powerpoint/2010/main" val="2189334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a:t>
            </a:r>
            <a:r>
              <a:rPr lang="en-US" dirty="0" err="1"/>
              <a:t>GitFlow</a:t>
            </a:r>
            <a:r>
              <a:rPr lang="en-US" dirty="0"/>
              <a:t> Workflow</a:t>
            </a:r>
          </a:p>
        </p:txBody>
      </p:sp>
      <p:pic>
        <p:nvPicPr>
          <p:cNvPr id="1030" name="Picture 6" descr="GitFlow Workflow Diagram Template | Create with Expressus">
            <a:extLst>
              <a:ext uri="{FF2B5EF4-FFF2-40B4-BE49-F238E27FC236}">
                <a16:creationId xmlns:a16="http://schemas.microsoft.com/office/drawing/2014/main" id="{F4C50635-C0C0-496E-BE1E-E4FEDC444D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7" t="5775" r="3125" b="4849"/>
          <a:stretch/>
        </p:blipFill>
        <p:spPr bwMode="auto">
          <a:xfrm>
            <a:off x="501454" y="1097280"/>
            <a:ext cx="11189091" cy="5760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00EF74F-1042-41FE-9A19-6DC1118B27A5}"/>
              </a:ext>
            </a:extLst>
          </p:cNvPr>
          <p:cNvSpPr txBox="1"/>
          <p:nvPr/>
        </p:nvSpPr>
        <p:spPr>
          <a:xfrm>
            <a:off x="952500" y="1828800"/>
            <a:ext cx="800100" cy="461665"/>
          </a:xfrm>
          <a:prstGeom prst="rect">
            <a:avLst/>
          </a:prstGeom>
          <a:solidFill>
            <a:srgbClr val="69BA4E"/>
          </a:solid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Lato Black" panose="020F0A02020204030203" pitchFamily="34" charset="0"/>
              </a:rPr>
              <a:t>Main</a:t>
            </a:r>
          </a:p>
        </p:txBody>
      </p:sp>
    </p:spTree>
    <p:extLst>
      <p:ext uri="{BB962C8B-B14F-4D97-AF65-F5344CB8AC3E}">
        <p14:creationId xmlns:p14="http://schemas.microsoft.com/office/powerpoint/2010/main" val="653862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8800" cap="none" dirty="0"/>
              <a:t>What is GitHub?</a:t>
            </a:r>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36C-F131-4535-BCE5-BA42266E69C0}"/>
              </a:ext>
            </a:extLst>
          </p:cNvPr>
          <p:cNvSpPr>
            <a:spLocks noGrp="1"/>
          </p:cNvSpPr>
          <p:nvPr>
            <p:ph type="title"/>
          </p:nvPr>
        </p:nvSpPr>
        <p:spPr/>
        <p:txBody>
          <a:bodyPr>
            <a:normAutofit fontScale="90000"/>
          </a:bodyPr>
          <a:lstStyle/>
          <a:p>
            <a:r>
              <a:rPr lang="en-US" sz="8800" cap="none" dirty="0"/>
              <a:t>Why use Git at all?</a:t>
            </a:r>
          </a:p>
        </p:txBody>
      </p:sp>
      <p:sp>
        <p:nvSpPr>
          <p:cNvPr id="3" name="Text Placeholder 2">
            <a:extLst>
              <a:ext uri="{FF2B5EF4-FFF2-40B4-BE49-F238E27FC236}">
                <a16:creationId xmlns:a16="http://schemas.microsoft.com/office/drawing/2014/main" id="{B4875A58-B27C-44A0-847E-F5EA8822470F}"/>
              </a:ext>
            </a:extLst>
          </p:cNvPr>
          <p:cNvSpPr>
            <a:spLocks noGrp="1"/>
          </p:cNvSpPr>
          <p:nvPr>
            <p:ph type="body" idx="1"/>
          </p:nvPr>
        </p:nvSpPr>
        <p:spPr>
          <a:xfrm>
            <a:off x="5410200" y="228600"/>
            <a:ext cx="6400800" cy="6400800"/>
          </a:xfrm>
        </p:spPr>
        <p:txBody>
          <a:bodyPr>
            <a:normAutofit/>
          </a:bodyPr>
          <a:lstStyle/>
          <a:p>
            <a:r>
              <a:rPr lang="en-US" dirty="0"/>
              <a:t>If you </a:t>
            </a:r>
            <a:r>
              <a:rPr lang="en-US" b="1" dirty="0"/>
              <a:t>break something</a:t>
            </a:r>
            <a:r>
              <a:rPr lang="en-US" dirty="0"/>
              <a:t>, it’s possible to revive an old version of your code</a:t>
            </a:r>
          </a:p>
          <a:p>
            <a:endParaRPr lang="en-US" sz="1100" dirty="0"/>
          </a:p>
          <a:p>
            <a:r>
              <a:rPr lang="en-US" dirty="0"/>
              <a:t>Git makes it easier for team members to work </a:t>
            </a:r>
            <a:r>
              <a:rPr lang="en-US" b="1" dirty="0"/>
              <a:t>at the same time</a:t>
            </a:r>
          </a:p>
          <a:p>
            <a:endParaRPr lang="en-US" sz="1100" b="1" dirty="0"/>
          </a:p>
          <a:p>
            <a:r>
              <a:rPr lang="en-US" dirty="0"/>
              <a:t>Git is a </a:t>
            </a:r>
            <a:r>
              <a:rPr lang="en-US" b="1" dirty="0"/>
              <a:t>valuable skill</a:t>
            </a:r>
            <a:r>
              <a:rPr lang="en-US" dirty="0"/>
              <a:t> if you want a career as a software developer</a:t>
            </a:r>
          </a:p>
          <a:p>
            <a:endParaRPr lang="en-US" sz="1000" b="1" dirty="0"/>
          </a:p>
          <a:p>
            <a:r>
              <a:rPr lang="en-US" dirty="0"/>
              <a:t>GitHub is a great place to </a:t>
            </a:r>
            <a:r>
              <a:rPr lang="en-US" b="1" dirty="0"/>
              <a:t>showcase</a:t>
            </a:r>
            <a:r>
              <a:rPr lang="en-US" dirty="0"/>
              <a:t> code you have written</a:t>
            </a:r>
          </a:p>
          <a:p>
            <a:endParaRPr lang="en-US" sz="1000" dirty="0"/>
          </a:p>
          <a:p>
            <a:r>
              <a:rPr lang="en-US" dirty="0"/>
              <a:t>Contributing to </a:t>
            </a:r>
            <a:r>
              <a:rPr lang="en-US" b="1" dirty="0"/>
              <a:t>open-source projects</a:t>
            </a:r>
            <a:r>
              <a:rPr lang="en-US" dirty="0"/>
              <a:t> can be extremely rewarding</a:t>
            </a:r>
          </a:p>
        </p:txBody>
      </p:sp>
    </p:spTree>
    <p:extLst>
      <p:ext uri="{BB962C8B-B14F-4D97-AF65-F5344CB8AC3E}">
        <p14:creationId xmlns:p14="http://schemas.microsoft.com/office/powerpoint/2010/main" val="62875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AE8B9-C142-4C53-A70A-A62F2E24B0C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161869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chemeClr val="accent1">
                    <a:lumMod val="40000"/>
                    <a:lumOff val="60000"/>
                  </a:schemeClr>
                </a:solidFill>
              </a:rPr>
              <a:t>GitHub</a:t>
            </a:r>
            <a:r>
              <a:rPr lang="en-US" cap="none" dirty="0"/>
              <a:t> vs. </a:t>
            </a:r>
            <a:r>
              <a:rPr lang="en-US" cap="none" dirty="0" err="1">
                <a:solidFill>
                  <a:schemeClr val="accent2">
                    <a:lumMod val="20000"/>
                    <a:lumOff val="80000"/>
                  </a:schemeClr>
                </a:solidFill>
              </a:rPr>
              <a:t>Git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system; a tool to manage your source code history.</a:t>
            </a:r>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a:solidFill>
                  <a:schemeClr val="accent2">
                    <a:lumMod val="50000"/>
                  </a:schemeClr>
                </a:solidFill>
              </a:rPr>
              <a:t>git</a:t>
            </a:r>
            <a:r>
              <a:rPr lang="en-US" sz="4000" dirty="0"/>
              <a:t> repositories.</a:t>
            </a:r>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 </a:t>
            </a:r>
            <a:r>
              <a:rPr lang="en-US" sz="4000" b="1" dirty="0">
                <a:solidFill>
                  <a:schemeClr val="accent1">
                    <a:lumMod val="50000"/>
                  </a:schemeClr>
                </a:solidFill>
              </a:rPr>
              <a:t>service for projects that use </a:t>
            </a:r>
            <a:r>
              <a:rPr lang="en-US" sz="4000" b="1" dirty="0" err="1">
                <a:solidFill>
                  <a:schemeClr val="accent1">
                    <a:lumMod val="50000"/>
                  </a:schemeClr>
                </a:solidFill>
              </a:rPr>
              <a:t>git</a:t>
            </a:r>
            <a:r>
              <a:rPr lang="en-US" sz="4000" dirty="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a:t>
            </a:r>
          </a:p>
        </p:txBody>
      </p:sp>
      <p:sp>
        <p:nvSpPr>
          <p:cNvPr id="3" name="Content Placeholder 2"/>
          <p:cNvSpPr>
            <a:spLocks noGrp="1"/>
          </p:cNvSpPr>
          <p:nvPr>
            <p:ph idx="1"/>
          </p:nvPr>
        </p:nvSpPr>
        <p:spPr/>
        <p:txBody>
          <a:bodyPr>
            <a:normAutofit/>
          </a:bodyPr>
          <a:lstStyle/>
          <a:p>
            <a:r>
              <a:rPr lang="en-US" dirty="0"/>
              <a:t>A </a:t>
            </a:r>
            <a:r>
              <a:rPr lang="en-US" u="sng" dirty="0"/>
              <a:t>GitHub Repository</a:t>
            </a:r>
            <a:r>
              <a:rPr lang="en-US" dirty="0"/>
              <a:t> is like a </a:t>
            </a:r>
            <a:r>
              <a:rPr lang="en-US" b="1" dirty="0"/>
              <a:t>folder</a:t>
            </a:r>
            <a:r>
              <a:rPr lang="en-US" dirty="0"/>
              <a:t> for a project. It contains all of the project files and stores the </a:t>
            </a:r>
            <a:r>
              <a:rPr lang="en-US" i="1" dirty="0"/>
              <a:t>version history</a:t>
            </a:r>
            <a:r>
              <a:rPr lang="en-US" dirty="0"/>
              <a:t> for each file.</a:t>
            </a:r>
          </a:p>
          <a:p>
            <a:pPr lvl="1"/>
            <a:r>
              <a:rPr lang="en-US" dirty="0"/>
              <a:t>A </a:t>
            </a:r>
            <a:r>
              <a:rPr lang="en-US" u="sng" dirty="0"/>
              <a:t>remote repository</a:t>
            </a:r>
            <a:r>
              <a:rPr lang="en-US" dirty="0"/>
              <a:t> stores the project files on a server.</a:t>
            </a:r>
          </a:p>
          <a:p>
            <a:pPr marL="57150" indent="0">
              <a:buNone/>
            </a:pPr>
            <a:endParaRPr lang="en-US" dirty="0"/>
          </a:p>
          <a:p>
            <a:r>
              <a:rPr lang="en-US" dirty="0"/>
              <a:t>A </a:t>
            </a:r>
            <a:r>
              <a:rPr lang="en-US" u="sng" dirty="0"/>
              <a:t>Clone</a:t>
            </a:r>
            <a:r>
              <a:rPr lang="en-US" dirty="0"/>
              <a:t> is a </a:t>
            </a:r>
            <a:r>
              <a:rPr lang="en-US" b="1" dirty="0"/>
              <a:t>copy</a:t>
            </a:r>
            <a:r>
              <a:rPr lang="en-US" dirty="0"/>
              <a:t> of a repository that lives on a </a:t>
            </a:r>
            <a:r>
              <a:rPr lang="en-US" b="1" dirty="0"/>
              <a:t>local computer</a:t>
            </a:r>
            <a:r>
              <a:rPr lang="en-US" dirty="0"/>
              <a:t> instead of on a </a:t>
            </a:r>
            <a:r>
              <a:rPr lang="en-US" i="1" dirty="0"/>
              <a:t>remote server</a:t>
            </a:r>
            <a:r>
              <a:rPr lang="en-US" dirty="0"/>
              <a:t>.</a:t>
            </a:r>
          </a:p>
          <a:p>
            <a:endParaRPr lang="en-US" dirty="0"/>
          </a:p>
          <a:p>
            <a:r>
              <a:rPr lang="en-US" dirty="0"/>
              <a:t>A </a:t>
            </a:r>
            <a:r>
              <a:rPr lang="en-US" u="sng" dirty="0"/>
              <a:t>Branch</a:t>
            </a:r>
            <a:r>
              <a:rPr lang="en-US" dirty="0"/>
              <a:t> is one </a:t>
            </a:r>
            <a:r>
              <a:rPr lang="en-US" b="1" dirty="0"/>
              <a:t>version</a:t>
            </a:r>
            <a:r>
              <a:rPr lang="en-US" dirty="0"/>
              <a:t> of a repository. It allows developers to use/update files without affecting other versions.</a:t>
            </a:r>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381000" y="1255089"/>
            <a:ext cx="4343400" cy="2514601"/>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b="0" i="0" dirty="0">
                <a:solidFill>
                  <a:srgbClr val="00303C"/>
                </a:solidFill>
                <a:effectLst/>
              </a:rPr>
              <a:t>a provider of internet hosting for software development and project version control </a:t>
            </a:r>
            <a:endParaRPr lang="en-US" sz="3200" dirty="0">
              <a:solidFill>
                <a:srgbClr val="00303C"/>
              </a:solidFill>
            </a:endParaRPr>
          </a:p>
        </p:txBody>
      </p:sp>
      <p:sp>
        <p:nvSpPr>
          <p:cNvPr id="2" name="Green box">
            <a:extLst>
              <a:ext uri="{FF2B5EF4-FFF2-40B4-BE49-F238E27FC236}">
                <a16:creationId xmlns:a16="http://schemas.microsoft.com/office/drawing/2014/main" id="{6A4E6574-0304-486C-B87A-617F3B420FB5}"/>
              </a:ext>
            </a:extLst>
          </p:cNvPr>
          <p:cNvSpPr/>
          <p:nvPr/>
        </p:nvSpPr>
        <p:spPr bwMode="auto">
          <a:xfrm>
            <a:off x="381000" y="4686301"/>
            <a:ext cx="4343400" cy="17145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i="0" dirty="0">
                <a:solidFill>
                  <a:srgbClr val="00303C"/>
                </a:solidFill>
                <a:effectLst/>
              </a:rPr>
              <a:t>contains project files and stores each file's revision history</a:t>
            </a:r>
            <a:endParaRPr lang="en-US" sz="32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4991887" y="1018317"/>
            <a:ext cx="3465513" cy="243056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an open-source program for tracking changes in text files</a:t>
            </a:r>
            <a:endParaRPr lang="en-US" sz="3200" dirty="0">
              <a:solidFill>
                <a:srgbClr val="00303C"/>
              </a:solidFill>
              <a:ea typeface="Segoe UI" pitchFamily="34" charset="0"/>
              <a:cs typeface="Segoe UI" pitchFamily="34" charset="0"/>
            </a:endParaRPr>
          </a:p>
        </p:txBody>
      </p:sp>
      <p:sp>
        <p:nvSpPr>
          <p:cNvPr id="3" name="Pink box">
            <a:extLst>
              <a:ext uri="{FF2B5EF4-FFF2-40B4-BE49-F238E27FC236}">
                <a16:creationId xmlns:a16="http://schemas.microsoft.com/office/drawing/2014/main" id="{86E7637D-951E-4A30-8B17-BFEBE533E415}"/>
              </a:ext>
            </a:extLst>
          </p:cNvPr>
          <p:cNvSpPr/>
          <p:nvPr/>
        </p:nvSpPr>
        <p:spPr bwMode="auto">
          <a:xfrm>
            <a:off x="4991888" y="4462119"/>
            <a:ext cx="3465513" cy="1936472"/>
          </a:xfrm>
          <a:prstGeom prst="rect">
            <a:avLst/>
          </a:prstGeom>
          <a:solidFill>
            <a:srgbClr val="FFC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parallel version of a repository</a:t>
            </a:r>
            <a:endParaRPr lang="en-US" sz="3200" dirty="0">
              <a:solidFill>
                <a:srgbClr val="00303C"/>
              </a:solidFill>
              <a:ea typeface="Segoe UI" pitchFamily="34" charset="0"/>
              <a:cs typeface="Segoe UI" pitchFamily="34" charset="0"/>
            </a:endParaRPr>
          </a:p>
        </p:txBody>
      </p:sp>
      <p:sp>
        <p:nvSpPr>
          <p:cNvPr id="4" name="Purple box">
            <a:extLst>
              <a:ext uri="{FF2B5EF4-FFF2-40B4-BE49-F238E27FC236}">
                <a16:creationId xmlns:a16="http://schemas.microsoft.com/office/drawing/2014/main" id="{17D46207-6CA3-4AE4-B54C-19E63DE3E8A5}"/>
              </a:ext>
            </a:extLst>
          </p:cNvPr>
          <p:cNvSpPr/>
          <p:nvPr/>
        </p:nvSpPr>
        <p:spPr bwMode="auto">
          <a:xfrm>
            <a:off x="8724900" y="1695446"/>
            <a:ext cx="3086095" cy="4703145"/>
          </a:xfrm>
          <a:prstGeom prst="rect">
            <a:avLst/>
          </a:prstGeom>
          <a:solidFill>
            <a:srgbClr val="F8CFF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copy of a repository that lives on your computer instead of on a website</a:t>
            </a:r>
            <a:endParaRPr lang="en-US" sz="32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380996" y="547091"/>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GitHub</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380996" y="38862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Repository</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4991884" y="318937"/>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Git</a:t>
            </a:r>
            <a:endParaRPr lang="en-US" sz="2400" b="1" dirty="0">
              <a:solidFill>
                <a:srgbClr val="FCFFCF"/>
              </a:solidFill>
            </a:endParaRPr>
          </a:p>
        </p:txBody>
      </p:sp>
      <p:sp>
        <p:nvSpPr>
          <p:cNvPr id="10" name="TextBox 9">
            <a:extLst>
              <a:ext uri="{FF2B5EF4-FFF2-40B4-BE49-F238E27FC236}">
                <a16:creationId xmlns:a16="http://schemas.microsoft.com/office/drawing/2014/main" id="{E3337778-AB5B-49EE-8E40-3A0CC145F614}"/>
              </a:ext>
            </a:extLst>
          </p:cNvPr>
          <p:cNvSpPr txBox="1"/>
          <p:nvPr/>
        </p:nvSpPr>
        <p:spPr>
          <a:xfrm>
            <a:off x="8724887" y="971822"/>
            <a:ext cx="308610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8CFFF"/>
                </a:solidFill>
              </a:rPr>
              <a:t>Clone</a:t>
            </a:r>
            <a:endParaRPr lang="en-US" sz="2400" b="1" dirty="0">
              <a:solidFill>
                <a:srgbClr val="F8CFFF"/>
              </a:solidFill>
            </a:endParaRPr>
          </a:p>
        </p:txBody>
      </p:sp>
      <p:sp>
        <p:nvSpPr>
          <p:cNvPr id="11" name="TextBox 10">
            <a:extLst>
              <a:ext uri="{FF2B5EF4-FFF2-40B4-BE49-F238E27FC236}">
                <a16:creationId xmlns:a16="http://schemas.microsoft.com/office/drawing/2014/main" id="{3C4EB722-9BBC-4D9F-9587-FBA98BA0A99D}"/>
              </a:ext>
            </a:extLst>
          </p:cNvPr>
          <p:cNvSpPr txBox="1"/>
          <p:nvPr/>
        </p:nvSpPr>
        <p:spPr>
          <a:xfrm>
            <a:off x="4991884" y="3769690"/>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FCFCF"/>
                </a:solidFill>
              </a:rPr>
              <a:t>Branch</a:t>
            </a:r>
            <a:endParaRPr lang="en-US" sz="2400" b="1" dirty="0">
              <a:solidFill>
                <a:srgbClr val="FFCFCF"/>
              </a:solidFill>
            </a:endParaRPr>
          </a:p>
        </p:txBody>
      </p:sp>
    </p:spTree>
    <p:extLst>
      <p:ext uri="{BB962C8B-B14F-4D97-AF65-F5344CB8AC3E}">
        <p14:creationId xmlns:p14="http://schemas.microsoft.com/office/powerpoint/2010/main" val="212118732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3"/>
                    </p:tgtEl>
                  </p:cond>
                </p:stCondLst>
                <p:endSync evt="end" delay="0">
                  <p:rtn val="all"/>
                </p:endSync>
                <p:childTnLst>
                  <p:par>
                    <p:cTn id="27" fill="hold">
                      <p:stCondLst>
                        <p:cond delay="0"/>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
                  </p:tgtEl>
                </p:cond>
              </p:nextCondLst>
            </p:seq>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62162"/>
            <a:ext cx="6629400" cy="2738438"/>
          </a:xfrm>
        </p:spPr>
        <p:txBody>
          <a:bodyPr>
            <a:normAutofit/>
          </a:bodyPr>
          <a:lstStyle/>
          <a:p>
            <a:pPr algn="r"/>
            <a:r>
              <a:rPr lang="en-US" sz="8800" cap="none" dirty="0"/>
              <a:t>Pushing &amp; Pulling</a:t>
            </a:r>
          </a:p>
        </p:txBody>
      </p:sp>
      <p:pic>
        <p:nvPicPr>
          <p:cNvPr id="1026" name="Picture 2" descr="Image result for the far side push pull">
            <a:extLst>
              <a:ext uri="{FF2B5EF4-FFF2-40B4-BE49-F238E27FC236}">
                <a16:creationId xmlns:a16="http://schemas.microsoft.com/office/drawing/2014/main" id="{C67EAD1D-1AB1-4B9B-9FFF-B668AEA9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0"/>
            <a:ext cx="492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essential concepts</a:t>
            </a:r>
          </a:p>
        </p:txBody>
      </p:sp>
      <p:sp>
        <p:nvSpPr>
          <p:cNvPr id="3" name="Content Placeholder 2"/>
          <p:cNvSpPr>
            <a:spLocks noGrp="1"/>
          </p:cNvSpPr>
          <p:nvPr>
            <p:ph idx="1"/>
          </p:nvPr>
        </p:nvSpPr>
        <p:spPr/>
        <p:txBody>
          <a:bodyPr/>
          <a:lstStyle/>
          <a:p>
            <a:endParaRPr lang="en-US" dirty="0"/>
          </a:p>
          <a:p>
            <a:r>
              <a:rPr lang="en-US" dirty="0"/>
              <a:t>A </a:t>
            </a:r>
            <a:r>
              <a:rPr lang="en-US" u="sng" dirty="0"/>
              <a:t>Commit</a:t>
            </a:r>
            <a:r>
              <a:rPr lang="en-US" dirty="0"/>
              <a:t> is an </a:t>
            </a:r>
            <a:r>
              <a:rPr lang="en-US" b="1" dirty="0"/>
              <a:t>individual change</a:t>
            </a:r>
            <a:r>
              <a:rPr lang="en-US" dirty="0"/>
              <a:t> to a file or set of files. </a:t>
            </a:r>
            <a:r>
              <a:rPr lang="en-US" i="1" dirty="0"/>
              <a:t>Committing</a:t>
            </a:r>
            <a:r>
              <a:rPr lang="en-US" dirty="0"/>
              <a:t> a change is like saving files, but with messages and tracking.</a:t>
            </a:r>
          </a:p>
          <a:p>
            <a:endParaRPr lang="en-US" u="sng" dirty="0"/>
          </a:p>
          <a:p>
            <a:r>
              <a:rPr lang="en-US" u="sng" dirty="0"/>
              <a:t>Pushing</a:t>
            </a:r>
            <a:r>
              <a:rPr lang="en-US" dirty="0"/>
              <a:t> </a:t>
            </a:r>
            <a:r>
              <a:rPr lang="en-US" b="1" dirty="0"/>
              <a:t>sends</a:t>
            </a:r>
            <a:r>
              <a:rPr lang="en-US" dirty="0"/>
              <a:t> committed changes from a local repository to a remote repository, such as a repository on GitHub.</a:t>
            </a:r>
          </a:p>
          <a:p>
            <a:endParaRPr lang="en-US" u="sng" dirty="0"/>
          </a:p>
          <a:p>
            <a:r>
              <a:rPr lang="en-US" u="sng" dirty="0"/>
              <a:t>Pulling</a:t>
            </a:r>
            <a:r>
              <a:rPr lang="en-US" dirty="0"/>
              <a:t> </a:t>
            </a:r>
            <a:r>
              <a:rPr lang="en-US" b="1" dirty="0"/>
              <a:t>fetches</a:t>
            </a:r>
            <a:r>
              <a:rPr lang="en-US" dirty="0"/>
              <a:t> changes from a remote repository and </a:t>
            </a:r>
            <a:r>
              <a:rPr lang="en-US" b="1" dirty="0"/>
              <a:t>merges</a:t>
            </a:r>
            <a:r>
              <a:rPr lang="en-US" dirty="0"/>
              <a:t> them into the local repository. (or – from branch to branch)</a:t>
            </a:r>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add</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commit</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600" dirty="0"/>
              <a:t>In order to update the files on a remote repository, it is necessary to </a:t>
            </a:r>
            <a:r>
              <a:rPr lang="en-US" sz="3600" b="1" dirty="0"/>
              <a:t>add</a:t>
            </a:r>
            <a:r>
              <a:rPr lang="en-US" sz="3600" dirty="0"/>
              <a:t>, </a:t>
            </a:r>
            <a:r>
              <a:rPr lang="en-US" sz="3600" b="1" dirty="0"/>
              <a:t>commit</a:t>
            </a:r>
            <a:r>
              <a:rPr lang="en-US" sz="3600" dirty="0"/>
              <a:t>, and </a:t>
            </a:r>
            <a:r>
              <a:rPr lang="en-US" sz="3600" b="1" dirty="0"/>
              <a:t>push</a:t>
            </a:r>
            <a:r>
              <a:rPr lang="en-US" sz="3600" dirty="0"/>
              <a:t> the changes.</a:t>
            </a:r>
          </a:p>
          <a:p>
            <a:pPr marL="57150" indent="0">
              <a:buNone/>
            </a:pPr>
            <a:endParaRPr lang="en-US" dirty="0"/>
          </a:p>
          <a:p>
            <a:pPr marL="57150" indent="0">
              <a:buNone/>
            </a:pPr>
            <a:r>
              <a:rPr lang="en-US" i="1" dirty="0"/>
              <a:t>Follow these steps:</a:t>
            </a:r>
            <a:endParaRPr lang="en-US" dirty="0"/>
          </a:p>
          <a:p>
            <a:r>
              <a:rPr lang="en-US" u="sng" dirty="0"/>
              <a:t>Make a change</a:t>
            </a:r>
            <a:r>
              <a:rPr lang="en-US" dirty="0"/>
              <a:t> in the local repository</a:t>
            </a:r>
          </a:p>
          <a:p>
            <a:r>
              <a:rPr lang="en-US" u="sng" dirty="0"/>
              <a:t>Add the change</a:t>
            </a:r>
            <a:r>
              <a:rPr lang="en-US" dirty="0"/>
              <a:t> to the </a:t>
            </a:r>
            <a:r>
              <a:rPr lang="en-US" i="1" dirty="0"/>
              <a:t>staged changes</a:t>
            </a:r>
            <a:endParaRPr lang="en-US" dirty="0"/>
          </a:p>
          <a:p>
            <a:r>
              <a:rPr lang="en-US" u="sng" dirty="0"/>
              <a:t>Commit the change</a:t>
            </a:r>
            <a:r>
              <a:rPr lang="en-US" dirty="0"/>
              <a:t> to the local repository</a:t>
            </a:r>
          </a:p>
          <a:p>
            <a:r>
              <a:rPr lang="en-US" u="sng" dirty="0"/>
              <a:t>Push the change</a:t>
            </a:r>
            <a:r>
              <a:rPr lang="en-US" dirty="0"/>
              <a:t> from the local repository to the remote repository</a:t>
            </a:r>
            <a:endParaRPr lang="en-US" u="sng" dirty="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Hyland2019" id="{C1F35671-DEF9-4A51-94F2-7072F51141B2}" vid="{C5D83054-4678-4CBD-AD91-2D1174AD72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Hyland2019</Template>
  <TotalTime>1409</TotalTime>
  <Words>3250</Words>
  <Application>Microsoft Office PowerPoint</Application>
  <PresentationFormat>Widescreen</PresentationFormat>
  <Paragraphs>199</Paragraphs>
  <Slides>21</Slides>
  <Notes>20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Consolas</vt:lpstr>
      <vt:lpstr>Lato Black</vt:lpstr>
      <vt:lpstr>ui-monospace</vt:lpstr>
      <vt:lpstr>Wingdings</vt:lpstr>
      <vt:lpstr>Hyland2019</vt:lpstr>
      <vt:lpstr>Git &amp; GitHub</vt:lpstr>
      <vt:lpstr>What is GitHub?</vt:lpstr>
      <vt:lpstr>PowerPoint Presentation</vt:lpstr>
      <vt:lpstr>GitHub vs. Git</vt:lpstr>
      <vt:lpstr>Essential concepts</vt:lpstr>
      <vt:lpstr>PowerPoint Presentation</vt:lpstr>
      <vt:lpstr>Pushing &amp; Pulling</vt:lpstr>
      <vt:lpstr>More essential concepts</vt:lpstr>
      <vt:lpstr>git add &amp;&amp; git commit &amp;&amp; git push</vt:lpstr>
      <vt:lpstr>Commit procedures</vt:lpstr>
      <vt:lpstr>git pull</vt:lpstr>
      <vt:lpstr>PowerPoint Presentation</vt:lpstr>
      <vt:lpstr>Collaboration</vt:lpstr>
      <vt:lpstr>More on Branches</vt:lpstr>
      <vt:lpstr>Merging takes the changes from one branch and applies them to another.</vt:lpstr>
      <vt:lpstr>Pull Requests &amp; Code Reviews</vt:lpstr>
      <vt:lpstr>Typical basic Git Workflow</vt:lpstr>
      <vt:lpstr>Typical basic Git Workflow</vt:lpstr>
      <vt:lpstr>Real world: GitFlow Workflow</vt:lpstr>
      <vt:lpstr>Why use Git at 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Joseph Maxwell</dc:creator>
  <cp:lastModifiedBy>Joseph Maxwell</cp:lastModifiedBy>
  <cp:revision>19</cp:revision>
  <dcterms:created xsi:type="dcterms:W3CDTF">2021-02-18T12:54:25Z</dcterms:created>
  <dcterms:modified xsi:type="dcterms:W3CDTF">2022-08-31T20:48:00Z</dcterms:modified>
</cp:coreProperties>
</file>