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97" r:id="rId3"/>
    <p:sldId id="308" r:id="rId4"/>
    <p:sldId id="309" r:id="rId5"/>
    <p:sldId id="310" r:id="rId6"/>
    <p:sldId id="311" r:id="rId7"/>
    <p:sldId id="312" r:id="rId8"/>
    <p:sldId id="313" r:id="rId9"/>
    <p:sldId id="314" r:id="rId10"/>
    <p:sldId id="315" r:id="rId11"/>
    <p:sldId id="316" r:id="rId12"/>
    <p:sldId id="31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181818"/>
    <a:srgbClr val="212121"/>
    <a:srgbClr val="0A0A0A"/>
    <a:srgbClr val="000000"/>
    <a:srgbClr val="D9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535" autoAdjust="0"/>
  </p:normalViewPr>
  <p:slideViewPr>
    <p:cSldViewPr showGuides="1">
      <p:cViewPr varScale="1">
        <p:scale>
          <a:sx n="89" d="100"/>
          <a:sy n="89" d="100"/>
        </p:scale>
        <p:origin x="102" y="270"/>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3/31/2020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 if they have heard of GitHub or have any idea</a:t>
            </a:r>
            <a:r>
              <a:rPr lang="en-US" baseline="0" dirty="0" smtClean="0"/>
              <a:t> what </a:t>
            </a:r>
            <a:r>
              <a:rPr lang="en-US" b="1" baseline="0" dirty="0" smtClean="0"/>
              <a:t>version control</a:t>
            </a:r>
            <a:r>
              <a:rPr lang="en-US" baseline="0" dirty="0" smtClean="0"/>
              <a:t> is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3962838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over the purpose</a:t>
            </a:r>
            <a:r>
              <a:rPr lang="en-US" baseline="0" dirty="0" smtClean="0"/>
              <a:t> and procedure for </a:t>
            </a:r>
            <a:r>
              <a:rPr lang="en-US" b="1" baseline="0" dirty="0" smtClean="0"/>
              <a:t>pulling</a:t>
            </a:r>
            <a:r>
              <a:rPr lang="en-US" baseline="0" dirty="0" smtClean="0"/>
              <a:t>. Students will either be pulling the latest changes from their own server repository, or from an </a:t>
            </a:r>
            <a:r>
              <a:rPr lang="en-US" b="1" baseline="0" dirty="0" smtClean="0"/>
              <a:t>upstream</a:t>
            </a:r>
            <a:r>
              <a:rPr lang="en-US" b="0" baseline="0" dirty="0" smtClean="0"/>
              <a:t> repository if they have a fork. Be sure to emphasize that changes pulled from upstream must be committed and pushed back up to the fork.</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602773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Give the students 5-10 minutes to pull</a:t>
            </a:r>
            <a:r>
              <a:rPr lang="en-US" baseline="0" dirty="0" smtClean="0"/>
              <a:t> some changes down and push changes up. They should either pull from upstream or from their server repository after making some changes online. </a:t>
            </a:r>
            <a:r>
              <a:rPr lang="en-US" baseline="0" dirty="0" smtClean="0"/>
              <a:t>The instructions should be available online for them to follow. </a:t>
            </a:r>
            <a:endParaRPr lang="en-US" dirty="0" smtClean="0"/>
          </a:p>
        </p:txBody>
      </p:sp>
      <p:sp>
        <p:nvSpPr>
          <p:cNvPr id="4" name="Slide Number Placeholder 3"/>
          <p:cNvSpPr>
            <a:spLocks noGrp="1"/>
          </p:cNvSpPr>
          <p:nvPr>
            <p:ph type="sldNum" sz="quarter" idx="10"/>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1229058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~4min</a:t>
            </a:r>
            <a:r>
              <a:rPr lang="en-US" baseline="0" dirty="0" smtClean="0"/>
              <a:t> video introduces GitHub at a very high level, including issue tracking. The idea of the video is to give students an idea of who uses GitHub and how they use it, not introduce them to any technical concepts.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3935999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difference between </a:t>
            </a:r>
            <a:r>
              <a:rPr lang="en-US" dirty="0" err="1" smtClean="0"/>
              <a:t>Git</a:t>
            </a:r>
            <a:r>
              <a:rPr lang="en-US" dirty="0" smtClean="0"/>
              <a:t> and GitHub. Students</a:t>
            </a:r>
            <a:r>
              <a:rPr lang="en-US" baseline="0" dirty="0" smtClean="0"/>
              <a:t> may confuse the two, which is understandable. The important thing to remember is that GitHub </a:t>
            </a:r>
            <a:r>
              <a:rPr lang="en-US" b="1" baseline="0" dirty="0" smtClean="0"/>
              <a:t>uses</a:t>
            </a:r>
            <a:r>
              <a:rPr lang="en-US" b="0" baseline="0" dirty="0" smtClean="0"/>
              <a:t> </a:t>
            </a:r>
            <a:r>
              <a:rPr lang="en-US" b="0" baseline="0" dirty="0" err="1" smtClean="0"/>
              <a:t>Git</a:t>
            </a:r>
            <a:r>
              <a:rPr lang="en-US" b="0" baseline="0" dirty="0" smtClean="0"/>
              <a: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3495691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over some basic </a:t>
            </a:r>
            <a:r>
              <a:rPr lang="en-US" dirty="0" err="1" smtClean="0"/>
              <a:t>Git</a:t>
            </a:r>
            <a:r>
              <a:rPr lang="en-US" dirty="0" smtClean="0"/>
              <a:t> terminology.</a:t>
            </a:r>
            <a:r>
              <a:rPr lang="en-US" baseline="0" dirty="0" smtClean="0"/>
              <a:t> The most important part of </a:t>
            </a:r>
            <a:r>
              <a:rPr lang="en-US" baseline="0" dirty="0" err="1" smtClean="0"/>
              <a:t>Git</a:t>
            </a:r>
            <a:r>
              <a:rPr lang="en-US" baseline="0" dirty="0" smtClean="0"/>
              <a:t> is the </a:t>
            </a:r>
            <a:r>
              <a:rPr lang="en-US" b="1" baseline="0" dirty="0" smtClean="0"/>
              <a:t>Repository</a:t>
            </a:r>
            <a:r>
              <a:rPr lang="en-US" b="0" baseline="0" dirty="0" smtClean="0"/>
              <a:t>. Depending on the context, some courses might use </a:t>
            </a:r>
            <a:r>
              <a:rPr lang="en-US" b="1" baseline="0" dirty="0" smtClean="0"/>
              <a:t>Forks</a:t>
            </a:r>
            <a:r>
              <a:rPr lang="en-US" b="0" baseline="0" dirty="0" smtClean="0"/>
              <a:t> as a way for instructors to deliver code and other materials to students. A </a:t>
            </a:r>
            <a:r>
              <a:rPr lang="en-US" b="1" baseline="0" dirty="0" smtClean="0"/>
              <a:t>Clone</a:t>
            </a:r>
            <a:r>
              <a:rPr lang="en-US" b="0" baseline="0" dirty="0" smtClean="0"/>
              <a:t> is the local copy of a repository that exists elsewhere.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1263664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Tailor this discussion to the specific needs of the course. Different</a:t>
            </a:r>
            <a:r>
              <a:rPr lang="en-US" baseline="0" dirty="0" smtClean="0"/>
              <a:t> courses may use GitHub in different ways.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315925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students 5-10 minutes to get into GitHub.</a:t>
            </a:r>
            <a:r>
              <a:rPr lang="en-US" baseline="0" dirty="0" smtClean="0"/>
              <a:t> They should either fork the existing course repository or create a new one, then clone it to their computer. The instructions should be available online for them to follow. </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275050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a repository</a:t>
            </a:r>
            <a:r>
              <a:rPr lang="en-US" baseline="0" dirty="0" smtClean="0"/>
              <a:t> exists, how do you actually work with it? How do you add/update files and make sure everything is up to date? Let’s find out.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4221837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b="1" dirty="0" smtClean="0"/>
              <a:t>Commit</a:t>
            </a:r>
            <a:r>
              <a:rPr lang="en-US" b="0" dirty="0" smtClean="0"/>
              <a:t> is like a file save.</a:t>
            </a:r>
            <a:r>
              <a:rPr lang="en-US" b="0" baseline="0" dirty="0" smtClean="0"/>
              <a:t> </a:t>
            </a:r>
            <a:r>
              <a:rPr lang="en-US" b="0" dirty="0" smtClean="0"/>
              <a:t>It keeps track of every change to the</a:t>
            </a:r>
            <a:r>
              <a:rPr lang="en-US" b="0" baseline="0" dirty="0" smtClean="0"/>
              <a:t> file with a message. Commits are made locally but stored remotely after being </a:t>
            </a:r>
            <a:r>
              <a:rPr lang="en-US" b="0" i="1" baseline="0" dirty="0" smtClean="0"/>
              <a:t>pushed</a:t>
            </a:r>
            <a:r>
              <a:rPr lang="en-US" b="0" i="0" baseline="0" dirty="0" smtClean="0"/>
              <a:t>. They make</a:t>
            </a:r>
            <a:r>
              <a:rPr lang="en-US" b="0" baseline="0" dirty="0" smtClean="0"/>
              <a:t> it possible to revert back if necessary!</a:t>
            </a:r>
          </a:p>
          <a:p>
            <a:endParaRPr lang="en-US" b="0" baseline="0" dirty="0" smtClean="0"/>
          </a:p>
          <a:p>
            <a:r>
              <a:rPr lang="en-US" b="1" baseline="0" dirty="0" smtClean="0"/>
              <a:t>Pushing</a:t>
            </a:r>
            <a:r>
              <a:rPr lang="en-US" b="0" baseline="0" dirty="0" smtClean="0"/>
              <a:t> code sends it from the </a:t>
            </a:r>
            <a:r>
              <a:rPr lang="en-US" b="0" i="1" baseline="0" dirty="0" smtClean="0"/>
              <a:t>local</a:t>
            </a:r>
            <a:r>
              <a:rPr lang="en-US" b="0" i="0" baseline="0" dirty="0" smtClean="0"/>
              <a:t> to the </a:t>
            </a:r>
            <a:r>
              <a:rPr lang="en-US" b="0" i="1" baseline="0" dirty="0" smtClean="0"/>
              <a:t>remote</a:t>
            </a:r>
            <a:r>
              <a:rPr lang="en-US" b="0" i="0" baseline="0" dirty="0" smtClean="0"/>
              <a:t>, allowing the changes to be stored on the server repository. Remember, the </a:t>
            </a:r>
            <a:r>
              <a:rPr lang="en-US" b="0" i="1" baseline="0" dirty="0" smtClean="0"/>
              <a:t>local</a:t>
            </a:r>
            <a:r>
              <a:rPr lang="en-US" b="0" i="0" baseline="0" dirty="0" smtClean="0"/>
              <a:t> repository is the </a:t>
            </a:r>
            <a:r>
              <a:rPr lang="en-US" b="0" i="0" u="sng" baseline="0" dirty="0" smtClean="0"/>
              <a:t>clone</a:t>
            </a:r>
            <a:r>
              <a:rPr lang="en-US" b="0" i="0" u="none" baseline="0" dirty="0" smtClean="0"/>
              <a:t>, and the </a:t>
            </a:r>
            <a:r>
              <a:rPr lang="en-US" b="0" i="1" u="none" baseline="0" dirty="0" smtClean="0"/>
              <a:t>remote</a:t>
            </a:r>
            <a:r>
              <a:rPr lang="en-US" b="0" i="0" u="none" baseline="0" dirty="0" smtClean="0"/>
              <a:t> repository is the </a:t>
            </a:r>
            <a:r>
              <a:rPr lang="en-US" b="0" i="0" u="sng" baseline="0" dirty="0" smtClean="0"/>
              <a:t>server</a:t>
            </a:r>
            <a:r>
              <a:rPr lang="en-US" b="0" i="0" u="none" baseline="0" dirty="0" smtClean="0"/>
              <a:t>.</a:t>
            </a:r>
            <a:endParaRPr lang="en-US" b="0" i="0" baseline="0" dirty="0" smtClean="0"/>
          </a:p>
          <a:p>
            <a:endParaRPr lang="en-US" b="0" i="0" baseline="0" dirty="0" smtClean="0"/>
          </a:p>
          <a:p>
            <a:r>
              <a:rPr lang="en-US" b="1" i="0" baseline="0" dirty="0" smtClean="0"/>
              <a:t>Pulling</a:t>
            </a:r>
            <a:r>
              <a:rPr lang="en-US" b="0" i="0" baseline="0" dirty="0" smtClean="0"/>
              <a:t> fetches changes from the </a:t>
            </a:r>
            <a:r>
              <a:rPr lang="en-US" b="0" i="1" baseline="0" dirty="0" smtClean="0"/>
              <a:t>remote</a:t>
            </a:r>
            <a:r>
              <a:rPr lang="en-US" b="0" i="0" baseline="0" dirty="0" smtClean="0"/>
              <a:t> and merges them into the </a:t>
            </a:r>
            <a:r>
              <a:rPr lang="en-US" b="0" i="1" baseline="0" dirty="0" smtClean="0"/>
              <a:t>clone</a:t>
            </a:r>
            <a:r>
              <a:rPr lang="en-US" b="0" i="0" baseline="0" dirty="0" smtClean="0"/>
              <a:t> repository. Again, remember the </a:t>
            </a:r>
            <a:r>
              <a:rPr lang="en-US" b="0" i="1" baseline="0" dirty="0" smtClean="0"/>
              <a:t>local</a:t>
            </a:r>
            <a:r>
              <a:rPr lang="en-US" b="0" i="0" baseline="0" dirty="0" smtClean="0"/>
              <a:t> repository is the </a:t>
            </a:r>
            <a:r>
              <a:rPr lang="en-US" b="0" i="0" u="sng" baseline="0" dirty="0" smtClean="0"/>
              <a:t>clone</a:t>
            </a:r>
            <a:r>
              <a:rPr lang="en-US" b="0" i="0" u="none" baseline="0" dirty="0" smtClean="0"/>
              <a:t>, and the </a:t>
            </a:r>
            <a:r>
              <a:rPr lang="en-US" b="0" i="1" u="none" baseline="0" dirty="0" smtClean="0"/>
              <a:t>remote</a:t>
            </a:r>
            <a:r>
              <a:rPr lang="en-US" b="0" i="0" u="none" baseline="0" dirty="0" smtClean="0"/>
              <a:t> repository is the </a:t>
            </a:r>
            <a:r>
              <a:rPr lang="en-US" b="0" i="0" u="sng" baseline="0" dirty="0" smtClean="0"/>
              <a:t>server</a:t>
            </a:r>
            <a:r>
              <a:rPr lang="en-US" b="0" i="0" u="none" baseline="0" dirty="0" smtClean="0"/>
              <a:t>.</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499208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over the necessary steps to make a change in the server repository from the clone repository.</a:t>
            </a:r>
          </a:p>
          <a:p>
            <a:endParaRPr lang="en-US" baseline="0" dirty="0" smtClean="0"/>
          </a:p>
          <a:p>
            <a:r>
              <a:rPr lang="en-US" baseline="0" dirty="0" smtClean="0"/>
              <a:t>Emphasize that </a:t>
            </a:r>
            <a:r>
              <a:rPr lang="en-US" b="1" baseline="0" dirty="0" smtClean="0"/>
              <a:t>local </a:t>
            </a:r>
            <a:r>
              <a:rPr lang="en-US" b="0" baseline="0" dirty="0" smtClean="0"/>
              <a:t>= </a:t>
            </a:r>
            <a:r>
              <a:rPr lang="en-US" b="1" baseline="0" dirty="0" smtClean="0"/>
              <a:t>clone</a:t>
            </a:r>
            <a:r>
              <a:rPr lang="en-US" b="0" baseline="0" dirty="0" smtClean="0"/>
              <a:t> and </a:t>
            </a:r>
            <a:r>
              <a:rPr lang="en-US" b="1" baseline="0" dirty="0" smtClean="0"/>
              <a:t>remote</a:t>
            </a:r>
            <a:r>
              <a:rPr lang="en-US" b="0" baseline="0" dirty="0" smtClean="0"/>
              <a:t> = </a:t>
            </a:r>
            <a:r>
              <a:rPr lang="en-US" b="1" baseline="0" dirty="0" smtClean="0"/>
              <a:t>server</a:t>
            </a:r>
            <a:r>
              <a:rPr lang="en-US" b="0" baseline="0" dirty="0" smtClean="0"/>
              <a:t>.</a:t>
            </a:r>
          </a:p>
          <a:p>
            <a:endParaRPr lang="en-US" b="0" baseline="0" dirty="0" smtClean="0"/>
          </a:p>
          <a:p>
            <a:r>
              <a:rPr lang="en-US" b="0" baseline="0" dirty="0" smtClean="0"/>
              <a:t>This applies for regularly-created repositories as well as forked repositories.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16484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March 31,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33982278"/>
      </p:ext>
    </p:extLst>
  </p:cSld>
  <p:clrMapOvr>
    <a:masterClrMapping/>
  </p:clrMapOvr>
  <p:transition>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3/31/2020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3/31/2020</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3/31/2020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3/31/2020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3/31/2020</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March 31,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92362659"/>
      </p:ext>
    </p:extLst>
  </p:cSld>
  <p:clrMapOvr>
    <a:masterClrMapping/>
  </p:clrMapOvr>
  <p:transition>
    <p:fade/>
  </p:transition>
  <p:timing>
    <p:tnLst>
      <p:par>
        <p:cTn id="1" dur="indefinite" restart="never" nodeType="tmRoot"/>
      </p:par>
    </p:tnLst>
  </p:timing>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March 31,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446050400"/>
      </p:ext>
    </p:extLst>
  </p:cSld>
  <p:clrMapOvr>
    <a:masterClrMapping/>
  </p:clrMapOvr>
  <p:transition>
    <p:fade/>
  </p:transition>
  <p:timing>
    <p:tnLst>
      <p:par>
        <p:cTn id="1" dur="indefinite" restart="never" nodeType="tmRoot"/>
      </p:par>
    </p:tnLst>
  </p:timing>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3/31/2020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3/31/2020</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video" Target="https://www.youtube.com/embed/w3jLJU7DT5E" TargetMode="Externa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smtClean="0"/>
              <a:t>Introduction to GitHub</a:t>
            </a:r>
            <a:endParaRPr lang="en-US" sz="6600" dirty="0"/>
          </a:p>
        </p:txBody>
      </p:sp>
      <p:sp>
        <p:nvSpPr>
          <p:cNvPr id="3" name="Subtitle 2"/>
          <p:cNvSpPr>
            <a:spLocks noGrp="1"/>
          </p:cNvSpPr>
          <p:nvPr>
            <p:ph type="subTitle" idx="1"/>
          </p:nvPr>
        </p:nvSpPr>
        <p:spPr>
          <a:xfrm>
            <a:off x="381000" y="3429000"/>
            <a:ext cx="3031599" cy="553998"/>
          </a:xfrm>
        </p:spPr>
        <p:txBody>
          <a:bodyPr/>
          <a:lstStyle/>
          <a:p>
            <a:r>
              <a:rPr lang="en-US" dirty="0" smtClean="0"/>
              <a:t>Hy-Tech </a:t>
            </a:r>
            <a:r>
              <a:rPr lang="en-US" dirty="0" smtClean="0"/>
              <a:t>Club</a:t>
            </a:r>
            <a:endParaRPr lang="en-US" dirty="0"/>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err="1" smtClean="0">
                <a:latin typeface="Consolas" panose="020B0609020204030204" pitchFamily="49" charset="0"/>
              </a:rPr>
              <a:t>git</a:t>
            </a:r>
            <a:r>
              <a:rPr lang="en-US" sz="4000" cap="none" dirty="0" smtClean="0">
                <a:latin typeface="Consolas" panose="020B0609020204030204" pitchFamily="49" charset="0"/>
              </a:rPr>
              <a:t> </a:t>
            </a:r>
            <a:r>
              <a:rPr lang="en-US" sz="4000" cap="none" dirty="0" smtClean="0">
                <a:solidFill>
                  <a:schemeClr val="accent1">
                    <a:lumMod val="40000"/>
                    <a:lumOff val="60000"/>
                  </a:schemeClr>
                </a:solidFill>
                <a:latin typeface="Consolas" panose="020B0609020204030204" pitchFamily="49" charset="0"/>
              </a:rPr>
              <a:t>add</a:t>
            </a:r>
            <a:r>
              <a:rPr lang="en-US" sz="4000" cap="none" dirty="0" smtClean="0">
                <a:latin typeface="Consolas" panose="020B0609020204030204" pitchFamily="49" charset="0"/>
              </a:rPr>
              <a:t> &amp;&amp; </a:t>
            </a:r>
            <a:r>
              <a:rPr lang="en-US" sz="4000" cap="none" dirty="0" err="1" smtClean="0">
                <a:latin typeface="Consolas" panose="020B0609020204030204" pitchFamily="49" charset="0"/>
              </a:rPr>
              <a:t>git</a:t>
            </a:r>
            <a:r>
              <a:rPr lang="en-US" sz="4000" cap="none" dirty="0" smtClean="0">
                <a:latin typeface="Consolas" panose="020B0609020204030204" pitchFamily="49" charset="0"/>
              </a:rPr>
              <a:t> </a:t>
            </a:r>
            <a:r>
              <a:rPr lang="en-US" sz="4000" cap="none" dirty="0" smtClean="0">
                <a:solidFill>
                  <a:schemeClr val="accent1">
                    <a:lumMod val="40000"/>
                    <a:lumOff val="60000"/>
                  </a:schemeClr>
                </a:solidFill>
                <a:latin typeface="Consolas" panose="020B0609020204030204" pitchFamily="49" charset="0"/>
              </a:rPr>
              <a:t>commit</a:t>
            </a:r>
            <a:r>
              <a:rPr lang="en-US" sz="4000" cap="none" dirty="0" smtClean="0">
                <a:latin typeface="Consolas" panose="020B0609020204030204" pitchFamily="49" charset="0"/>
              </a:rPr>
              <a:t> &amp;&amp; </a:t>
            </a:r>
            <a:r>
              <a:rPr lang="en-US" sz="4000" cap="none" dirty="0" err="1" smtClean="0">
                <a:latin typeface="Consolas" panose="020B0609020204030204" pitchFamily="49" charset="0"/>
              </a:rPr>
              <a:t>git</a:t>
            </a:r>
            <a:r>
              <a:rPr lang="en-US" sz="4000" cap="none" dirty="0" smtClean="0">
                <a:latin typeface="Consolas" panose="020B0609020204030204" pitchFamily="49" charset="0"/>
              </a:rPr>
              <a:t> </a:t>
            </a:r>
            <a:r>
              <a:rPr lang="en-US" sz="4000" cap="none" dirty="0" smtClean="0">
                <a:solidFill>
                  <a:schemeClr val="accent1">
                    <a:lumMod val="40000"/>
                    <a:lumOff val="60000"/>
                  </a:schemeClr>
                </a:solidFill>
                <a:latin typeface="Consolas" panose="020B0609020204030204" pitchFamily="49" charset="0"/>
              </a:rPr>
              <a:t>push</a:t>
            </a:r>
            <a:endParaRPr lang="en-US" sz="4000" cap="none" dirty="0">
              <a:solidFill>
                <a:schemeClr val="accent1">
                  <a:lumMod val="40000"/>
                  <a:lumOff val="60000"/>
                </a:schemeClr>
              </a:solidFill>
            </a:endParaRPr>
          </a:p>
        </p:txBody>
      </p:sp>
      <p:sp>
        <p:nvSpPr>
          <p:cNvPr id="3" name="Content Placeholder 2"/>
          <p:cNvSpPr>
            <a:spLocks noGrp="1"/>
          </p:cNvSpPr>
          <p:nvPr>
            <p:ph idx="1"/>
          </p:nvPr>
        </p:nvSpPr>
        <p:spPr/>
        <p:txBody>
          <a:bodyPr/>
          <a:lstStyle/>
          <a:p>
            <a:pPr marL="57150" indent="0" algn="ctr">
              <a:buNone/>
            </a:pPr>
            <a:r>
              <a:rPr lang="en-US" sz="3200" dirty="0" smtClean="0"/>
              <a:t>In order to update the files in a repository, it is necessary to </a:t>
            </a:r>
            <a:r>
              <a:rPr lang="en-US" sz="3200" b="1" dirty="0" smtClean="0"/>
              <a:t>add</a:t>
            </a:r>
            <a:r>
              <a:rPr lang="en-US" sz="3200" dirty="0" smtClean="0"/>
              <a:t>, </a:t>
            </a:r>
            <a:r>
              <a:rPr lang="en-US" sz="3200" b="1" dirty="0" smtClean="0"/>
              <a:t>commit</a:t>
            </a:r>
            <a:r>
              <a:rPr lang="en-US" sz="3200" dirty="0" smtClean="0"/>
              <a:t>, and </a:t>
            </a:r>
            <a:r>
              <a:rPr lang="en-US" sz="3200" b="1" dirty="0" smtClean="0"/>
              <a:t>push</a:t>
            </a:r>
            <a:r>
              <a:rPr lang="en-US" sz="3200" dirty="0" smtClean="0"/>
              <a:t> the changes.</a:t>
            </a:r>
          </a:p>
          <a:p>
            <a:pPr marL="57150" indent="0">
              <a:buNone/>
            </a:pPr>
            <a:endParaRPr lang="en-US" dirty="0"/>
          </a:p>
          <a:p>
            <a:pPr marL="57150" indent="0">
              <a:buNone/>
            </a:pPr>
            <a:r>
              <a:rPr lang="en-US" i="1" dirty="0" smtClean="0"/>
              <a:t>Follow these steps:</a:t>
            </a:r>
            <a:endParaRPr lang="en-US" dirty="0" smtClean="0"/>
          </a:p>
          <a:p>
            <a:r>
              <a:rPr lang="en-US" u="sng" dirty="0" smtClean="0"/>
              <a:t>Make a change</a:t>
            </a:r>
            <a:r>
              <a:rPr lang="en-US" dirty="0" smtClean="0"/>
              <a:t> in the local repository</a:t>
            </a:r>
          </a:p>
          <a:p>
            <a:r>
              <a:rPr lang="en-US" u="sng" dirty="0" smtClean="0"/>
              <a:t>Add the change</a:t>
            </a:r>
            <a:r>
              <a:rPr lang="en-US" dirty="0" smtClean="0"/>
              <a:t> to the </a:t>
            </a:r>
            <a:r>
              <a:rPr lang="en-US" i="1" dirty="0" smtClean="0"/>
              <a:t>staged changes</a:t>
            </a:r>
            <a:endParaRPr lang="en-US" dirty="0" smtClean="0"/>
          </a:p>
          <a:p>
            <a:r>
              <a:rPr lang="en-US" u="sng" dirty="0" smtClean="0"/>
              <a:t>Commit the change</a:t>
            </a:r>
            <a:r>
              <a:rPr lang="en-US" dirty="0" smtClean="0"/>
              <a:t> to the local repository</a:t>
            </a:r>
          </a:p>
          <a:p>
            <a:r>
              <a:rPr lang="en-US" u="sng" dirty="0" smtClean="0"/>
              <a:t>Push the change</a:t>
            </a:r>
            <a:r>
              <a:rPr lang="en-US" dirty="0" smtClean="0"/>
              <a:t> from the local repository to the remote repository</a:t>
            </a:r>
            <a:endParaRPr lang="en-US" u="sng" dirty="0" smtClean="0"/>
          </a:p>
          <a:p>
            <a:endParaRPr lang="en-US" dirty="0"/>
          </a:p>
        </p:txBody>
      </p:sp>
    </p:spTree>
    <p:extLst>
      <p:ext uri="{BB962C8B-B14F-4D97-AF65-F5344CB8AC3E}">
        <p14:creationId xmlns:p14="http://schemas.microsoft.com/office/powerpoint/2010/main" val="2721211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smtClean="0">
                <a:solidFill>
                  <a:schemeClr val="accent1">
                    <a:lumMod val="40000"/>
                    <a:lumOff val="60000"/>
                  </a:schemeClr>
                </a:solidFill>
                <a:latin typeface="Consolas" panose="020B0609020204030204" pitchFamily="49" charset="0"/>
              </a:rPr>
              <a:t>pull</a:t>
            </a:r>
            <a:endParaRPr lang="en-US" sz="4000" dirty="0"/>
          </a:p>
        </p:txBody>
      </p:sp>
      <p:sp>
        <p:nvSpPr>
          <p:cNvPr id="4" name="Content Placeholder 2"/>
          <p:cNvSpPr>
            <a:spLocks noGrp="1"/>
          </p:cNvSpPr>
          <p:nvPr>
            <p:ph idx="1"/>
          </p:nvPr>
        </p:nvSpPr>
        <p:spPr/>
        <p:txBody>
          <a:bodyPr>
            <a:normAutofit/>
          </a:bodyPr>
          <a:lstStyle/>
          <a:p>
            <a:pPr marL="0" indent="0" algn="ctr">
              <a:buNone/>
            </a:pPr>
            <a:r>
              <a:rPr lang="en-US" dirty="0" smtClean="0"/>
              <a:t>In order t</a:t>
            </a:r>
            <a:r>
              <a:rPr lang="en-US" dirty="0" smtClean="0"/>
              <a:t>o update a local repository </a:t>
            </a:r>
            <a:r>
              <a:rPr lang="en-US" dirty="0" smtClean="0"/>
              <a:t>with the latest </a:t>
            </a:r>
            <a:r>
              <a:rPr lang="en-US" dirty="0" smtClean="0"/>
              <a:t>changes from</a:t>
            </a:r>
            <a:r>
              <a:rPr lang="en-US" dirty="0" smtClean="0"/>
              <a:t> a remote repository</a:t>
            </a:r>
            <a:r>
              <a:rPr lang="en-US" dirty="0" smtClean="0"/>
              <a:t>, </a:t>
            </a:r>
            <a:r>
              <a:rPr lang="en-US" dirty="0" smtClean="0"/>
              <a:t>or to merge </a:t>
            </a:r>
            <a:r>
              <a:rPr lang="en-US" dirty="0" smtClean="0"/>
              <a:t>in changes </a:t>
            </a:r>
            <a:r>
              <a:rPr lang="en-US" dirty="0" smtClean="0"/>
              <a:t>into a fork from the </a:t>
            </a:r>
            <a:r>
              <a:rPr lang="en-US" dirty="0" smtClean="0"/>
              <a:t>original repository (called the </a:t>
            </a:r>
            <a:r>
              <a:rPr lang="en-US" b="1" dirty="0" smtClean="0"/>
              <a:t>upstream</a:t>
            </a:r>
            <a:r>
              <a:rPr lang="en-US" dirty="0" smtClean="0"/>
              <a:t>), </a:t>
            </a:r>
            <a:r>
              <a:rPr lang="en-US" dirty="0" smtClean="0"/>
              <a:t>it is necessary </a:t>
            </a:r>
            <a:r>
              <a:rPr lang="en-US" dirty="0" smtClean="0"/>
              <a:t>to </a:t>
            </a:r>
            <a:r>
              <a:rPr lang="en-US" b="1" dirty="0" smtClean="0"/>
              <a:t>pull</a:t>
            </a:r>
            <a:r>
              <a:rPr lang="en-US" dirty="0" smtClean="0"/>
              <a:t> the changes.</a:t>
            </a:r>
          </a:p>
          <a:p>
            <a:endParaRPr lang="en-US" dirty="0" smtClean="0"/>
          </a:p>
          <a:p>
            <a:pPr marL="0" indent="0">
              <a:buNone/>
            </a:pPr>
            <a:r>
              <a:rPr lang="en-US" i="1" dirty="0" smtClean="0"/>
              <a:t>It is possible to:</a:t>
            </a:r>
            <a:endParaRPr lang="en-US" i="1" dirty="0"/>
          </a:p>
          <a:p>
            <a:r>
              <a:rPr lang="en-US" dirty="0" smtClean="0"/>
              <a:t>Pull from </a:t>
            </a:r>
            <a:r>
              <a:rPr lang="en-US" dirty="0" smtClean="0"/>
              <a:t>the </a:t>
            </a:r>
            <a:r>
              <a:rPr lang="en-US" b="1" dirty="0" smtClean="0"/>
              <a:t>remote</a:t>
            </a:r>
            <a:r>
              <a:rPr lang="en-US" dirty="0" smtClean="0"/>
              <a:t> </a:t>
            </a:r>
            <a:r>
              <a:rPr lang="en-US" dirty="0" smtClean="0"/>
              <a:t>repository</a:t>
            </a:r>
          </a:p>
          <a:p>
            <a:r>
              <a:rPr lang="en-US" dirty="0" smtClean="0"/>
              <a:t>Pull from the </a:t>
            </a:r>
            <a:r>
              <a:rPr lang="en-US" dirty="0" smtClean="0"/>
              <a:t>original </a:t>
            </a:r>
            <a:r>
              <a:rPr lang="en-US" dirty="0" smtClean="0"/>
              <a:t>repository (</a:t>
            </a:r>
            <a:r>
              <a:rPr lang="en-US" b="1" dirty="0" smtClean="0"/>
              <a:t>upstream</a:t>
            </a:r>
            <a:r>
              <a:rPr lang="en-US" dirty="0" smtClean="0"/>
              <a:t>)</a:t>
            </a:r>
          </a:p>
          <a:p>
            <a:pPr lvl="1"/>
            <a:r>
              <a:rPr lang="en-US" dirty="0" smtClean="0"/>
              <a:t>When</a:t>
            </a:r>
            <a:r>
              <a:rPr lang="en-US" dirty="0" smtClean="0"/>
              <a:t> pulling changes from the upstream repository, it is necessary to commit and push those changes up to the fork.</a:t>
            </a:r>
            <a:endParaRPr lang="en-US" dirty="0"/>
          </a:p>
        </p:txBody>
      </p:sp>
    </p:spTree>
    <p:extLst>
      <p:ext uri="{BB962C8B-B14F-4D97-AF65-F5344CB8AC3E}">
        <p14:creationId xmlns:p14="http://schemas.microsoft.com/office/powerpoint/2010/main" val="2146830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a:xfrm>
            <a:off x="381000" y="1258645"/>
            <a:ext cx="11430000" cy="800100"/>
          </a:xfrm>
        </p:spPr>
        <p:txBody>
          <a:bodyPr>
            <a:noAutofit/>
          </a:bodyPr>
          <a:lstStyle/>
          <a:p>
            <a:pPr marL="57150" indent="0" algn="ctr">
              <a:buNone/>
            </a:pPr>
            <a:r>
              <a:rPr lang="en-US" sz="4000" b="1" dirty="0" smtClean="0"/>
              <a:t>Push</a:t>
            </a:r>
            <a:r>
              <a:rPr lang="en-US" sz="4000" dirty="0" smtClean="0"/>
              <a:t> and </a:t>
            </a:r>
            <a:r>
              <a:rPr lang="en-US" sz="4000" b="1" dirty="0" smtClean="0"/>
              <a:t>Pull</a:t>
            </a:r>
            <a:r>
              <a:rPr lang="en-US" sz="4000" dirty="0" smtClean="0"/>
              <a:t> some changes!</a:t>
            </a:r>
            <a:endParaRPr lang="en-US" sz="4000" dirty="0"/>
          </a:p>
        </p:txBody>
      </p:sp>
      <p:pic>
        <p:nvPicPr>
          <p:cNvPr id="4" name="Picture 4" descr="Image result for github practi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154" y="2236246"/>
            <a:ext cx="5955691" cy="3999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78568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cap="none" dirty="0"/>
              <a:t>W</a:t>
            </a:r>
            <a:r>
              <a:rPr lang="en-US" cap="none" dirty="0" smtClean="0"/>
              <a:t>hat is </a:t>
            </a:r>
            <a:r>
              <a:rPr lang="en-US" cap="none" dirty="0" smtClean="0"/>
              <a:t>G</a:t>
            </a:r>
            <a:r>
              <a:rPr lang="en-US" cap="none" dirty="0" smtClean="0"/>
              <a:t>itHub?</a:t>
            </a:r>
            <a:endParaRPr lang="en-US" cap="none" dirty="0"/>
          </a:p>
        </p:txBody>
      </p:sp>
      <p:pic>
        <p:nvPicPr>
          <p:cNvPr id="4" name="Picture 4" descr="File:Octicons-mark-github.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1182788"/>
            <a:ext cx="4497185" cy="4497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23540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w3jLJU7DT5E"/>
          <p:cNvPicPr>
            <a:picLocks noRot="1" noChangeAspect="1"/>
          </p:cNvPicPr>
          <p:nvPr>
            <a:videoFile r:link="rId1"/>
          </p:nvPr>
        </p:nvPicPr>
        <p:blipFill>
          <a:blip r:embed="rId4"/>
          <a:stretch>
            <a:fillRect/>
          </a:stretch>
        </p:blipFill>
        <p:spPr>
          <a:xfrm>
            <a:off x="0" y="0"/>
            <a:ext cx="12192000" cy="6857999"/>
          </a:xfrm>
          <a:prstGeom prst="rect">
            <a:avLst/>
          </a:prstGeom>
        </p:spPr>
      </p:pic>
    </p:spTree>
    <p:extLst>
      <p:ext uri="{BB962C8B-B14F-4D97-AF65-F5344CB8AC3E}">
        <p14:creationId xmlns:p14="http://schemas.microsoft.com/office/powerpoint/2010/main" val="233421330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chemeClr val="accent1">
                    <a:lumMod val="40000"/>
                    <a:lumOff val="60000"/>
                  </a:schemeClr>
                </a:solidFill>
              </a:rPr>
              <a:t>GitHub</a:t>
            </a:r>
            <a:r>
              <a:rPr lang="en-US" cap="none" dirty="0" smtClean="0"/>
              <a:t> vs. </a:t>
            </a:r>
            <a:r>
              <a:rPr lang="en-US" cap="none" dirty="0" err="1">
                <a:solidFill>
                  <a:schemeClr val="accent2">
                    <a:lumMod val="20000"/>
                    <a:lumOff val="80000"/>
                  </a:schemeClr>
                </a:solidFill>
              </a:rPr>
              <a:t>G</a:t>
            </a:r>
            <a:r>
              <a:rPr lang="en-US" cap="none" dirty="0" err="1" smtClean="0">
                <a:solidFill>
                  <a:schemeClr val="accent2">
                    <a:lumMod val="20000"/>
                    <a:lumOff val="80000"/>
                  </a:schemeClr>
                </a:solidFill>
              </a:rPr>
              <a:t>it</a:t>
            </a:r>
            <a:endParaRPr lang="en-US" cap="none" dirty="0">
              <a:solidFill>
                <a:schemeClr val="accent2">
                  <a:lumMod val="20000"/>
                  <a:lumOff val="80000"/>
                </a:schemeClr>
              </a:solidFill>
            </a:endParaRPr>
          </a:p>
        </p:txBody>
      </p:sp>
      <p:sp>
        <p:nvSpPr>
          <p:cNvPr id="3" name="Content Placeholder 2"/>
          <p:cNvSpPr>
            <a:spLocks noGrp="1"/>
          </p:cNvSpPr>
          <p:nvPr>
            <p:ph idx="1"/>
          </p:nvPr>
        </p:nvSpPr>
        <p:spPr/>
        <p:txBody>
          <a:bodyPr>
            <a:normAutofit/>
          </a:bodyPr>
          <a:lstStyle/>
          <a:p>
            <a:pPr marL="457200" indent="-457200"/>
            <a:r>
              <a:rPr lang="en-US" sz="4000" b="1" dirty="0" err="1">
                <a:solidFill>
                  <a:schemeClr val="accent2">
                    <a:lumMod val="50000"/>
                  </a:schemeClr>
                </a:solidFill>
              </a:rPr>
              <a:t>Git</a:t>
            </a:r>
            <a:r>
              <a:rPr lang="en-US" sz="4000" dirty="0"/>
              <a:t> is a revision control </a:t>
            </a:r>
            <a:r>
              <a:rPr lang="en-US" sz="4000" dirty="0" smtClean="0"/>
              <a:t>system; </a:t>
            </a:r>
            <a:r>
              <a:rPr lang="en-US" sz="4000" dirty="0"/>
              <a:t>a tool to manage your source code </a:t>
            </a:r>
            <a:r>
              <a:rPr lang="en-US" sz="4000" dirty="0" smtClean="0"/>
              <a:t>history.</a:t>
            </a:r>
            <a:endParaRPr lang="en-US" sz="4000" dirty="0"/>
          </a:p>
          <a:p>
            <a:pPr marL="457200" indent="-457200"/>
            <a:endParaRPr lang="en-US" sz="4000" dirty="0"/>
          </a:p>
          <a:p>
            <a:pPr marL="457200" indent="-457200"/>
            <a:r>
              <a:rPr lang="en-US" sz="4000" b="1" dirty="0">
                <a:solidFill>
                  <a:schemeClr val="accent1">
                    <a:lumMod val="50000"/>
                  </a:schemeClr>
                </a:solidFill>
              </a:rPr>
              <a:t>GitHub</a:t>
            </a:r>
            <a:r>
              <a:rPr lang="en-US" sz="4000" dirty="0"/>
              <a:t> is a hosting service for </a:t>
            </a:r>
            <a:r>
              <a:rPr lang="en-US" sz="4000" dirty="0" err="1" smtClean="0">
                <a:solidFill>
                  <a:schemeClr val="accent2">
                    <a:lumMod val="50000"/>
                  </a:schemeClr>
                </a:solidFill>
              </a:rPr>
              <a:t>git</a:t>
            </a:r>
            <a:r>
              <a:rPr lang="en-US" sz="4000" dirty="0" smtClean="0"/>
              <a:t> repositories.</a:t>
            </a:r>
            <a:endParaRPr lang="en-US" sz="4000" dirty="0"/>
          </a:p>
          <a:p>
            <a:pPr marL="457200" indent="-457200"/>
            <a:endParaRPr lang="en-US" sz="4000" dirty="0"/>
          </a:p>
          <a:p>
            <a:pPr marL="457200" indent="-457200"/>
            <a:r>
              <a:rPr lang="en-US" sz="4000" b="1" dirty="0" err="1">
                <a:solidFill>
                  <a:schemeClr val="accent2">
                    <a:lumMod val="50000"/>
                  </a:schemeClr>
                </a:solidFill>
              </a:rPr>
              <a:t>Git</a:t>
            </a:r>
            <a:r>
              <a:rPr lang="en-US" sz="4000" dirty="0"/>
              <a:t> is the </a:t>
            </a:r>
            <a:r>
              <a:rPr lang="en-US" sz="4000" b="1" dirty="0">
                <a:solidFill>
                  <a:schemeClr val="accent2">
                    <a:lumMod val="50000"/>
                  </a:schemeClr>
                </a:solidFill>
              </a:rPr>
              <a:t>tool</a:t>
            </a:r>
            <a:r>
              <a:rPr lang="en-US" sz="4000" dirty="0"/>
              <a:t>, </a:t>
            </a:r>
            <a:r>
              <a:rPr lang="en-US" sz="4000" b="1" dirty="0">
                <a:solidFill>
                  <a:schemeClr val="accent1">
                    <a:lumMod val="50000"/>
                  </a:schemeClr>
                </a:solidFill>
              </a:rPr>
              <a:t>GitHub</a:t>
            </a:r>
            <a:r>
              <a:rPr lang="en-US" sz="4000" dirty="0"/>
              <a:t> is </a:t>
            </a:r>
            <a:r>
              <a:rPr lang="en-US" sz="4000" dirty="0" smtClean="0"/>
              <a:t>a</a:t>
            </a:r>
            <a:r>
              <a:rPr lang="en-US" sz="4000" dirty="0"/>
              <a:t> </a:t>
            </a:r>
            <a:r>
              <a:rPr lang="en-US" sz="4000" b="1" dirty="0">
                <a:solidFill>
                  <a:schemeClr val="accent1">
                    <a:lumMod val="50000"/>
                  </a:schemeClr>
                </a:solidFill>
              </a:rPr>
              <a:t>service for projects that use </a:t>
            </a:r>
            <a:r>
              <a:rPr lang="en-US" sz="4000" b="1" dirty="0" err="1" smtClean="0">
                <a:solidFill>
                  <a:schemeClr val="accent1">
                    <a:lumMod val="50000"/>
                  </a:schemeClr>
                </a:solidFill>
              </a:rPr>
              <a:t>git</a:t>
            </a:r>
            <a:r>
              <a:rPr lang="en-US" sz="4000" dirty="0" smtClean="0"/>
              <a:t>.</a:t>
            </a:r>
            <a:endParaRPr lang="en-US" sz="4000" dirty="0">
              <a:solidFill>
                <a:schemeClr val="accent1">
                  <a:lumMod val="50000"/>
                </a:schemeClr>
              </a:solidFill>
            </a:endParaRPr>
          </a:p>
        </p:txBody>
      </p:sp>
    </p:spTree>
    <p:extLst>
      <p:ext uri="{BB962C8B-B14F-4D97-AF65-F5344CB8AC3E}">
        <p14:creationId xmlns:p14="http://schemas.microsoft.com/office/powerpoint/2010/main" val="267615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concepts</a:t>
            </a:r>
            <a:endParaRPr lang="en-US" dirty="0"/>
          </a:p>
        </p:txBody>
      </p:sp>
      <p:sp>
        <p:nvSpPr>
          <p:cNvPr id="3" name="Content Placeholder 2"/>
          <p:cNvSpPr>
            <a:spLocks noGrp="1"/>
          </p:cNvSpPr>
          <p:nvPr>
            <p:ph idx="1"/>
          </p:nvPr>
        </p:nvSpPr>
        <p:spPr/>
        <p:txBody>
          <a:bodyPr/>
          <a:lstStyle/>
          <a:p>
            <a:r>
              <a:rPr lang="en-US" dirty="0" smtClean="0"/>
              <a:t>A </a:t>
            </a:r>
            <a:r>
              <a:rPr lang="en-US" u="sng" dirty="0" smtClean="0"/>
              <a:t>GitHub Repository</a:t>
            </a:r>
            <a:r>
              <a:rPr lang="en-US" dirty="0" smtClean="0"/>
              <a:t> is like a </a:t>
            </a:r>
            <a:r>
              <a:rPr lang="en-US" b="1" dirty="0" smtClean="0"/>
              <a:t>folder</a:t>
            </a:r>
            <a:r>
              <a:rPr lang="en-US" dirty="0" smtClean="0"/>
              <a:t> for a project. It contains all of the project files and stores the </a:t>
            </a:r>
            <a:r>
              <a:rPr lang="en-US" i="1" dirty="0" smtClean="0"/>
              <a:t>version history</a:t>
            </a:r>
            <a:r>
              <a:rPr lang="en-US" dirty="0" smtClean="0"/>
              <a:t> for each file.</a:t>
            </a:r>
          </a:p>
          <a:p>
            <a:pPr lvl="1"/>
            <a:r>
              <a:rPr lang="en-US" dirty="0" smtClean="0"/>
              <a:t>A </a:t>
            </a:r>
            <a:r>
              <a:rPr lang="en-US" u="sng" dirty="0" smtClean="0"/>
              <a:t>remote</a:t>
            </a:r>
            <a:r>
              <a:rPr lang="en-US" u="sng" dirty="0"/>
              <a:t> </a:t>
            </a:r>
            <a:r>
              <a:rPr lang="en-US" u="sng" dirty="0" smtClean="0"/>
              <a:t>repository</a:t>
            </a:r>
            <a:r>
              <a:rPr lang="en-US" dirty="0" smtClean="0"/>
              <a:t> stores the project files on a server.</a:t>
            </a:r>
          </a:p>
          <a:p>
            <a:endParaRPr lang="en-US" dirty="0"/>
          </a:p>
          <a:p>
            <a:r>
              <a:rPr lang="en-US" dirty="0" smtClean="0"/>
              <a:t>A </a:t>
            </a:r>
            <a:r>
              <a:rPr lang="en-US" u="sng" dirty="0" smtClean="0"/>
              <a:t>Fork</a:t>
            </a:r>
            <a:r>
              <a:rPr lang="en-US" dirty="0" smtClean="0"/>
              <a:t> is a repository that was copied from </a:t>
            </a:r>
            <a:r>
              <a:rPr lang="en-US" b="1" dirty="0" smtClean="0"/>
              <a:t>another repository</a:t>
            </a:r>
            <a:r>
              <a:rPr lang="en-US" dirty="0" smtClean="0"/>
              <a:t>. It allows developers to use/update files from the copied repository without affecting the original repository.</a:t>
            </a:r>
          </a:p>
          <a:p>
            <a:endParaRPr lang="en-US" dirty="0"/>
          </a:p>
          <a:p>
            <a:r>
              <a:rPr lang="en-US" dirty="0" smtClean="0"/>
              <a:t>A </a:t>
            </a:r>
            <a:r>
              <a:rPr lang="en-US" u="sng" dirty="0" smtClean="0"/>
              <a:t>Clone</a:t>
            </a:r>
            <a:r>
              <a:rPr lang="en-US" dirty="0" smtClean="0"/>
              <a:t> is a </a:t>
            </a:r>
            <a:r>
              <a:rPr lang="en-US" b="1" dirty="0" smtClean="0"/>
              <a:t>copy</a:t>
            </a:r>
            <a:r>
              <a:rPr lang="en-US" dirty="0" smtClean="0"/>
              <a:t> of a repository that lives on a </a:t>
            </a:r>
            <a:r>
              <a:rPr lang="en-US" b="1" dirty="0" smtClean="0"/>
              <a:t>local computer</a:t>
            </a:r>
            <a:r>
              <a:rPr lang="en-US" dirty="0" smtClean="0"/>
              <a:t> instead of on a </a:t>
            </a:r>
            <a:r>
              <a:rPr lang="en-US" i="1" dirty="0" smtClean="0"/>
              <a:t>remote server</a:t>
            </a:r>
            <a:r>
              <a:rPr lang="en-US" dirty="0" smtClean="0"/>
              <a:t>.</a:t>
            </a:r>
            <a:endParaRPr lang="en-US" dirty="0"/>
          </a:p>
        </p:txBody>
      </p:sp>
    </p:spTree>
    <p:extLst>
      <p:ext uri="{BB962C8B-B14F-4D97-AF65-F5344CB8AC3E}">
        <p14:creationId xmlns:p14="http://schemas.microsoft.com/office/powerpoint/2010/main" val="4196829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a:t>
            </a:r>
            <a:r>
              <a:rPr lang="en-US" dirty="0" err="1" smtClean="0"/>
              <a:t>github</a:t>
            </a:r>
            <a:r>
              <a:rPr lang="en-US" dirty="0" smtClean="0"/>
              <a:t> be used in a classroom setting?</a:t>
            </a:r>
            <a:endParaRPr lang="en-US" dirty="0"/>
          </a:p>
        </p:txBody>
      </p:sp>
      <p:sp>
        <p:nvSpPr>
          <p:cNvPr id="3" name="Content Placeholder 2"/>
          <p:cNvSpPr>
            <a:spLocks noGrp="1"/>
          </p:cNvSpPr>
          <p:nvPr>
            <p:ph idx="1"/>
          </p:nvPr>
        </p:nvSpPr>
        <p:spPr>
          <a:xfrm>
            <a:off x="495300" y="1143000"/>
            <a:ext cx="11315700" cy="1943100"/>
          </a:xfrm>
        </p:spPr>
        <p:txBody>
          <a:bodyPr>
            <a:normAutofit/>
          </a:bodyPr>
          <a:lstStyle/>
          <a:p>
            <a:r>
              <a:rPr lang="en-US" dirty="0"/>
              <a:t>Students may create an entirely new GitHub </a:t>
            </a:r>
            <a:r>
              <a:rPr lang="en-US" b="1" dirty="0" smtClean="0"/>
              <a:t>Repository</a:t>
            </a:r>
            <a:r>
              <a:rPr lang="en-US" dirty="0" smtClean="0"/>
              <a:t>.</a:t>
            </a:r>
          </a:p>
          <a:p>
            <a:r>
              <a:rPr lang="en-US" dirty="0" smtClean="0"/>
              <a:t>Students may create a </a:t>
            </a:r>
            <a:r>
              <a:rPr lang="en-US" b="1" dirty="0" smtClean="0"/>
              <a:t>Fork</a:t>
            </a:r>
            <a:r>
              <a:rPr lang="en-US" dirty="0" smtClean="0"/>
              <a:t> of an existing repository.</a:t>
            </a:r>
          </a:p>
          <a:p>
            <a:pPr lvl="1"/>
            <a:r>
              <a:rPr lang="en-US" dirty="0" smtClean="0"/>
              <a:t>Instructors will use the original repository to deliver lesson materials.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314700"/>
            <a:ext cx="3961905" cy="2800000"/>
          </a:xfrm>
          <a:prstGeom prst="rect">
            <a:avLst/>
          </a:prstGeom>
        </p:spPr>
      </p:pic>
      <p:sp>
        <p:nvSpPr>
          <p:cNvPr id="5" name="TextBox 4"/>
          <p:cNvSpPr txBox="1"/>
          <p:nvPr/>
        </p:nvSpPr>
        <p:spPr>
          <a:xfrm>
            <a:off x="3771406" y="3429000"/>
            <a:ext cx="8039596" cy="2757678"/>
          </a:xfrm>
          <a:prstGeom prst="rect">
            <a:avLst/>
          </a:prstGeom>
          <a:noFill/>
        </p:spPr>
        <p:txBody>
          <a:bodyPr wrap="square" lIns="182880" tIns="146304" rIns="182880" bIns="146304" rtlCol="0">
            <a:spAutoFit/>
          </a:bodyPr>
          <a:lstStyle/>
          <a:p>
            <a:pPr marL="342900" lvl="0" indent="-285750">
              <a:spcAft>
                <a:spcPts val="1200"/>
              </a:spcAft>
              <a:buClr>
                <a:srgbClr val="98989A"/>
              </a:buClr>
              <a:buFont typeface="Wingdings" panose="05000000000000000000" pitchFamily="2" charset="2"/>
              <a:buChar char="§"/>
            </a:pPr>
            <a:r>
              <a:rPr lang="en-US" sz="2400" dirty="0" smtClean="0">
                <a:solidFill>
                  <a:srgbClr val="56565A"/>
                </a:solidFill>
              </a:rPr>
              <a:t>Students </a:t>
            </a:r>
            <a:r>
              <a:rPr lang="en-US" sz="2400" dirty="0"/>
              <a:t>will create a local </a:t>
            </a:r>
            <a:r>
              <a:rPr lang="en-US" sz="2400" b="1" dirty="0"/>
              <a:t>Clone</a:t>
            </a:r>
            <a:r>
              <a:rPr lang="en-US" sz="2400" dirty="0"/>
              <a:t> of their </a:t>
            </a:r>
            <a:r>
              <a:rPr lang="en-US" sz="2400" dirty="0" smtClean="0"/>
              <a:t>repository.</a:t>
            </a:r>
          </a:p>
          <a:p>
            <a:pPr marL="342900" lvl="0" indent="-285750">
              <a:spcAft>
                <a:spcPts val="1200"/>
              </a:spcAft>
              <a:buClr>
                <a:srgbClr val="98989A"/>
              </a:buClr>
              <a:buFont typeface="Wingdings" panose="05000000000000000000" pitchFamily="2" charset="2"/>
              <a:buChar char="§"/>
            </a:pPr>
            <a:endParaRPr lang="en-US" sz="2400" dirty="0" smtClean="0"/>
          </a:p>
          <a:p>
            <a:pPr marL="342900" lvl="0" indent="-285750">
              <a:spcAft>
                <a:spcPts val="1200"/>
              </a:spcAft>
              <a:buClr>
                <a:srgbClr val="98989A"/>
              </a:buClr>
              <a:buFont typeface="Wingdings" panose="05000000000000000000" pitchFamily="2" charset="2"/>
              <a:buChar char="§"/>
            </a:pPr>
            <a:r>
              <a:rPr lang="en-US" sz="2400" dirty="0" smtClean="0"/>
              <a:t>Students will store their work in the </a:t>
            </a:r>
            <a:r>
              <a:rPr lang="en-US" sz="2400" b="1" dirty="0" smtClean="0"/>
              <a:t>server</a:t>
            </a:r>
            <a:r>
              <a:rPr lang="en-US" sz="2400" dirty="0" smtClean="0"/>
              <a:t> repository.</a:t>
            </a:r>
          </a:p>
          <a:p>
            <a:pPr marL="342900" lvl="0" indent="-285750">
              <a:spcAft>
                <a:spcPts val="1200"/>
              </a:spcAft>
              <a:buClr>
                <a:srgbClr val="98989A"/>
              </a:buClr>
              <a:buFont typeface="Wingdings" panose="05000000000000000000" pitchFamily="2" charset="2"/>
              <a:buChar char="§"/>
            </a:pPr>
            <a:endParaRPr lang="en-US" sz="2400" dirty="0" smtClean="0"/>
          </a:p>
          <a:p>
            <a:pPr marL="342900" lvl="0" indent="-285750">
              <a:spcAft>
                <a:spcPts val="1200"/>
              </a:spcAft>
              <a:buClr>
                <a:srgbClr val="98989A"/>
              </a:buClr>
              <a:buFont typeface="Wingdings" panose="05000000000000000000" pitchFamily="2" charset="2"/>
              <a:buChar char="§"/>
            </a:pPr>
            <a:r>
              <a:rPr lang="en-US" sz="2400" dirty="0" smtClean="0"/>
              <a:t>Students may </a:t>
            </a:r>
            <a:r>
              <a:rPr lang="en-US" sz="2400" b="1" dirty="0" smtClean="0"/>
              <a:t>collaborate</a:t>
            </a:r>
            <a:r>
              <a:rPr lang="en-US" sz="2400" dirty="0" smtClean="0"/>
              <a:t> using GitHub.</a:t>
            </a:r>
            <a:endParaRPr lang="en-US" sz="2400" dirty="0">
              <a:solidFill>
                <a:srgbClr val="56565A"/>
              </a:solidFill>
            </a:endParaRPr>
          </a:p>
        </p:txBody>
      </p:sp>
    </p:spTree>
    <p:extLst>
      <p:ext uri="{BB962C8B-B14F-4D97-AF65-F5344CB8AC3E}">
        <p14:creationId xmlns:p14="http://schemas.microsoft.com/office/powerpoint/2010/main" val="711213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a:xfrm>
            <a:off x="381000" y="1258645"/>
            <a:ext cx="11430000" cy="800100"/>
          </a:xfrm>
        </p:spPr>
        <p:txBody>
          <a:bodyPr>
            <a:noAutofit/>
          </a:bodyPr>
          <a:lstStyle/>
          <a:p>
            <a:pPr marL="57150" indent="0" algn="ctr">
              <a:buNone/>
            </a:pPr>
            <a:r>
              <a:rPr lang="en-US" sz="4000" b="1" dirty="0" smtClean="0"/>
              <a:t>Fork</a:t>
            </a:r>
            <a:r>
              <a:rPr lang="en-US" sz="4000" dirty="0" smtClean="0"/>
              <a:t> or </a:t>
            </a:r>
            <a:r>
              <a:rPr lang="en-US" sz="4000" b="1" dirty="0" smtClean="0"/>
              <a:t>Create</a:t>
            </a:r>
            <a:r>
              <a:rPr lang="en-US" sz="4000" dirty="0" smtClean="0"/>
              <a:t> a repository, then </a:t>
            </a:r>
            <a:r>
              <a:rPr lang="en-US" sz="4000" b="1" dirty="0"/>
              <a:t>C</a:t>
            </a:r>
            <a:r>
              <a:rPr lang="en-US" sz="4000" b="1" dirty="0" smtClean="0"/>
              <a:t>lone</a:t>
            </a:r>
            <a:r>
              <a:rPr lang="en-US" sz="4000" dirty="0" smtClean="0"/>
              <a:t> it!</a:t>
            </a:r>
            <a:endParaRPr lang="en-US" sz="4000" dirty="0"/>
          </a:p>
        </p:txBody>
      </p:sp>
      <p:pic>
        <p:nvPicPr>
          <p:cNvPr id="4" name="Picture 4" descr="Image result for github practi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154" y="2236246"/>
            <a:ext cx="5955691" cy="3999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88273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Pushing &amp; pulling</a:t>
            </a:r>
            <a:endParaRPr lang="en-US" dirty="0"/>
          </a:p>
        </p:txBody>
      </p:sp>
      <p:pic>
        <p:nvPicPr>
          <p:cNvPr id="4" name="Picture 2" descr="Git Cl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1600200"/>
            <a:ext cx="56572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2518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essential concepts</a:t>
            </a:r>
            <a:endParaRPr lang="en-US" dirty="0"/>
          </a:p>
        </p:txBody>
      </p:sp>
      <p:sp>
        <p:nvSpPr>
          <p:cNvPr id="3" name="Content Placeholder 2"/>
          <p:cNvSpPr>
            <a:spLocks noGrp="1"/>
          </p:cNvSpPr>
          <p:nvPr>
            <p:ph idx="1"/>
          </p:nvPr>
        </p:nvSpPr>
        <p:spPr/>
        <p:txBody>
          <a:bodyPr/>
          <a:lstStyle/>
          <a:p>
            <a:endParaRPr lang="en-US" dirty="0" smtClean="0"/>
          </a:p>
          <a:p>
            <a:r>
              <a:rPr lang="en-US" dirty="0" smtClean="0"/>
              <a:t>A </a:t>
            </a:r>
            <a:r>
              <a:rPr lang="en-US" u="sng" dirty="0" smtClean="0"/>
              <a:t>Commit</a:t>
            </a:r>
            <a:r>
              <a:rPr lang="en-US" dirty="0" smtClean="0"/>
              <a:t> is an </a:t>
            </a:r>
            <a:r>
              <a:rPr lang="en-US" b="1" dirty="0"/>
              <a:t>individual change</a:t>
            </a:r>
            <a:r>
              <a:rPr lang="en-US" dirty="0"/>
              <a:t> to a file or set of files. </a:t>
            </a:r>
            <a:r>
              <a:rPr lang="en-US" i="1" dirty="0" smtClean="0"/>
              <a:t>Committing</a:t>
            </a:r>
            <a:r>
              <a:rPr lang="en-US" dirty="0" smtClean="0"/>
              <a:t> a change is like saving files, but with </a:t>
            </a:r>
            <a:r>
              <a:rPr lang="en-US" smtClean="0"/>
              <a:t>messages and tracking</a:t>
            </a:r>
            <a:r>
              <a:rPr lang="en-US" dirty="0" smtClean="0"/>
              <a:t>.</a:t>
            </a:r>
            <a:endParaRPr lang="en-US" dirty="0"/>
          </a:p>
          <a:p>
            <a:endParaRPr lang="en-US" u="sng" dirty="0"/>
          </a:p>
          <a:p>
            <a:r>
              <a:rPr lang="en-US" u="sng" dirty="0" smtClean="0"/>
              <a:t>Pushing</a:t>
            </a:r>
            <a:r>
              <a:rPr lang="en-US" dirty="0" smtClean="0"/>
              <a:t> </a:t>
            </a:r>
            <a:r>
              <a:rPr lang="en-US" b="1" dirty="0" smtClean="0"/>
              <a:t>sends</a:t>
            </a:r>
            <a:r>
              <a:rPr lang="en-US" dirty="0" smtClean="0"/>
              <a:t> </a:t>
            </a:r>
            <a:r>
              <a:rPr lang="en-US" dirty="0"/>
              <a:t>committed changes </a:t>
            </a:r>
            <a:r>
              <a:rPr lang="en-US" dirty="0" smtClean="0"/>
              <a:t>from a local repository to </a:t>
            </a:r>
            <a:r>
              <a:rPr lang="en-US" dirty="0"/>
              <a:t>a remote repository, such as a repository on </a:t>
            </a:r>
            <a:r>
              <a:rPr lang="en-US" dirty="0" smtClean="0"/>
              <a:t>GitHub.</a:t>
            </a:r>
            <a:endParaRPr lang="en-US" dirty="0"/>
          </a:p>
          <a:p>
            <a:endParaRPr lang="en-US" u="sng" dirty="0"/>
          </a:p>
          <a:p>
            <a:r>
              <a:rPr lang="en-US" u="sng" dirty="0" smtClean="0"/>
              <a:t>Pulling</a:t>
            </a:r>
            <a:r>
              <a:rPr lang="en-US" dirty="0" smtClean="0"/>
              <a:t> </a:t>
            </a:r>
            <a:r>
              <a:rPr lang="en-US" b="1" dirty="0" smtClean="0"/>
              <a:t>fetches</a:t>
            </a:r>
            <a:r>
              <a:rPr lang="en-US" dirty="0" smtClean="0"/>
              <a:t> </a:t>
            </a:r>
            <a:r>
              <a:rPr lang="en-US" dirty="0"/>
              <a:t>changes from </a:t>
            </a:r>
            <a:r>
              <a:rPr lang="en-US" dirty="0" smtClean="0"/>
              <a:t>a remote </a:t>
            </a:r>
            <a:r>
              <a:rPr lang="en-US" dirty="0"/>
              <a:t>repository and </a:t>
            </a:r>
            <a:r>
              <a:rPr lang="en-US" b="1" dirty="0" smtClean="0"/>
              <a:t>merges</a:t>
            </a:r>
            <a:r>
              <a:rPr lang="en-US" dirty="0" smtClean="0"/>
              <a:t> </a:t>
            </a:r>
            <a:r>
              <a:rPr lang="en-US" dirty="0"/>
              <a:t>them into </a:t>
            </a:r>
            <a:r>
              <a:rPr lang="en-US" dirty="0" smtClean="0"/>
              <a:t>the </a:t>
            </a:r>
            <a:r>
              <a:rPr lang="en-US" dirty="0"/>
              <a:t>local </a:t>
            </a:r>
            <a:r>
              <a:rPr lang="en-US" dirty="0" smtClean="0"/>
              <a:t>repository.</a:t>
            </a:r>
            <a:endParaRPr lang="en-US" dirty="0"/>
          </a:p>
        </p:txBody>
      </p:sp>
    </p:spTree>
    <p:extLst>
      <p:ext uri="{BB962C8B-B14F-4D97-AF65-F5344CB8AC3E}">
        <p14:creationId xmlns:p14="http://schemas.microsoft.com/office/powerpoint/2010/main" val="805189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3348</TotalTime>
  <Words>906</Words>
  <Application>Microsoft Office PowerPoint</Application>
  <PresentationFormat>Widescreen</PresentationFormat>
  <Paragraphs>82</Paragraphs>
  <Slides>12</Slides>
  <Notes>11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Consolas</vt:lpstr>
      <vt:lpstr>Segoe UI</vt:lpstr>
      <vt:lpstr>Wingdings</vt:lpstr>
      <vt:lpstr>Hyland 2019</vt:lpstr>
      <vt:lpstr>Introduction to GitHub</vt:lpstr>
      <vt:lpstr>What is GitHub?</vt:lpstr>
      <vt:lpstr>PowerPoint Presentation</vt:lpstr>
      <vt:lpstr>GitHub vs. Git</vt:lpstr>
      <vt:lpstr>Essential concepts</vt:lpstr>
      <vt:lpstr>How can github be used in a classroom setting?</vt:lpstr>
      <vt:lpstr>Practice</vt:lpstr>
      <vt:lpstr>Pushing &amp; pulling</vt:lpstr>
      <vt:lpstr>More essential concepts</vt:lpstr>
      <vt:lpstr>git add &amp;&amp; git commit &amp;&amp; git push</vt:lpstr>
      <vt:lpstr>git pull</vt:lpstr>
      <vt:lpstr>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93</cp:revision>
  <dcterms:created xsi:type="dcterms:W3CDTF">2019-03-11T04:04:09Z</dcterms:created>
  <dcterms:modified xsi:type="dcterms:W3CDTF">2020-04-01T15:25:42Z</dcterms:modified>
</cp:coreProperties>
</file>