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78"/>
    <a:srgbClr val="01417E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558" autoAdjust="0"/>
  </p:normalViewPr>
  <p:slideViewPr>
    <p:cSldViewPr showGuides="1">
      <p:cViewPr varScale="1">
        <p:scale>
          <a:sx n="89" d="100"/>
          <a:sy n="89" d="100"/>
        </p:scale>
        <p:origin x="6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idea of branching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="1" baseline="0" dirty="0" smtClean="0"/>
              <a:t>master</a:t>
            </a:r>
            <a:r>
              <a:rPr lang="en-US" b="0" baseline="0" dirty="0" smtClean="0"/>
              <a:t> branch holds all of the “real” code. It is usually the main branch, the one source of truth in a repository.</a:t>
            </a:r>
          </a:p>
          <a:p>
            <a:r>
              <a:rPr lang="en-US" b="0" baseline="0" dirty="0" smtClean="0"/>
              <a:t>A </a:t>
            </a:r>
            <a:r>
              <a:rPr lang="en-US" b="1" baseline="0" dirty="0" smtClean="0"/>
              <a:t>feature</a:t>
            </a:r>
            <a:r>
              <a:rPr lang="en-US" b="0" baseline="0" dirty="0" smtClean="0"/>
              <a:t> branch is usually used for development work on features that are </a:t>
            </a:r>
            <a:r>
              <a:rPr lang="en-US" b="0" i="1" baseline="0" dirty="0" smtClean="0"/>
              <a:t>in progress</a:t>
            </a:r>
            <a:r>
              <a:rPr lang="en-US" b="0" baseline="0" dirty="0" smtClean="0"/>
              <a:t>. Once the work is complete, the </a:t>
            </a:r>
            <a:r>
              <a:rPr lang="en-US" b="1" baseline="0" dirty="0" smtClean="0"/>
              <a:t>feature</a:t>
            </a:r>
            <a:r>
              <a:rPr lang="en-US" b="0" baseline="0" dirty="0" smtClean="0"/>
              <a:t> branch merges into the </a:t>
            </a:r>
            <a:r>
              <a:rPr lang="en-US" b="1" baseline="0" dirty="0" smtClean="0"/>
              <a:t>master</a:t>
            </a:r>
            <a:r>
              <a:rPr lang="en-US" b="0" baseline="0" dirty="0" smtClean="0"/>
              <a:t>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explain merging. It</a:t>
            </a:r>
            <a:r>
              <a:rPr lang="en-US" baseline="0" dirty="0" smtClean="0"/>
              <a:t> basically means adding changes from one branch to another.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Merging</a:t>
            </a:r>
            <a:r>
              <a:rPr lang="en-US" b="0" baseline="0" dirty="0" smtClean="0"/>
              <a:t> is often used to add new changes from a </a:t>
            </a:r>
            <a:r>
              <a:rPr lang="en-US" b="1" baseline="0" dirty="0" smtClean="0"/>
              <a:t>feature</a:t>
            </a:r>
            <a:r>
              <a:rPr lang="en-US" b="0" baseline="0" dirty="0" smtClean="0"/>
              <a:t> branch to the </a:t>
            </a:r>
            <a:r>
              <a:rPr lang="en-US" b="1" baseline="0" dirty="0" smtClean="0"/>
              <a:t>master</a:t>
            </a:r>
            <a:r>
              <a:rPr lang="en-US" b="0" baseline="0" dirty="0" smtClean="0"/>
              <a:t> branch, or pulling down the latest changes from the </a:t>
            </a:r>
            <a:r>
              <a:rPr lang="en-US" b="1" baseline="0" dirty="0" smtClean="0"/>
              <a:t>master</a:t>
            </a:r>
            <a:r>
              <a:rPr lang="en-US" b="0" baseline="0" dirty="0" smtClean="0"/>
              <a:t> branch into a </a:t>
            </a:r>
            <a:r>
              <a:rPr lang="en-US" b="1" baseline="0" dirty="0" smtClean="0"/>
              <a:t>feature</a:t>
            </a:r>
            <a:r>
              <a:rPr lang="en-US" b="0" baseline="0" dirty="0" smtClean="0"/>
              <a:t> branch.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So how does a merge take place? With a </a:t>
            </a:r>
            <a:r>
              <a:rPr lang="en-US" b="1" baseline="0" dirty="0" smtClean="0"/>
              <a:t>pull request!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2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  <a:r>
              <a:rPr lang="en-US" baseline="0" dirty="0" smtClean="0"/>
              <a:t> are initiated with </a:t>
            </a:r>
            <a:r>
              <a:rPr lang="en-US" b="1" baseline="0" dirty="0" smtClean="0"/>
              <a:t>pull requests</a:t>
            </a:r>
            <a:r>
              <a:rPr lang="en-US" b="0" baseline="0" dirty="0" smtClean="0"/>
              <a:t>. This is basically someone saying, “I would like to add my changes to the repository.” Pull requests can include a number of commits, comments, and discussion. A pull request is complete when the owner of the repository merges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over the full workflow of a typical developer.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developer creates the feature branch and makes some changes in it. </a:t>
            </a:r>
            <a:r>
              <a:rPr lang="en-US" b="1" baseline="0" dirty="0" smtClean="0"/>
              <a:t>Note that this does not affect the master branch.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The blue part: the team makes separate changes in the repository. The developer merges these </a:t>
            </a:r>
            <a:r>
              <a:rPr lang="en-US" b="0" i="1" baseline="0" dirty="0" smtClean="0"/>
              <a:t>into</a:t>
            </a:r>
            <a:r>
              <a:rPr lang="en-US" b="0" i="0" baseline="0" dirty="0" smtClean="0"/>
              <a:t> the feature branch to make sure all the code is up-to-date.</a:t>
            </a:r>
          </a:p>
          <a:p>
            <a:pPr marL="628650" lvl="1" indent="-171450">
              <a:buFontTx/>
              <a:buChar char="-"/>
            </a:pPr>
            <a:r>
              <a:rPr lang="en-US" b="0" i="0" baseline="0" dirty="0" smtClean="0"/>
              <a:t>This is important to avoid merge conflicts</a:t>
            </a:r>
          </a:p>
          <a:p>
            <a:pPr marL="628650" lvl="1" indent="-171450">
              <a:buFontTx/>
              <a:buChar char="-"/>
            </a:pPr>
            <a:endParaRPr lang="en-US" b="0" i="0" baseline="0" dirty="0" smtClean="0"/>
          </a:p>
          <a:p>
            <a:pPr marL="171450" lvl="0" indent="-171450">
              <a:buFontTx/>
              <a:buChar char="-"/>
            </a:pPr>
            <a:r>
              <a:rPr lang="en-US" b="0" i="0" baseline="0" dirty="0" smtClean="0"/>
              <a:t>Finally, the developer submits a </a:t>
            </a:r>
            <a:r>
              <a:rPr lang="en-US" b="1" i="0" baseline="0" dirty="0" smtClean="0"/>
              <a:t>pull request</a:t>
            </a:r>
            <a:r>
              <a:rPr lang="en-US" b="0" i="0" baseline="0" dirty="0" smtClean="0"/>
              <a:t> and the changes are merged into the code.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 graphic representation of the </a:t>
            </a:r>
            <a:r>
              <a:rPr lang="en-US" dirty="0" err="1" smtClean="0"/>
              <a:t>git</a:t>
            </a:r>
            <a:r>
              <a:rPr lang="en-US" dirty="0" smtClean="0"/>
              <a:t> workflow.</a:t>
            </a:r>
          </a:p>
          <a:p>
            <a:endParaRPr lang="en-US" dirty="0" smtClean="0"/>
          </a:p>
          <a:p>
            <a:r>
              <a:rPr lang="en-US" i="1" dirty="0" smtClean="0"/>
              <a:t>This graphic does not contain a</a:t>
            </a:r>
            <a:r>
              <a:rPr lang="en-US" i="1" baseline="0" dirty="0" smtClean="0"/>
              <a:t> depiction of changes from master merging into the feature branch, but that is also important.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GitHub Collaboration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31599" cy="553998"/>
          </a:xfrm>
        </p:spPr>
        <p:txBody>
          <a:bodyPr/>
          <a:lstStyle/>
          <a:p>
            <a:r>
              <a:rPr lang="en-US" dirty="0" smtClean="0"/>
              <a:t>Hy-Tech </a:t>
            </a:r>
            <a:r>
              <a:rPr lang="en-US" dirty="0" smtClean="0"/>
              <a:t>Club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4859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branch</a:t>
            </a:r>
            <a:r>
              <a:rPr lang="en-US" sz="2400" dirty="0" smtClean="0"/>
              <a:t> is a parallel version of a repository</a:t>
            </a:r>
          </a:p>
          <a:p>
            <a:r>
              <a:rPr lang="en-US" sz="2400" dirty="0" smtClean="0"/>
              <a:t>Branches allow developers to isolate development work, then </a:t>
            </a:r>
            <a:r>
              <a:rPr lang="en-US" sz="2400" b="1" dirty="0" smtClean="0"/>
              <a:t>merge</a:t>
            </a:r>
            <a:r>
              <a:rPr lang="en-US" sz="2400" dirty="0" smtClean="0"/>
              <a:t> it together</a:t>
            </a:r>
          </a:p>
          <a:p>
            <a:r>
              <a:rPr lang="en-US" sz="2400" dirty="0" smtClean="0"/>
              <a:t>Two common types of branches are </a:t>
            </a:r>
            <a:r>
              <a:rPr lang="en-US" sz="2400" b="1" dirty="0" smtClean="0"/>
              <a:t>master</a:t>
            </a:r>
            <a:r>
              <a:rPr lang="en-US" sz="2400" dirty="0" smtClean="0"/>
              <a:t> and </a:t>
            </a:r>
            <a:r>
              <a:rPr lang="en-US" sz="2400" b="1" dirty="0" smtClean="0"/>
              <a:t>feature</a:t>
            </a:r>
            <a:endParaRPr lang="en-US" sz="2400" dirty="0"/>
          </a:p>
        </p:txBody>
      </p:sp>
      <p:pic>
        <p:nvPicPr>
          <p:cNvPr id="4" name="Picture 2" descr="https://guides.github.com/activities/hello-world/branc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796" y="3086100"/>
            <a:ext cx="12308438" cy="30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58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cap="none" dirty="0"/>
              <a:t>M</a:t>
            </a:r>
            <a:r>
              <a:rPr lang="en-US" cap="none" dirty="0" smtClean="0"/>
              <a:t>erging</a:t>
            </a:r>
            <a:r>
              <a:rPr lang="en-US" b="0" cap="none" dirty="0" smtClean="0"/>
              <a:t> takes the changes from one branch and applies them to another.</a:t>
            </a:r>
            <a:endParaRPr lang="en-US" b="0" cap="none" dirty="0"/>
          </a:p>
        </p:txBody>
      </p:sp>
      <p:pic>
        <p:nvPicPr>
          <p:cNvPr id="4" name="Picture 2" descr="Image result for me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154905"/>
            <a:ext cx="682942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64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602670"/>
            <a:ext cx="5600700" cy="18263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Pull requests are </a:t>
            </a:r>
            <a:r>
              <a:rPr lang="en-US" sz="2400" i="1" dirty="0" smtClean="0"/>
              <a:t>proposed changes </a:t>
            </a:r>
            <a:r>
              <a:rPr lang="en-US" sz="2400" dirty="0" smtClean="0"/>
              <a:t>to a repository</a:t>
            </a:r>
          </a:p>
          <a:p>
            <a:r>
              <a:rPr lang="en-US" sz="2400" dirty="0" smtClean="0"/>
              <a:t>They are usually used to </a:t>
            </a:r>
            <a:r>
              <a:rPr lang="en-US" sz="2400" i="1" dirty="0" smtClean="0"/>
              <a:t>merge</a:t>
            </a:r>
            <a:r>
              <a:rPr lang="en-US" sz="2400" dirty="0" smtClean="0"/>
              <a:t> a </a:t>
            </a:r>
            <a:r>
              <a:rPr lang="en-US" sz="2400" b="1" dirty="0" smtClean="0"/>
              <a:t>feature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dirty="0"/>
          </a:p>
        </p:txBody>
      </p:sp>
      <p:pic>
        <p:nvPicPr>
          <p:cNvPr id="4" name="Picture 4" descr="Image result for tug of war p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2670"/>
            <a:ext cx="5784612" cy="43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ile:Octicons-git-pull-reque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29000"/>
            <a:ext cx="2469861" cy="32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051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/>
            <a:r>
              <a:rPr lang="en-US" sz="3200" dirty="0">
                <a:solidFill>
                  <a:schemeClr val="accent6"/>
                </a:solidFill>
              </a:rPr>
              <a:t>Developer wants to work on a new feature in the repository</a:t>
            </a:r>
          </a:p>
          <a:p>
            <a:pPr marL="457200" indent="-457200"/>
            <a:r>
              <a:rPr lang="en-US" sz="3200" dirty="0">
                <a:solidFill>
                  <a:schemeClr val="accent6"/>
                </a:solidFill>
              </a:rPr>
              <a:t>Developer creates a new </a:t>
            </a:r>
            <a:r>
              <a:rPr lang="en-US" sz="3200" b="1" dirty="0">
                <a:solidFill>
                  <a:schemeClr val="accent6"/>
                </a:solidFill>
              </a:rPr>
              <a:t>feature branch</a:t>
            </a:r>
            <a:r>
              <a:rPr lang="en-US" sz="3200" dirty="0">
                <a:solidFill>
                  <a:schemeClr val="accent6"/>
                </a:solidFill>
              </a:rPr>
              <a:t> in the repository</a:t>
            </a:r>
          </a:p>
          <a:p>
            <a:pPr marL="457200" indent="-457200"/>
            <a:r>
              <a:rPr lang="en-US" sz="3200" dirty="0">
                <a:solidFill>
                  <a:schemeClr val="accent6"/>
                </a:solidFill>
              </a:rPr>
              <a:t>Developer pushes changes to the feature branch</a:t>
            </a:r>
          </a:p>
          <a:p>
            <a:pPr marL="457200" indent="-457200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makes changes in the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branch</a:t>
            </a:r>
          </a:p>
          <a:p>
            <a:pPr marL="457200" indent="-457200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Developer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merges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 master branch into the feature branch</a:t>
            </a:r>
          </a:p>
          <a:p>
            <a:pPr marL="457200" indent="-457200"/>
            <a:r>
              <a:rPr lang="en-US" sz="3200" dirty="0">
                <a:solidFill>
                  <a:schemeClr val="accent6"/>
                </a:solidFill>
              </a:rPr>
              <a:t>Developer submits a </a:t>
            </a:r>
            <a:r>
              <a:rPr lang="en-US" sz="3200" b="1" dirty="0">
                <a:solidFill>
                  <a:schemeClr val="accent6"/>
                </a:solidFill>
              </a:rPr>
              <a:t>pull request</a:t>
            </a:r>
            <a:r>
              <a:rPr lang="en-US" sz="3200" dirty="0">
                <a:solidFill>
                  <a:schemeClr val="accent6"/>
                </a:solidFill>
              </a:rPr>
              <a:t> to the master branch</a:t>
            </a:r>
          </a:p>
          <a:p>
            <a:pPr marL="457200" indent="-457200"/>
            <a:r>
              <a:rPr lang="en-US" sz="3200" dirty="0">
                <a:solidFill>
                  <a:schemeClr val="accent6"/>
                </a:solidFill>
              </a:rPr>
              <a:t>Team merges the feature branch into the master </a:t>
            </a:r>
            <a:r>
              <a:rPr lang="en-US" sz="3200" dirty="0" smtClean="0">
                <a:solidFill>
                  <a:schemeClr val="accent6"/>
                </a:solidFill>
              </a:rPr>
              <a:t>branch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3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2" descr="https://guides.github.com/activities/hello-world/branc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19" y="2041516"/>
            <a:ext cx="12308438" cy="30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34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371600"/>
          </a:xfrm>
        </p:spPr>
        <p:txBody>
          <a:bodyPr/>
          <a:lstStyle/>
          <a:p>
            <a:pPr marL="57150" indent="0" algn="ctr">
              <a:buNone/>
            </a:pPr>
            <a:r>
              <a:rPr lang="en-US" dirty="0"/>
              <a:t>Play through this interactive tutorial to learn </a:t>
            </a:r>
            <a:r>
              <a:rPr lang="en-US" dirty="0" err="1"/>
              <a:t>Git</a:t>
            </a:r>
            <a:r>
              <a:rPr lang="en-US"/>
              <a:t> </a:t>
            </a:r>
            <a:r>
              <a:rPr lang="en-US" smtClean="0"/>
              <a:t>branching:</a:t>
            </a:r>
            <a:endParaRPr lang="en-US" dirty="0"/>
          </a:p>
          <a:p>
            <a:pPr marL="57150" indent="0" algn="ctr">
              <a:buNone/>
            </a:pPr>
            <a:r>
              <a:rPr lang="en-US" sz="4000" dirty="0">
                <a:hlinkClick r:id="rId2"/>
              </a:rPr>
              <a:t>https://learngitbranching.js.org/</a:t>
            </a:r>
            <a:endParaRPr lang="en-US" sz="4000" dirty="0"/>
          </a:p>
          <a:p>
            <a:endParaRPr lang="en-US" dirty="0"/>
          </a:p>
        </p:txBody>
      </p:sp>
      <p:pic>
        <p:nvPicPr>
          <p:cNvPr id="4" name="Picture 4" descr="Image result for github pract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31" y="2514600"/>
            <a:ext cx="5236137" cy="351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82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457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Wingdings</vt:lpstr>
      <vt:lpstr>Hyland 2019</vt:lpstr>
      <vt:lpstr>GitHub Collaboration</vt:lpstr>
      <vt:lpstr>Branches</vt:lpstr>
      <vt:lpstr>Merging takes the changes from one branch and applies them to another.</vt:lpstr>
      <vt:lpstr>Pull Requests</vt:lpstr>
      <vt:lpstr>Typical Git Workflow</vt:lpstr>
      <vt:lpstr>Typical Git Workflow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80</cp:revision>
  <dcterms:created xsi:type="dcterms:W3CDTF">2019-03-11T04:04:09Z</dcterms:created>
  <dcterms:modified xsi:type="dcterms:W3CDTF">2020-04-01T18:58:26Z</dcterms:modified>
</cp:coreProperties>
</file>