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0"/>
  </p:notesMasterIdLst>
  <p:sldIdLst>
    <p:sldId id="361" r:id="rId2"/>
    <p:sldId id="378" r:id="rId3"/>
    <p:sldId id="382" r:id="rId4"/>
    <p:sldId id="380" r:id="rId5"/>
    <p:sldId id="379" r:id="rId6"/>
    <p:sldId id="384" r:id="rId7"/>
    <p:sldId id="383" r:id="rId8"/>
    <p:sldId id="279" r:id="rId9"/>
  </p:sldIdLst>
  <p:sldSz cx="9144000" cy="5143500" type="screen16x9"/>
  <p:notesSz cx="6858000" cy="9144000"/>
  <p:embeddedFontLst>
    <p:embeddedFont>
      <p:font typeface="Amasis MT Pro Black" panose="02040A04050005020304" pitchFamily="18" charset="0"/>
      <p:bold r:id="rId11"/>
      <p:boldItalic r:id="rId12"/>
    </p:embeddedFont>
    <p:embeddedFont>
      <p:font typeface="Krona One" panose="020B0604020202020204" charset="0"/>
      <p:regular r:id="rId13"/>
    </p:embeddedFont>
    <p:embeddedFont>
      <p:font typeface="Miriam Libre" panose="00000500000000000000" pitchFamily="2" charset="-79"/>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211B"/>
    <a:srgbClr val="862138"/>
    <a:srgbClr val="FEF30D"/>
    <a:srgbClr val="0274BB"/>
    <a:srgbClr val="00B6EF"/>
    <a:srgbClr val="FFF20E"/>
    <a:srgbClr val="BCA44E"/>
    <a:srgbClr val="BC7658"/>
    <a:srgbClr val="059DE9"/>
    <a:srgbClr val="A1D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88DE-29B3-4A1C-9BD6-51BBB168883E}">
  <a:tblStyle styleId="{917088DE-29B3-4A1C-9BD6-51BBB16888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9" autoAdjust="0"/>
    <p:restoredTop sz="75911" autoAdjust="0"/>
  </p:normalViewPr>
  <p:slideViewPr>
    <p:cSldViewPr snapToGrid="0">
      <p:cViewPr>
        <p:scale>
          <a:sx n="100" d="100"/>
          <a:sy n="100" d="100"/>
        </p:scale>
        <p:origin x="132" y="2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pPr>
            <a:r>
              <a:rPr lang="en-US" sz="850" dirty="0">
                <a:solidFill>
                  <a:srgbClr val="5F7D96"/>
                </a:solidFill>
              </a:rPr>
              <a:t>Hello, and welcome to this presentation about presentations – part 2!</a:t>
            </a:r>
            <a:endParaRPr dirty="0"/>
          </a:p>
        </p:txBody>
      </p:sp>
    </p:spTree>
    <p:extLst>
      <p:ext uri="{BB962C8B-B14F-4D97-AF65-F5344CB8AC3E}">
        <p14:creationId xmlns:p14="http://schemas.microsoft.com/office/powerpoint/2010/main" val="151419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you may have noticed… that first presentation wasn’t so great. It was filled with some of things you are </a:t>
            </a:r>
            <a:r>
              <a:rPr lang="en-US" i="1" dirty="0"/>
              <a:t>not</a:t>
            </a:r>
            <a:r>
              <a:rPr lang="en-US" i="0" dirty="0"/>
              <a:t> supposed to do.</a:t>
            </a:r>
          </a:p>
          <a:p>
            <a:r>
              <a:rPr lang="en-US" i="0" dirty="0"/>
              <a:t>Some of the material was actually good, but it wasn’t presented very well.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rgbClr val="5F7D96"/>
                </a:solidFill>
              </a:rPr>
              <a:t>This time, we’re going to try to make as good of a presentation about presentations as we can!</a:t>
            </a:r>
            <a:endParaRPr lang="en-US" i="0" dirty="0"/>
          </a:p>
          <a:p>
            <a:endParaRPr lang="en-US" dirty="0"/>
          </a:p>
        </p:txBody>
      </p:sp>
    </p:spTree>
    <p:extLst>
      <p:ext uri="{BB962C8B-B14F-4D97-AF65-F5344CB8AC3E}">
        <p14:creationId xmlns:p14="http://schemas.microsoft.com/office/powerpoint/2010/main" val="251635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of the most important things is to create a good structure for your presentation. </a:t>
            </a:r>
            <a:r>
              <a:rPr lang="en-US" b="1" dirty="0"/>
              <a:t>What does that mean?</a:t>
            </a:r>
            <a:endParaRPr lang="en-US" b="0" dirty="0"/>
          </a:p>
          <a:p>
            <a:r>
              <a:rPr lang="en-US" b="0" dirty="0"/>
              <a:t>Well, you always want to start with introductions. Let people know who </a:t>
            </a:r>
            <a:r>
              <a:rPr lang="en-US" b="0" i="1" dirty="0"/>
              <a:t>you</a:t>
            </a:r>
            <a:r>
              <a:rPr lang="en-US" b="0" i="0" dirty="0"/>
              <a:t> are, and give them context for what you’re doing.</a:t>
            </a:r>
            <a:r>
              <a:rPr lang="en-US" b="1" i="0" dirty="0"/>
              <a:t> </a:t>
            </a:r>
            <a:r>
              <a:rPr lang="en-US" b="0" i="0" dirty="0"/>
              <a:t>You may also want to provide an agenda slide to let everybody know what you’re covering.</a:t>
            </a:r>
          </a:p>
          <a:p>
            <a:r>
              <a:rPr lang="en-US" b="0" i="0" dirty="0"/>
              <a:t>For example, this presentation is going to give you some tips for good presentations, and some best practices for demos.</a:t>
            </a:r>
          </a:p>
          <a:p>
            <a:r>
              <a:rPr lang="en-US" b="0" i="0" dirty="0"/>
              <a:t>You’re also going to want to have a good arc and flow in your presentation. </a:t>
            </a:r>
            <a:r>
              <a:rPr lang="en-US" b="1" i="0" dirty="0"/>
              <a:t>Has anyone heard of Dan Harmon? Creator of Community and Rick &amp; Morty? He made this thing called the story circle</a:t>
            </a:r>
          </a:p>
          <a:p>
            <a:r>
              <a:rPr lang="en-US" b="0" i="0" dirty="0"/>
              <a:t>Giving a presentation is a lot like telling a story. You need a beginning, middle, and end, and you need to flow well between each part! Speaking of the next part… another thing you’ll need to do in storytelling </a:t>
            </a:r>
            <a:r>
              <a:rPr lang="en-US" i="1" dirty="0"/>
              <a:t>or </a:t>
            </a:r>
            <a:r>
              <a:rPr lang="en-US" i="0" dirty="0"/>
              <a:t>presentation-giving </a:t>
            </a:r>
            <a:r>
              <a:rPr lang="en-US" dirty="0"/>
              <a:t>is</a:t>
            </a:r>
            <a:r>
              <a:rPr lang="en-US" b="0" i="0" dirty="0"/>
              <a:t> keep the attention of your audience!</a:t>
            </a:r>
          </a:p>
          <a:p>
            <a:endParaRPr lang="en-US" b="0" i="0" dirty="0"/>
          </a:p>
          <a:p>
            <a:endParaRPr lang="en-US" b="0" i="0" dirty="0"/>
          </a:p>
        </p:txBody>
      </p:sp>
    </p:spTree>
    <p:extLst>
      <p:ext uri="{BB962C8B-B14F-4D97-AF65-F5344CB8AC3E}">
        <p14:creationId xmlns:p14="http://schemas.microsoft.com/office/powerpoint/2010/main" val="292038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do that, you’ll want to have some compelling materials.</a:t>
            </a:r>
          </a:p>
          <a:p>
            <a:r>
              <a:rPr lang="en-US" dirty="0"/>
              <a:t>You want to grab your audience with colors, pictures, animations, whatever! Make your materials stand out.</a:t>
            </a:r>
          </a:p>
          <a:p>
            <a:r>
              <a:rPr lang="en-US" dirty="0"/>
              <a:t>In addition to this, you want to </a:t>
            </a:r>
            <a:r>
              <a:rPr lang="en-US" i="1" dirty="0"/>
              <a:t>prepare</a:t>
            </a:r>
            <a:r>
              <a:rPr lang="en-US" i="0" dirty="0"/>
              <a:t> and fully understand your materials. You don’t want to be reading off the slides, and you don’t want the slides to be a big jumble of full sentence text!</a:t>
            </a:r>
            <a:endParaRPr lang="en-US" dirty="0"/>
          </a:p>
          <a:p>
            <a:r>
              <a:rPr lang="en-US" dirty="0"/>
              <a:t>You also want to have a high attention to detail – make sure to avoid typos so your presentation looks professional!</a:t>
            </a:r>
          </a:p>
        </p:txBody>
      </p:sp>
    </p:spTree>
    <p:extLst>
      <p:ext uri="{BB962C8B-B14F-4D97-AF65-F5344CB8AC3E}">
        <p14:creationId xmlns:p14="http://schemas.microsoft.com/office/powerpoint/2010/main" val="1013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Alright, so you’ve got a good presentation prepared… now you have to actually present it. </a:t>
            </a:r>
            <a:r>
              <a:rPr lang="en-US" b="1" dirty="0"/>
              <a:t>Anybody have a favorite stand-up comedian? What’s one thing all good stand-ups have in common?</a:t>
            </a:r>
            <a:r>
              <a:rPr lang="en-US" b="0" dirty="0"/>
              <a:t> They all own the stage!</a:t>
            </a:r>
          </a:p>
          <a:p>
            <a:r>
              <a:rPr lang="en-US" b="0" dirty="0"/>
              <a:t>Here are some good stand-up comedians and my friend Joe (top left). Joe used to be the number one result when you searched for “comedian headshot” on google images. Now he’s like number 5 or something. But the important thing is that all great comics can command their audience.</a:t>
            </a:r>
          </a:p>
          <a:p>
            <a:r>
              <a:rPr lang="en-US" b="0" dirty="0"/>
              <a:t>Here’s an example of a joke told by the late great Mitch </a:t>
            </a:r>
            <a:r>
              <a:rPr lang="en-US" b="0" dirty="0" err="1"/>
              <a:t>Hedburg</a:t>
            </a:r>
            <a:r>
              <a:rPr lang="en-US" b="0" dirty="0"/>
              <a:t>. [play clip]</a:t>
            </a:r>
          </a:p>
          <a:p>
            <a:r>
              <a:rPr lang="en-US" b="0" dirty="0"/>
              <a:t>Everybody has a different voice. You don’t have to be loud or energetic. You just have to develop your own voice, and feel comfortable up there. Now, </a:t>
            </a:r>
            <a:r>
              <a:rPr lang="en-US" b="1" dirty="0"/>
              <a:t>what’s one of the first things I did on this slide? </a:t>
            </a:r>
            <a:r>
              <a:rPr lang="en-US" b="0" dirty="0"/>
              <a:t>I asked a question!</a:t>
            </a:r>
          </a:p>
          <a:p>
            <a:r>
              <a:rPr lang="en-US" b="0" dirty="0"/>
              <a:t>You always want to keep the audience in mind. For whom are you presenting? Know who they are and interact with them! Speaking of interacting… </a:t>
            </a:r>
            <a:r>
              <a:rPr lang="en-US" b="1" dirty="0"/>
              <a:t>what do you think I’m going to cover next?</a:t>
            </a:r>
            <a:r>
              <a:rPr lang="en-US" b="0" dirty="0"/>
              <a:t> Something totally different!</a:t>
            </a:r>
            <a:endParaRPr lang="en-US" b="1" dirty="0"/>
          </a:p>
          <a:p>
            <a:endParaRPr lang="en-US" b="0" dirty="0"/>
          </a:p>
        </p:txBody>
      </p:sp>
    </p:spTree>
    <p:extLst>
      <p:ext uri="{BB962C8B-B14F-4D97-AF65-F5344CB8AC3E}">
        <p14:creationId xmlns:p14="http://schemas.microsoft.com/office/powerpoint/2010/main" val="91931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talk a little bit about demos. These can be the toughest parts of the presentation, because so much can go wrong! Here are some tips to make a good demo. The first one should be familiar – </a:t>
            </a:r>
          </a:p>
          <a:p>
            <a:r>
              <a:rPr lang="en-US" dirty="0"/>
              <a:t>You’re going to want to keep the whole process interactive. Ask the audience what should be entered, and allow space for them to ask questions if they have them.</a:t>
            </a:r>
          </a:p>
          <a:p>
            <a:r>
              <a:rPr lang="en-US" dirty="0"/>
              <a:t>Next, you’re going to want to explain what you’re doing – don’t just do things without talking! You want to both </a:t>
            </a:r>
            <a:r>
              <a:rPr lang="en-US" i="0" dirty="0"/>
              <a:t>show AND tell. This will help keep your audience with you along the way.</a:t>
            </a:r>
          </a:p>
          <a:p>
            <a:r>
              <a:rPr lang="en-US" i="0" dirty="0"/>
              <a:t>Another big one – use proper example data. You don’t want to just enter in 23r90u893p4hfph – you want to show how someone would really use your product.</a:t>
            </a:r>
          </a:p>
          <a:p>
            <a:r>
              <a:rPr lang="en-US" i="0" dirty="0"/>
              <a:t>Lastly, and this is maybe the most important – make sure your code is ready to go! Don’t show off buggy code, as much as you can. At the very least, you should know the limitations of your current product. And if you have to… you can always fake something working, like mock up a database without creating a real one. This will help you show off your product’s functionality even if it’s not actually fully functional yet. Now, for the last piece of advice, the closing thought…</a:t>
            </a:r>
            <a:endParaRPr lang="en-US" dirty="0"/>
          </a:p>
        </p:txBody>
      </p:sp>
    </p:spTree>
    <p:extLst>
      <p:ext uri="{BB962C8B-B14F-4D97-AF65-F5344CB8AC3E}">
        <p14:creationId xmlns:p14="http://schemas.microsoft.com/office/powerpoint/2010/main" val="2752898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piece of advice – don’t overcomplicate things. Keep it simple.</a:t>
            </a:r>
          </a:p>
          <a:p>
            <a:r>
              <a:rPr lang="en-US" dirty="0"/>
              <a:t>Just do it. That’s it!</a:t>
            </a:r>
          </a:p>
        </p:txBody>
      </p:sp>
    </p:spTree>
    <p:extLst>
      <p:ext uri="{BB962C8B-B14F-4D97-AF65-F5344CB8AC3E}">
        <p14:creationId xmlns:p14="http://schemas.microsoft.com/office/powerpoint/2010/main" val="325920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Now, does anyone have any questions?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92"/>
        <p:cNvGrpSpPr/>
        <p:nvPr/>
      </p:nvGrpSpPr>
      <p:grpSpPr>
        <a:xfrm>
          <a:off x="0" y="0"/>
          <a:ext cx="0" cy="0"/>
          <a:chOff x="0" y="0"/>
          <a:chExt cx="0" cy="0"/>
        </a:xfrm>
      </p:grpSpPr>
      <p:sp>
        <p:nvSpPr>
          <p:cNvPr id="193" name="Google Shape;193;p15"/>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1" r:id="rId3"/>
    <p:sldLayoutId id="2147483671" r:id="rId4"/>
    <p:sldLayoutId id="2147483672" r:id="rId5"/>
    <p:sldLayoutId id="2147483673" r:id="rId6"/>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5.xml"/><Relationship Id="rId7" Type="http://schemas.openxmlformats.org/officeDocument/2006/relationships/image" Target="../media/image8.jpeg"/><Relationship Id="rId2" Type="http://schemas.openxmlformats.org/officeDocument/2006/relationships/slideLayout" Target="../slideLayouts/slideLayout3.xml"/><Relationship Id="rId1" Type="http://schemas.openxmlformats.org/officeDocument/2006/relationships/video" Target="https://www.youtube.com/embed/xPq0-8dyl8I?feature=oembed" TargetMode="Externa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0" dirty="0"/>
              <a:t>Presentations</a:t>
            </a:r>
            <a:endParaRPr sz="7200" dirty="0">
              <a:solidFill>
                <a:schemeClr val="accent4">
                  <a:lumMod val="60000"/>
                  <a:lumOff val="40000"/>
                </a:schemeClr>
              </a:solidFill>
              <a:highlight>
                <a:schemeClr val="accent3"/>
              </a:highlight>
            </a:endParaRPr>
          </a:p>
        </p:txBody>
      </p:sp>
      <p:sp>
        <p:nvSpPr>
          <p:cNvPr id="445" name="Google Shape;445;p31"/>
          <p:cNvSpPr txBox="1">
            <a:spLocks noGrp="1"/>
          </p:cNvSpPr>
          <p:nvPr>
            <p:ph type="subTitle" idx="1"/>
          </p:nvPr>
        </p:nvSpPr>
        <p:spPr>
          <a:xfrm>
            <a:off x="717062" y="3854205"/>
            <a:ext cx="4152600" cy="5990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Hyland Tech Outreach</a:t>
            </a:r>
            <a:endParaRPr sz="2400"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p:cNvGrpSpPr>
            <a:grpSpLocks noChangeAspect="1"/>
          </p:cNvGrpSpPr>
          <p:nvPr/>
        </p:nvGrpSpPr>
        <p:grpSpPr>
          <a:xfrm>
            <a:off x="7811047" y="3760197"/>
            <a:ext cx="746555" cy="746555"/>
            <a:chOff x="4724400" y="2057400"/>
            <a:chExt cx="2743200" cy="2743200"/>
          </a:xfrm>
        </p:grpSpPr>
        <p:sp>
          <p:nvSpPr>
            <p:cNvPr id="11" name="Rectangle 1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4920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6C39-BD88-4D2C-818D-B01546A20B04}"/>
              </a:ext>
            </a:extLst>
          </p:cNvPr>
          <p:cNvSpPr>
            <a:spLocks noGrp="1"/>
          </p:cNvSpPr>
          <p:nvPr>
            <p:ph type="title"/>
          </p:nvPr>
        </p:nvSpPr>
        <p:spPr/>
        <p:txBody>
          <a:bodyPr/>
          <a:lstStyle/>
          <a:p>
            <a:r>
              <a:rPr lang="en-US" dirty="0"/>
              <a:t>Oops – We Did Bad</a:t>
            </a:r>
          </a:p>
        </p:txBody>
      </p:sp>
      <p:grpSp>
        <p:nvGrpSpPr>
          <p:cNvPr id="8" name="Group 7">
            <a:extLst>
              <a:ext uri="{FF2B5EF4-FFF2-40B4-BE49-F238E27FC236}">
                <a16:creationId xmlns:a16="http://schemas.microsoft.com/office/drawing/2014/main" id="{099D6852-7EFD-419B-890B-3191DB53D77F}"/>
              </a:ext>
            </a:extLst>
          </p:cNvPr>
          <p:cNvGrpSpPr/>
          <p:nvPr/>
        </p:nvGrpSpPr>
        <p:grpSpPr>
          <a:xfrm>
            <a:off x="720000" y="1397976"/>
            <a:ext cx="3701562" cy="3188323"/>
            <a:chOff x="720000" y="1397976"/>
            <a:chExt cx="3701562" cy="3188323"/>
          </a:xfrm>
        </p:grpSpPr>
        <p:pic>
          <p:nvPicPr>
            <p:cNvPr id="1026" name="Picture 2" descr="Amazon.com: Cap'N Crunch's Oops All Berries, 11.5oz">
              <a:extLst>
                <a:ext uri="{FF2B5EF4-FFF2-40B4-BE49-F238E27FC236}">
                  <a16:creationId xmlns:a16="http://schemas.microsoft.com/office/drawing/2014/main" id="{BF08B446-E155-4665-8832-6D16E636B7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06" r="17616" b="35275"/>
            <a:stretch/>
          </p:blipFill>
          <p:spPr bwMode="auto">
            <a:xfrm>
              <a:off x="720000" y="1397976"/>
              <a:ext cx="3701562" cy="31883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037805-550E-4BA3-A759-87827FA17743}"/>
                </a:ext>
              </a:extLst>
            </p:cNvPr>
            <p:cNvSpPr/>
            <p:nvPr/>
          </p:nvSpPr>
          <p:spPr>
            <a:xfrm>
              <a:off x="720000" y="3672940"/>
              <a:ext cx="3701562" cy="791308"/>
            </a:xfrm>
            <a:prstGeom prst="rect">
              <a:avLst/>
            </a:prstGeom>
            <a:solidFill>
              <a:srgbClr val="027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a:solidFill>
                      <a:schemeClr val="tx1"/>
                    </a:solidFill>
                  </a:ln>
                  <a:solidFill>
                    <a:srgbClr val="FEF30D"/>
                  </a:solidFill>
                  <a:latin typeface="Amasis MT Pro Black" panose="02040A04050005020304" pitchFamily="18" charset="0"/>
                </a:rPr>
                <a:t>BAD PRACTICES</a:t>
              </a:r>
            </a:p>
          </p:txBody>
        </p:sp>
        <p:sp>
          <p:nvSpPr>
            <p:cNvPr id="5" name="Freeform: Shape 4">
              <a:extLst>
                <a:ext uri="{FF2B5EF4-FFF2-40B4-BE49-F238E27FC236}">
                  <a16:creationId xmlns:a16="http://schemas.microsoft.com/office/drawing/2014/main" id="{5F93DF94-034F-4A5F-8644-0E1AE72D892F}"/>
                </a:ext>
              </a:extLst>
            </p:cNvPr>
            <p:cNvSpPr/>
            <p:nvPr/>
          </p:nvSpPr>
          <p:spPr>
            <a:xfrm>
              <a:off x="1473333" y="3326807"/>
              <a:ext cx="2948229" cy="448163"/>
            </a:xfrm>
            <a:custGeom>
              <a:avLst/>
              <a:gdLst>
                <a:gd name="connsiteX0" fmla="*/ 2948229 w 2948229"/>
                <a:gd name="connsiteY0" fmla="*/ 271842 h 448163"/>
                <a:gd name="connsiteX1" fmla="*/ 2948229 w 2948229"/>
                <a:gd name="connsiteY1" fmla="*/ 271842 h 448163"/>
                <a:gd name="connsiteX2" fmla="*/ 2559122 w 2948229"/>
                <a:gd name="connsiteY2" fmla="*/ 28651 h 448163"/>
                <a:gd name="connsiteX3" fmla="*/ 2024101 w 2948229"/>
                <a:gd name="connsiteY3" fmla="*/ 48106 h 448163"/>
                <a:gd name="connsiteX4" fmla="*/ 1917097 w 2948229"/>
                <a:gd name="connsiteY4" fmla="*/ 57834 h 448163"/>
                <a:gd name="connsiteX5" fmla="*/ 1878186 w 2948229"/>
                <a:gd name="connsiteY5" fmla="*/ 67561 h 448163"/>
                <a:gd name="connsiteX6" fmla="*/ 1440442 w 2948229"/>
                <a:gd name="connsiteY6" fmla="*/ 87017 h 448163"/>
                <a:gd name="connsiteX7" fmla="*/ 1401531 w 2948229"/>
                <a:gd name="connsiteY7" fmla="*/ 96744 h 448163"/>
                <a:gd name="connsiteX8" fmla="*/ 1265344 w 2948229"/>
                <a:gd name="connsiteY8" fmla="*/ 77289 h 448163"/>
                <a:gd name="connsiteX9" fmla="*/ 1197250 w 2948229"/>
                <a:gd name="connsiteY9" fmla="*/ 67561 h 448163"/>
                <a:gd name="connsiteX10" fmla="*/ 1041608 w 2948229"/>
                <a:gd name="connsiteY10" fmla="*/ 77289 h 448163"/>
                <a:gd name="connsiteX11" fmla="*/ 983242 w 2948229"/>
                <a:gd name="connsiteY11" fmla="*/ 96744 h 448163"/>
                <a:gd name="connsiteX12" fmla="*/ 924876 w 2948229"/>
                <a:gd name="connsiteY12" fmla="*/ 106472 h 448163"/>
                <a:gd name="connsiteX13" fmla="*/ 856782 w 2948229"/>
                <a:gd name="connsiteY13" fmla="*/ 116200 h 448163"/>
                <a:gd name="connsiteX14" fmla="*/ 817871 w 2948229"/>
                <a:gd name="connsiteY14" fmla="*/ 125927 h 448163"/>
                <a:gd name="connsiteX15" fmla="*/ 710867 w 2948229"/>
                <a:gd name="connsiteY15" fmla="*/ 145383 h 448163"/>
                <a:gd name="connsiteX16" fmla="*/ 681684 w 2948229"/>
                <a:gd name="connsiteY16" fmla="*/ 155110 h 448163"/>
                <a:gd name="connsiteX17" fmla="*/ 642773 w 2948229"/>
                <a:gd name="connsiteY17" fmla="*/ 164838 h 448163"/>
                <a:gd name="connsiteX18" fmla="*/ 584408 w 2948229"/>
                <a:gd name="connsiteY18" fmla="*/ 184293 h 448163"/>
                <a:gd name="connsiteX19" fmla="*/ 555225 w 2948229"/>
                <a:gd name="connsiteY19" fmla="*/ 194021 h 448163"/>
                <a:gd name="connsiteX20" fmla="*/ 516314 w 2948229"/>
                <a:gd name="connsiteY20" fmla="*/ 203749 h 448163"/>
                <a:gd name="connsiteX21" fmla="*/ 457948 w 2948229"/>
                <a:gd name="connsiteY21" fmla="*/ 223204 h 448163"/>
                <a:gd name="connsiteX22" fmla="*/ 224484 w 2948229"/>
                <a:gd name="connsiteY22" fmla="*/ 232932 h 448163"/>
                <a:gd name="connsiteX23" fmla="*/ 127208 w 2948229"/>
                <a:gd name="connsiteY23" fmla="*/ 252387 h 448163"/>
                <a:gd name="connsiteX24" fmla="*/ 68842 w 2948229"/>
                <a:gd name="connsiteY24" fmla="*/ 271842 h 448163"/>
                <a:gd name="connsiteX25" fmla="*/ 39659 w 2948229"/>
                <a:gd name="connsiteY25" fmla="*/ 281570 h 448163"/>
                <a:gd name="connsiteX26" fmla="*/ 748 w 2948229"/>
                <a:gd name="connsiteY26" fmla="*/ 330208 h 448163"/>
                <a:gd name="connsiteX27" fmla="*/ 39659 w 2948229"/>
                <a:gd name="connsiteY27" fmla="*/ 369119 h 448163"/>
                <a:gd name="connsiteX28" fmla="*/ 195301 w 2948229"/>
                <a:gd name="connsiteY28" fmla="*/ 398302 h 448163"/>
                <a:gd name="connsiteX29" fmla="*/ 1022152 w 2948229"/>
                <a:gd name="connsiteY29" fmla="*/ 408030 h 448163"/>
                <a:gd name="connsiteX30" fmla="*/ 1352893 w 2948229"/>
                <a:gd name="connsiteY30" fmla="*/ 417757 h 448163"/>
                <a:gd name="connsiteX31" fmla="*/ 1469625 w 2948229"/>
                <a:gd name="connsiteY31" fmla="*/ 408030 h 448163"/>
                <a:gd name="connsiteX32" fmla="*/ 1732271 w 2948229"/>
                <a:gd name="connsiteY32" fmla="*/ 417757 h 448163"/>
                <a:gd name="connsiteX33" fmla="*/ 2033829 w 2948229"/>
                <a:gd name="connsiteY33" fmla="*/ 417757 h 448163"/>
                <a:gd name="connsiteX34" fmla="*/ 2422935 w 2948229"/>
                <a:gd name="connsiteY34" fmla="*/ 408030 h 448163"/>
                <a:gd name="connsiteX35" fmla="*/ 2656399 w 2948229"/>
                <a:gd name="connsiteY35" fmla="*/ 408030 h 448163"/>
                <a:gd name="connsiteX36" fmla="*/ 2792586 w 2948229"/>
                <a:gd name="connsiteY36" fmla="*/ 398302 h 448163"/>
                <a:gd name="connsiteX37" fmla="*/ 2870408 w 2948229"/>
                <a:gd name="connsiteY37" fmla="*/ 378847 h 448163"/>
                <a:gd name="connsiteX38" fmla="*/ 2889863 w 2948229"/>
                <a:gd name="connsiteY38" fmla="*/ 359391 h 448163"/>
                <a:gd name="connsiteX39" fmla="*/ 2919046 w 2948229"/>
                <a:gd name="connsiteY39" fmla="*/ 349664 h 448163"/>
                <a:gd name="connsiteX40" fmla="*/ 2948229 w 2948229"/>
                <a:gd name="connsiteY40" fmla="*/ 271842 h 44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948229" h="448163">
                  <a:moveTo>
                    <a:pt x="2948229" y="271842"/>
                  </a:moveTo>
                  <a:lnTo>
                    <a:pt x="2948229" y="271842"/>
                  </a:lnTo>
                  <a:cubicBezTo>
                    <a:pt x="2818527" y="190778"/>
                    <a:pt x="2706684" y="68895"/>
                    <a:pt x="2559122" y="28651"/>
                  </a:cubicBezTo>
                  <a:cubicBezTo>
                    <a:pt x="2319166" y="-36791"/>
                    <a:pt x="2209502" y="27506"/>
                    <a:pt x="2024101" y="48106"/>
                  </a:cubicBezTo>
                  <a:cubicBezTo>
                    <a:pt x="1988505" y="52061"/>
                    <a:pt x="1952765" y="54591"/>
                    <a:pt x="1917097" y="57834"/>
                  </a:cubicBezTo>
                  <a:cubicBezTo>
                    <a:pt x="1904127" y="61076"/>
                    <a:pt x="1891296" y="64939"/>
                    <a:pt x="1878186" y="67561"/>
                  </a:cubicBezTo>
                  <a:cubicBezTo>
                    <a:pt x="1730044" y="97189"/>
                    <a:pt x="1615035" y="82540"/>
                    <a:pt x="1440442" y="87017"/>
                  </a:cubicBezTo>
                  <a:cubicBezTo>
                    <a:pt x="1427472" y="90259"/>
                    <a:pt x="1414900" y="96744"/>
                    <a:pt x="1401531" y="96744"/>
                  </a:cubicBezTo>
                  <a:cubicBezTo>
                    <a:pt x="1190517" y="96744"/>
                    <a:pt x="1355358" y="95292"/>
                    <a:pt x="1265344" y="77289"/>
                  </a:cubicBezTo>
                  <a:cubicBezTo>
                    <a:pt x="1242861" y="72792"/>
                    <a:pt x="1219948" y="70804"/>
                    <a:pt x="1197250" y="67561"/>
                  </a:cubicBezTo>
                  <a:cubicBezTo>
                    <a:pt x="1145369" y="70804"/>
                    <a:pt x="1093113" y="70266"/>
                    <a:pt x="1041608" y="77289"/>
                  </a:cubicBezTo>
                  <a:cubicBezTo>
                    <a:pt x="1021288" y="80060"/>
                    <a:pt x="1003471" y="93372"/>
                    <a:pt x="983242" y="96744"/>
                  </a:cubicBezTo>
                  <a:lnTo>
                    <a:pt x="924876" y="106472"/>
                  </a:lnTo>
                  <a:cubicBezTo>
                    <a:pt x="902214" y="109959"/>
                    <a:pt x="879341" y="112099"/>
                    <a:pt x="856782" y="116200"/>
                  </a:cubicBezTo>
                  <a:cubicBezTo>
                    <a:pt x="843628" y="118592"/>
                    <a:pt x="831025" y="123535"/>
                    <a:pt x="817871" y="125927"/>
                  </a:cubicBezTo>
                  <a:cubicBezTo>
                    <a:pt x="742091" y="139705"/>
                    <a:pt x="768787" y="128835"/>
                    <a:pt x="710867" y="145383"/>
                  </a:cubicBezTo>
                  <a:cubicBezTo>
                    <a:pt x="701008" y="148200"/>
                    <a:pt x="691543" y="152293"/>
                    <a:pt x="681684" y="155110"/>
                  </a:cubicBezTo>
                  <a:cubicBezTo>
                    <a:pt x="668829" y="158783"/>
                    <a:pt x="655579" y="160996"/>
                    <a:pt x="642773" y="164838"/>
                  </a:cubicBezTo>
                  <a:cubicBezTo>
                    <a:pt x="623131" y="170731"/>
                    <a:pt x="603863" y="177808"/>
                    <a:pt x="584408" y="184293"/>
                  </a:cubicBezTo>
                  <a:cubicBezTo>
                    <a:pt x="574680" y="187536"/>
                    <a:pt x="565173" y="191534"/>
                    <a:pt x="555225" y="194021"/>
                  </a:cubicBezTo>
                  <a:cubicBezTo>
                    <a:pt x="542255" y="197264"/>
                    <a:pt x="529120" y="199907"/>
                    <a:pt x="516314" y="203749"/>
                  </a:cubicBezTo>
                  <a:cubicBezTo>
                    <a:pt x="496671" y="209642"/>
                    <a:pt x="478438" y="222350"/>
                    <a:pt x="457948" y="223204"/>
                  </a:cubicBezTo>
                  <a:lnTo>
                    <a:pt x="224484" y="232932"/>
                  </a:lnTo>
                  <a:cubicBezTo>
                    <a:pt x="185033" y="239507"/>
                    <a:pt x="163493" y="241501"/>
                    <a:pt x="127208" y="252387"/>
                  </a:cubicBezTo>
                  <a:cubicBezTo>
                    <a:pt x="107565" y="258280"/>
                    <a:pt x="88297" y="265357"/>
                    <a:pt x="68842" y="271842"/>
                  </a:cubicBezTo>
                  <a:lnTo>
                    <a:pt x="39659" y="281570"/>
                  </a:lnTo>
                  <a:cubicBezTo>
                    <a:pt x="29263" y="291965"/>
                    <a:pt x="3202" y="315481"/>
                    <a:pt x="748" y="330208"/>
                  </a:cubicBezTo>
                  <a:cubicBezTo>
                    <a:pt x="-4515" y="361787"/>
                    <a:pt x="18982" y="363480"/>
                    <a:pt x="39659" y="369119"/>
                  </a:cubicBezTo>
                  <a:cubicBezTo>
                    <a:pt x="126964" y="392930"/>
                    <a:pt x="106471" y="387198"/>
                    <a:pt x="195301" y="398302"/>
                  </a:cubicBezTo>
                  <a:cubicBezTo>
                    <a:pt x="496703" y="498768"/>
                    <a:pt x="233161" y="418017"/>
                    <a:pt x="1022152" y="408030"/>
                  </a:cubicBezTo>
                  <a:cubicBezTo>
                    <a:pt x="1132399" y="411272"/>
                    <a:pt x="1242598" y="417757"/>
                    <a:pt x="1352893" y="417757"/>
                  </a:cubicBezTo>
                  <a:cubicBezTo>
                    <a:pt x="1391939" y="417757"/>
                    <a:pt x="1430579" y="408030"/>
                    <a:pt x="1469625" y="408030"/>
                  </a:cubicBezTo>
                  <a:cubicBezTo>
                    <a:pt x="1557234" y="408030"/>
                    <a:pt x="1644722" y="414515"/>
                    <a:pt x="1732271" y="417757"/>
                  </a:cubicBezTo>
                  <a:cubicBezTo>
                    <a:pt x="1873651" y="441321"/>
                    <a:pt x="1758636" y="426224"/>
                    <a:pt x="2033829" y="417757"/>
                  </a:cubicBezTo>
                  <a:lnTo>
                    <a:pt x="2422935" y="408030"/>
                  </a:lnTo>
                  <a:cubicBezTo>
                    <a:pt x="2546268" y="383362"/>
                    <a:pt x="2402079" y="408030"/>
                    <a:pt x="2656399" y="408030"/>
                  </a:cubicBezTo>
                  <a:cubicBezTo>
                    <a:pt x="2701910" y="408030"/>
                    <a:pt x="2747190" y="401545"/>
                    <a:pt x="2792586" y="398302"/>
                  </a:cubicBezTo>
                  <a:cubicBezTo>
                    <a:pt x="2803041" y="396211"/>
                    <a:pt x="2855455" y="387819"/>
                    <a:pt x="2870408" y="378847"/>
                  </a:cubicBezTo>
                  <a:cubicBezTo>
                    <a:pt x="2878272" y="374128"/>
                    <a:pt x="2881999" y="364110"/>
                    <a:pt x="2889863" y="359391"/>
                  </a:cubicBezTo>
                  <a:cubicBezTo>
                    <a:pt x="2898656" y="354115"/>
                    <a:pt x="2915803" y="359392"/>
                    <a:pt x="2919046" y="349664"/>
                  </a:cubicBezTo>
                  <a:cubicBezTo>
                    <a:pt x="2927249" y="325055"/>
                    <a:pt x="2943365" y="284812"/>
                    <a:pt x="2948229" y="271842"/>
                  </a:cubicBezTo>
                  <a:close/>
                </a:path>
              </a:pathLst>
            </a:custGeom>
            <a:solidFill>
              <a:srgbClr val="027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A662F76F-89AB-45DF-8DBC-B04E30054106}"/>
              </a:ext>
            </a:extLst>
          </p:cNvPr>
          <p:cNvSpPr/>
          <p:nvPr/>
        </p:nvSpPr>
        <p:spPr>
          <a:xfrm>
            <a:off x="4572000" y="3076575"/>
            <a:ext cx="3852000" cy="1509724"/>
          </a:xfrm>
          <a:prstGeom prst="rect">
            <a:avLst/>
          </a:prstGeom>
          <a:solidFill>
            <a:srgbClr val="FEF30D"/>
          </a:solidFill>
          <a:ln>
            <a:solidFill>
              <a:srgbClr val="FEF30D"/>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4800" b="1" dirty="0">
                <a:solidFill>
                  <a:srgbClr val="0274BB"/>
                </a:solidFill>
                <a:latin typeface="Miriam Libre" panose="00000500000000000000" pitchFamily="2" charset="-79"/>
                <a:cs typeface="Miriam Libre" panose="00000500000000000000" pitchFamily="2" charset="-79"/>
              </a:rPr>
              <a:t>Let’s try this again</a:t>
            </a:r>
          </a:p>
        </p:txBody>
      </p:sp>
      <p:sp>
        <p:nvSpPr>
          <p:cNvPr id="11" name="Rectangle 10">
            <a:extLst>
              <a:ext uri="{FF2B5EF4-FFF2-40B4-BE49-F238E27FC236}">
                <a16:creationId xmlns:a16="http://schemas.microsoft.com/office/drawing/2014/main" id="{28FD500F-0D05-459B-8F2F-1FB2E5FECF22}"/>
              </a:ext>
            </a:extLst>
          </p:cNvPr>
          <p:cNvSpPr/>
          <p:nvPr/>
        </p:nvSpPr>
        <p:spPr>
          <a:xfrm>
            <a:off x="4572000" y="1397976"/>
            <a:ext cx="3852000" cy="1509724"/>
          </a:xfrm>
          <a:prstGeom prst="rect">
            <a:avLst/>
          </a:prstGeom>
          <a:solidFill>
            <a:srgbClr val="0274BB"/>
          </a:solidFill>
          <a:ln>
            <a:solidFill>
              <a:srgbClr val="0274BB"/>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3200" dirty="0">
                <a:solidFill>
                  <a:srgbClr val="FEF30D"/>
                </a:solidFill>
                <a:latin typeface="Miriam Libre" panose="00000500000000000000" pitchFamily="2" charset="-79"/>
                <a:cs typeface="Miriam Libre" panose="00000500000000000000" pitchFamily="2" charset="-79"/>
              </a:rPr>
              <a:t>The material was real, but it was </a:t>
            </a:r>
            <a:r>
              <a:rPr lang="en-US" sz="3200" i="1" dirty="0">
                <a:solidFill>
                  <a:srgbClr val="FEF30D"/>
                </a:solidFill>
                <a:latin typeface="Miriam Libre" panose="00000500000000000000" pitchFamily="2" charset="-79"/>
                <a:cs typeface="Miriam Libre" panose="00000500000000000000" pitchFamily="2" charset="-79"/>
              </a:rPr>
              <a:t>presented</a:t>
            </a:r>
            <a:r>
              <a:rPr lang="en-US" sz="3200" dirty="0">
                <a:solidFill>
                  <a:srgbClr val="FEF30D"/>
                </a:solidFill>
                <a:latin typeface="Miriam Libre" panose="00000500000000000000" pitchFamily="2" charset="-79"/>
                <a:cs typeface="Miriam Libre" panose="00000500000000000000" pitchFamily="2" charset="-79"/>
              </a:rPr>
              <a:t> poorly</a:t>
            </a:r>
          </a:p>
        </p:txBody>
      </p:sp>
    </p:spTree>
    <p:extLst>
      <p:ext uri="{BB962C8B-B14F-4D97-AF65-F5344CB8AC3E}">
        <p14:creationId xmlns:p14="http://schemas.microsoft.com/office/powerpoint/2010/main" val="1890027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6C39-BD88-4D2C-818D-B01546A20B04}"/>
              </a:ext>
            </a:extLst>
          </p:cNvPr>
          <p:cNvSpPr>
            <a:spLocks noGrp="1"/>
          </p:cNvSpPr>
          <p:nvPr>
            <p:ph type="title"/>
          </p:nvPr>
        </p:nvSpPr>
        <p:spPr/>
        <p:txBody>
          <a:bodyPr/>
          <a:lstStyle/>
          <a:p>
            <a:r>
              <a:rPr lang="en-US" dirty="0"/>
              <a:t>Use Good Structure</a:t>
            </a:r>
          </a:p>
        </p:txBody>
      </p:sp>
      <p:sp>
        <p:nvSpPr>
          <p:cNvPr id="11" name="Rectangle 10">
            <a:extLst>
              <a:ext uri="{FF2B5EF4-FFF2-40B4-BE49-F238E27FC236}">
                <a16:creationId xmlns:a16="http://schemas.microsoft.com/office/drawing/2014/main" id="{28FD500F-0D05-459B-8F2F-1FB2E5FECF22}"/>
              </a:ext>
            </a:extLst>
          </p:cNvPr>
          <p:cNvSpPr/>
          <p:nvPr/>
        </p:nvSpPr>
        <p:spPr>
          <a:xfrm>
            <a:off x="720000" y="1397976"/>
            <a:ext cx="2661375" cy="2525124"/>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3200" dirty="0">
                <a:solidFill>
                  <a:schemeClr val="bg2">
                    <a:lumMod val="50000"/>
                  </a:schemeClr>
                </a:solidFill>
                <a:latin typeface="Miriam Libre" panose="00000500000000000000" pitchFamily="2" charset="-79"/>
                <a:cs typeface="Miriam Libre" panose="00000500000000000000" pitchFamily="2" charset="-79"/>
              </a:rPr>
              <a:t>Introduce yourself, provide background information</a:t>
            </a:r>
          </a:p>
        </p:txBody>
      </p:sp>
      <p:sp>
        <p:nvSpPr>
          <p:cNvPr id="10" name="Rectangle 9">
            <a:extLst>
              <a:ext uri="{FF2B5EF4-FFF2-40B4-BE49-F238E27FC236}">
                <a16:creationId xmlns:a16="http://schemas.microsoft.com/office/drawing/2014/main" id="{1D6CCCB2-191F-4E78-8069-76AB485AE773}"/>
              </a:ext>
            </a:extLst>
          </p:cNvPr>
          <p:cNvSpPr/>
          <p:nvPr/>
        </p:nvSpPr>
        <p:spPr>
          <a:xfrm>
            <a:off x="720000" y="3923100"/>
            <a:ext cx="7704000" cy="572700"/>
          </a:xfrm>
          <a:prstGeom prst="rect">
            <a:avLst/>
          </a:prstGeom>
          <a:solidFill>
            <a:schemeClr val="tx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3200" dirty="0">
                <a:solidFill>
                  <a:schemeClr val="bg2">
                    <a:lumMod val="50000"/>
                  </a:schemeClr>
                </a:solidFill>
                <a:latin typeface="Miriam Libre" panose="00000500000000000000" pitchFamily="2" charset="-79"/>
                <a:cs typeface="Miriam Libre" panose="00000500000000000000" pitchFamily="2" charset="-79"/>
              </a:rPr>
              <a:t>Have a good arc + flow between parts</a:t>
            </a:r>
          </a:p>
        </p:txBody>
      </p:sp>
      <p:sp>
        <p:nvSpPr>
          <p:cNvPr id="12" name="Rectangle 11">
            <a:extLst>
              <a:ext uri="{FF2B5EF4-FFF2-40B4-BE49-F238E27FC236}">
                <a16:creationId xmlns:a16="http://schemas.microsoft.com/office/drawing/2014/main" id="{96158E24-715E-4512-8585-D93C523D9794}"/>
              </a:ext>
            </a:extLst>
          </p:cNvPr>
          <p:cNvSpPr/>
          <p:nvPr/>
        </p:nvSpPr>
        <p:spPr>
          <a:xfrm>
            <a:off x="3502818" y="1397977"/>
            <a:ext cx="2138363" cy="2364398"/>
          </a:xfrm>
          <a:prstGeom prst="rect">
            <a:avLst/>
          </a:prstGeom>
          <a:solidFill>
            <a:schemeClr val="bg2">
              <a:lumMod val="50000"/>
            </a:schemeClr>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buClr>
                <a:schemeClr val="tx2"/>
              </a:buClr>
            </a:pPr>
            <a:r>
              <a:rPr lang="en-US" sz="2000" b="1" u="sng" dirty="0">
                <a:solidFill>
                  <a:schemeClr val="tx2"/>
                </a:solidFill>
                <a:latin typeface="Miriam Libre" panose="00000500000000000000" pitchFamily="2" charset="-79"/>
                <a:cs typeface="Miriam Libre" panose="00000500000000000000" pitchFamily="2" charset="-79"/>
              </a:rPr>
              <a:t>Agenda</a:t>
            </a:r>
          </a:p>
          <a:p>
            <a:pPr marL="228600" indent="-228600">
              <a:buClr>
                <a:schemeClr val="tx2"/>
              </a:buClr>
              <a:buFont typeface="Arial" panose="020B0604020202020204" pitchFamily="34" charset="0"/>
              <a:buChar char="•"/>
            </a:pPr>
            <a:endParaRPr lang="en-US" dirty="0">
              <a:solidFill>
                <a:schemeClr val="tx2"/>
              </a:solidFill>
              <a:latin typeface="Miriam Libre" panose="00000500000000000000" pitchFamily="2" charset="-79"/>
              <a:cs typeface="Miriam Libre" panose="00000500000000000000" pitchFamily="2" charset="-79"/>
            </a:endParaRPr>
          </a:p>
          <a:p>
            <a:pPr marL="228600" indent="-228600">
              <a:buClr>
                <a:schemeClr val="tx2"/>
              </a:buClr>
              <a:buFont typeface="Arial" panose="020B0604020202020204" pitchFamily="34" charset="0"/>
              <a:buChar char="•"/>
            </a:pPr>
            <a:r>
              <a:rPr lang="en-US" sz="2000" dirty="0">
                <a:solidFill>
                  <a:schemeClr val="tx2"/>
                </a:solidFill>
                <a:latin typeface="Miriam Libre" panose="00000500000000000000" pitchFamily="2" charset="-79"/>
                <a:cs typeface="Miriam Libre" panose="00000500000000000000" pitchFamily="2" charset="-79"/>
              </a:rPr>
              <a:t>Tips for Good Presentations</a:t>
            </a:r>
          </a:p>
          <a:p>
            <a:pPr marL="228600" indent="-228600">
              <a:buClr>
                <a:schemeClr val="tx2"/>
              </a:buClr>
              <a:buFont typeface="Arial" panose="020B0604020202020204" pitchFamily="34" charset="0"/>
              <a:buChar char="•"/>
            </a:pPr>
            <a:endParaRPr lang="en-US" sz="2000" dirty="0">
              <a:solidFill>
                <a:schemeClr val="tx2"/>
              </a:solidFill>
              <a:latin typeface="Miriam Libre" panose="00000500000000000000" pitchFamily="2" charset="-79"/>
              <a:cs typeface="Miriam Libre" panose="00000500000000000000" pitchFamily="2" charset="-79"/>
            </a:endParaRPr>
          </a:p>
          <a:p>
            <a:pPr marL="228600" indent="-228600">
              <a:buClr>
                <a:schemeClr val="tx2"/>
              </a:buClr>
              <a:buFont typeface="Arial" panose="020B0604020202020204" pitchFamily="34" charset="0"/>
              <a:buChar char="•"/>
            </a:pPr>
            <a:r>
              <a:rPr lang="en-US" sz="2000" dirty="0">
                <a:solidFill>
                  <a:schemeClr val="tx2"/>
                </a:solidFill>
                <a:latin typeface="Miriam Libre" panose="00000500000000000000" pitchFamily="2" charset="-79"/>
                <a:cs typeface="Miriam Libre" panose="00000500000000000000" pitchFamily="2" charset="-79"/>
              </a:rPr>
              <a:t>Best Practices for Demos</a:t>
            </a:r>
          </a:p>
        </p:txBody>
      </p:sp>
      <p:pic>
        <p:nvPicPr>
          <p:cNvPr id="4100" name="Picture 4" descr="The Writing Craft: Dan Harmon's Story Circle - Hidden Gems Book Blog">
            <a:extLst>
              <a:ext uri="{FF2B5EF4-FFF2-40B4-BE49-F238E27FC236}">
                <a16:creationId xmlns:a16="http://schemas.microsoft.com/office/drawing/2014/main" id="{128C6354-578E-441C-8AAE-AB8834D79A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64" r="22005"/>
          <a:stretch/>
        </p:blipFill>
        <p:spPr bwMode="auto">
          <a:xfrm>
            <a:off x="5641181" y="1309188"/>
            <a:ext cx="2754787" cy="264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26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100"/>
                                        </p:tgtEl>
                                        <p:attrNameLst>
                                          <p:attrName>style.visibility</p:attrName>
                                        </p:attrNameLst>
                                      </p:cBhvr>
                                      <p:to>
                                        <p:strVal val="visible"/>
                                      </p:to>
                                    </p:set>
                                    <p:anim calcmode="lin" valueType="num">
                                      <p:cBhvr>
                                        <p:cTn id="24" dur="500" fill="hold"/>
                                        <p:tgtEl>
                                          <p:spTgt spid="4100"/>
                                        </p:tgtEl>
                                        <p:attrNameLst>
                                          <p:attrName>ppt_w</p:attrName>
                                        </p:attrNameLst>
                                      </p:cBhvr>
                                      <p:tavLst>
                                        <p:tav tm="0">
                                          <p:val>
                                            <p:fltVal val="0"/>
                                          </p:val>
                                        </p:tav>
                                        <p:tav tm="100000">
                                          <p:val>
                                            <p:strVal val="#ppt_w"/>
                                          </p:val>
                                        </p:tav>
                                      </p:tavLst>
                                    </p:anim>
                                    <p:anim calcmode="lin" valueType="num">
                                      <p:cBhvr>
                                        <p:cTn id="25" dur="500" fill="hold"/>
                                        <p:tgtEl>
                                          <p:spTgt spid="4100"/>
                                        </p:tgtEl>
                                        <p:attrNameLst>
                                          <p:attrName>ppt_h</p:attrName>
                                        </p:attrNameLst>
                                      </p:cBhvr>
                                      <p:tavLst>
                                        <p:tav tm="0">
                                          <p:val>
                                            <p:fltVal val="0"/>
                                          </p:val>
                                        </p:tav>
                                        <p:tav tm="100000">
                                          <p:val>
                                            <p:strVal val="#ppt_h"/>
                                          </p:val>
                                        </p:tav>
                                      </p:tavLst>
                                    </p:anim>
                                    <p:animEffect transition="in" filter="fade">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6C39-BD88-4D2C-818D-B01546A20B04}"/>
              </a:ext>
            </a:extLst>
          </p:cNvPr>
          <p:cNvSpPr>
            <a:spLocks noGrp="1"/>
          </p:cNvSpPr>
          <p:nvPr>
            <p:ph type="title"/>
          </p:nvPr>
        </p:nvSpPr>
        <p:spPr/>
        <p:txBody>
          <a:bodyPr/>
          <a:lstStyle/>
          <a:p>
            <a:r>
              <a:rPr lang="en-US" dirty="0"/>
              <a:t>Prepare Compelling Materials</a:t>
            </a:r>
          </a:p>
        </p:txBody>
      </p:sp>
      <p:sp>
        <p:nvSpPr>
          <p:cNvPr id="9" name="Rectangle 8">
            <a:extLst>
              <a:ext uri="{FF2B5EF4-FFF2-40B4-BE49-F238E27FC236}">
                <a16:creationId xmlns:a16="http://schemas.microsoft.com/office/drawing/2014/main" id="{A662F76F-89AB-45DF-8DBC-B04E30054106}"/>
              </a:ext>
            </a:extLst>
          </p:cNvPr>
          <p:cNvSpPr/>
          <p:nvPr/>
        </p:nvSpPr>
        <p:spPr>
          <a:xfrm>
            <a:off x="4572000" y="3076575"/>
            <a:ext cx="3852000" cy="1509724"/>
          </a:xfrm>
          <a:prstGeom prst="rect">
            <a:avLst/>
          </a:prstGeom>
          <a:solidFill>
            <a:schemeClr val="accent1">
              <a:lumMod val="75000"/>
            </a:schemeClr>
          </a:solidFill>
          <a:ln>
            <a:solidFill>
              <a:schemeClr val="accent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3200" b="1" dirty="0" err="1">
                <a:solidFill>
                  <a:srgbClr val="FFFF00"/>
                </a:solidFill>
                <a:latin typeface="Miriam Libre" panose="00000500000000000000" pitchFamily="2" charset="-79"/>
                <a:cs typeface="Miriam Libre" panose="00000500000000000000" pitchFamily="2" charset="-79"/>
              </a:rPr>
              <a:t>Dont</a:t>
            </a:r>
            <a:r>
              <a:rPr lang="en-US" sz="3200" b="1" dirty="0">
                <a:solidFill>
                  <a:srgbClr val="FFFF00"/>
                </a:solidFill>
                <a:latin typeface="Miriam Libre" panose="00000500000000000000" pitchFamily="2" charset="-79"/>
                <a:cs typeface="Miriam Libre" panose="00000500000000000000" pitchFamily="2" charset="-79"/>
              </a:rPr>
              <a:t> </a:t>
            </a:r>
            <a:r>
              <a:rPr lang="en-US" sz="3200" b="1" dirty="0" err="1">
                <a:solidFill>
                  <a:srgbClr val="FFFF00"/>
                </a:solidFill>
                <a:latin typeface="Miriam Libre" panose="00000500000000000000" pitchFamily="2" charset="-79"/>
                <a:cs typeface="Miriam Libre" panose="00000500000000000000" pitchFamily="2" charset="-79"/>
              </a:rPr>
              <a:t>spel</a:t>
            </a:r>
            <a:r>
              <a:rPr lang="en-US" sz="3200" b="1" dirty="0">
                <a:solidFill>
                  <a:srgbClr val="FFFF00"/>
                </a:solidFill>
                <a:latin typeface="Miriam Libre" panose="00000500000000000000" pitchFamily="2" charset="-79"/>
                <a:cs typeface="Miriam Libre" panose="00000500000000000000" pitchFamily="2" charset="-79"/>
              </a:rPr>
              <a:t> thigs </a:t>
            </a:r>
            <a:r>
              <a:rPr lang="en-US" sz="3200" b="1" dirty="0" err="1">
                <a:solidFill>
                  <a:srgbClr val="FFFF00"/>
                </a:solidFill>
                <a:latin typeface="Miriam Libre" panose="00000500000000000000" pitchFamily="2" charset="-79"/>
                <a:cs typeface="Miriam Libre" panose="00000500000000000000" pitchFamily="2" charset="-79"/>
              </a:rPr>
              <a:t>rong</a:t>
            </a:r>
            <a:r>
              <a:rPr lang="en-US" sz="3200" b="1" dirty="0">
                <a:solidFill>
                  <a:srgbClr val="FFFF00"/>
                </a:solidFill>
                <a:latin typeface="Miriam Libre" panose="00000500000000000000" pitchFamily="2" charset="-79"/>
                <a:cs typeface="Miriam Libre" panose="00000500000000000000" pitchFamily="2" charset="-79"/>
              </a:rPr>
              <a:t> – bee </a:t>
            </a:r>
            <a:r>
              <a:rPr lang="en-US" sz="3200" b="1" dirty="0" err="1">
                <a:solidFill>
                  <a:srgbClr val="FFFF00"/>
                </a:solidFill>
                <a:latin typeface="Miriam Libre" panose="00000500000000000000" pitchFamily="2" charset="-79"/>
                <a:cs typeface="Miriam Libre" panose="00000500000000000000" pitchFamily="2" charset="-79"/>
              </a:rPr>
              <a:t>profensional</a:t>
            </a:r>
            <a:endParaRPr lang="en-US" sz="3200" b="1" dirty="0">
              <a:solidFill>
                <a:srgbClr val="FFFF00"/>
              </a:solidFill>
              <a:latin typeface="Miriam Libre" panose="00000500000000000000" pitchFamily="2" charset="-79"/>
              <a:cs typeface="Miriam Libre" panose="00000500000000000000" pitchFamily="2" charset="-79"/>
            </a:endParaRPr>
          </a:p>
        </p:txBody>
      </p:sp>
      <p:sp>
        <p:nvSpPr>
          <p:cNvPr id="11" name="Rectangle 10">
            <a:extLst>
              <a:ext uri="{FF2B5EF4-FFF2-40B4-BE49-F238E27FC236}">
                <a16:creationId xmlns:a16="http://schemas.microsoft.com/office/drawing/2014/main" id="{28FD500F-0D05-459B-8F2F-1FB2E5FECF22}"/>
              </a:ext>
            </a:extLst>
          </p:cNvPr>
          <p:cNvSpPr/>
          <p:nvPr/>
        </p:nvSpPr>
        <p:spPr>
          <a:xfrm>
            <a:off x="4572000" y="1397975"/>
            <a:ext cx="3852000" cy="1568975"/>
          </a:xfrm>
          <a:prstGeom prst="rect">
            <a:avLst/>
          </a:prstGeom>
          <a:solidFill>
            <a:schemeClr val="bg1"/>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just"/>
            <a:r>
              <a:rPr lang="en-US" sz="1200" dirty="0">
                <a:solidFill>
                  <a:schemeClr val="tx1"/>
                </a:solidFill>
                <a:latin typeface="Courier New" panose="02070309020205020404" pitchFamily="49" charset="0"/>
                <a:cs typeface="Courier New" panose="02070309020205020404" pitchFamily="49" charset="0"/>
              </a:rPr>
              <a:t>You don’t want your slides to look like this. And you don’t want to just stand there reading directly off of your slides. Unless you’re going for a very specific aesthetic or trying to prove a point like I’m doing right now. But you probably don’t want to do that, so you should just avoid this in general.</a:t>
            </a:r>
          </a:p>
        </p:txBody>
      </p:sp>
      <p:pic>
        <p:nvPicPr>
          <p:cNvPr id="6146" name="Picture 2" descr="dog surfboarding">
            <a:extLst>
              <a:ext uri="{FF2B5EF4-FFF2-40B4-BE49-F238E27FC236}">
                <a16:creationId xmlns:a16="http://schemas.microsoft.com/office/drawing/2014/main" id="{5451E8F6-6F1E-48CA-A98A-85CACBEE3D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937" b="15396"/>
          <a:stretch/>
        </p:blipFill>
        <p:spPr bwMode="auto">
          <a:xfrm>
            <a:off x="619125" y="1397976"/>
            <a:ext cx="3780748" cy="313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1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6C39-BD88-4D2C-818D-B01546A20B04}"/>
              </a:ext>
            </a:extLst>
          </p:cNvPr>
          <p:cNvSpPr>
            <a:spLocks noGrp="1"/>
          </p:cNvSpPr>
          <p:nvPr>
            <p:ph type="title"/>
          </p:nvPr>
        </p:nvSpPr>
        <p:spPr/>
        <p:txBody>
          <a:bodyPr/>
          <a:lstStyle/>
          <a:p>
            <a:r>
              <a:rPr lang="en-US" dirty="0"/>
              <a:t>Own The Stage</a:t>
            </a:r>
          </a:p>
        </p:txBody>
      </p:sp>
      <p:sp>
        <p:nvSpPr>
          <p:cNvPr id="9" name="Rectangle 8">
            <a:extLst>
              <a:ext uri="{FF2B5EF4-FFF2-40B4-BE49-F238E27FC236}">
                <a16:creationId xmlns:a16="http://schemas.microsoft.com/office/drawing/2014/main" id="{A662F76F-89AB-45DF-8DBC-B04E30054106}"/>
              </a:ext>
            </a:extLst>
          </p:cNvPr>
          <p:cNvSpPr/>
          <p:nvPr/>
        </p:nvSpPr>
        <p:spPr>
          <a:xfrm>
            <a:off x="5346377" y="1385050"/>
            <a:ext cx="3077623" cy="1509723"/>
          </a:xfrm>
          <a:prstGeom prst="rect">
            <a:avLst/>
          </a:prstGeom>
          <a:solidFill>
            <a:srgbClr val="FEF30D"/>
          </a:solidFill>
          <a:ln>
            <a:solidFill>
              <a:srgbClr val="FEF30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rgbClr val="74211B"/>
                </a:solidFill>
                <a:latin typeface="Miriam Libre" panose="00000500000000000000" pitchFamily="2" charset="-79"/>
                <a:cs typeface="Miriam Libre" panose="00000500000000000000" pitchFamily="2" charset="-79"/>
              </a:rPr>
              <a:t>Interact with your audience</a:t>
            </a:r>
          </a:p>
        </p:txBody>
      </p:sp>
      <p:sp>
        <p:nvSpPr>
          <p:cNvPr id="11" name="Rectangle 10">
            <a:extLst>
              <a:ext uri="{FF2B5EF4-FFF2-40B4-BE49-F238E27FC236}">
                <a16:creationId xmlns:a16="http://schemas.microsoft.com/office/drawing/2014/main" id="{28FD500F-0D05-459B-8F2F-1FB2E5FECF22}"/>
              </a:ext>
            </a:extLst>
          </p:cNvPr>
          <p:cNvSpPr/>
          <p:nvPr/>
        </p:nvSpPr>
        <p:spPr>
          <a:xfrm>
            <a:off x="4151868" y="3076575"/>
            <a:ext cx="4272132" cy="1435100"/>
          </a:xfrm>
          <a:prstGeom prst="rect">
            <a:avLst/>
          </a:prstGeom>
          <a:solidFill>
            <a:srgbClr val="74211B"/>
          </a:solidFill>
          <a:ln>
            <a:solidFill>
              <a:srgbClr val="862138"/>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rgbClr val="FEF30D"/>
                </a:solidFill>
                <a:latin typeface="Miriam Libre" panose="00000500000000000000" pitchFamily="2" charset="-79"/>
                <a:cs typeface="Miriam Libre" panose="00000500000000000000" pitchFamily="2" charset="-79"/>
              </a:rPr>
              <a:t>Develop your voice,</a:t>
            </a:r>
          </a:p>
          <a:p>
            <a:pPr algn="ctr"/>
            <a:r>
              <a:rPr lang="en-US" sz="3200" dirty="0">
                <a:solidFill>
                  <a:srgbClr val="FEF30D"/>
                </a:solidFill>
                <a:latin typeface="Miriam Libre" panose="00000500000000000000" pitchFamily="2" charset="-79"/>
                <a:cs typeface="Miriam Libre" panose="00000500000000000000" pitchFamily="2" charset="-79"/>
              </a:rPr>
              <a:t>Be comfortable</a:t>
            </a:r>
          </a:p>
        </p:txBody>
      </p:sp>
      <p:pic>
        <p:nvPicPr>
          <p:cNvPr id="7170" name="Picture 2" descr="Joe Briggs – Comedian Headshots – Rosen-Jones Photography">
            <a:extLst>
              <a:ext uri="{FF2B5EF4-FFF2-40B4-BE49-F238E27FC236}">
                <a16:creationId xmlns:a16="http://schemas.microsoft.com/office/drawing/2014/main" id="{46C5A8C2-BE92-47DA-8321-1811D4B488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727"/>
          <a:stretch/>
        </p:blipFill>
        <p:spPr bwMode="auto">
          <a:xfrm>
            <a:off x="623888" y="1397976"/>
            <a:ext cx="1843841" cy="1509723"/>
          </a:xfrm>
          <a:prstGeom prst="rect">
            <a:avLst/>
          </a:prstGeom>
          <a:noFill/>
          <a:extLst>
            <a:ext uri="{909E8E84-426E-40DD-AFC4-6F175D3DCCD1}">
              <a14:hiddenFill xmlns:a14="http://schemas.microsoft.com/office/drawing/2010/main">
                <a:solidFill>
                  <a:srgbClr val="FFFFFF"/>
                </a:solidFill>
              </a14:hiddenFill>
            </a:ext>
          </a:extLst>
        </p:spPr>
      </p:pic>
      <p:pic>
        <p:nvPicPr>
          <p:cNvPr id="3" name="Online Media 2" title="Mitch Hedberg - The donut  joke">
            <a:hlinkClick r:id="" action="ppaction://media"/>
            <a:extLst>
              <a:ext uri="{FF2B5EF4-FFF2-40B4-BE49-F238E27FC236}">
                <a16:creationId xmlns:a16="http://schemas.microsoft.com/office/drawing/2014/main" id="{9FD1DA79-3FAE-47D7-9C26-9E7EAECDCF80}"/>
              </a:ext>
            </a:extLst>
          </p:cNvPr>
          <p:cNvPicPr>
            <a:picLocks noRot="1" noChangeAspect="1"/>
          </p:cNvPicPr>
          <p:nvPr>
            <a:videoFile r:link="rId1"/>
          </p:nvPr>
        </p:nvPicPr>
        <p:blipFill>
          <a:blip r:embed="rId5"/>
          <a:stretch>
            <a:fillRect/>
          </a:stretch>
        </p:blipFill>
        <p:spPr>
          <a:xfrm>
            <a:off x="623888" y="3076575"/>
            <a:ext cx="2540000" cy="1435100"/>
          </a:xfrm>
          <a:prstGeom prst="rect">
            <a:avLst/>
          </a:prstGeom>
        </p:spPr>
      </p:pic>
      <p:pic>
        <p:nvPicPr>
          <p:cNvPr id="7174" name="Picture 6" descr="Chris Rock - Wikiquote">
            <a:extLst>
              <a:ext uri="{FF2B5EF4-FFF2-40B4-BE49-F238E27FC236}">
                <a16:creationId xmlns:a16="http://schemas.microsoft.com/office/drawing/2014/main" id="{CFBC8F32-F6E0-462C-BA2C-C898C90806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9848" y="1397975"/>
            <a:ext cx="1207778" cy="150972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Ali Wong - IMDb">
            <a:extLst>
              <a:ext uri="{FF2B5EF4-FFF2-40B4-BE49-F238E27FC236}">
                <a16:creationId xmlns:a16="http://schemas.microsoft.com/office/drawing/2014/main" id="{728C9C59-3E3C-4841-9CFA-30DC36F13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0331" y="3073400"/>
            <a:ext cx="755094" cy="143827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Tig Notaro - IMDb">
            <a:extLst>
              <a:ext uri="{FF2B5EF4-FFF2-40B4-BE49-F238E27FC236}">
                <a16:creationId xmlns:a16="http://schemas.microsoft.com/office/drawing/2014/main" id="{2A567E4E-A9C3-4284-AFAF-CA5780A5BB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7014" y="1385050"/>
            <a:ext cx="1300972" cy="150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14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7176"/>
                                        </p:tgtEl>
                                        <p:attrNameLst>
                                          <p:attrName>style.visibility</p:attrName>
                                        </p:attrNameLst>
                                      </p:cBhvr>
                                      <p:to>
                                        <p:strVal val="visible"/>
                                      </p:to>
                                    </p:set>
                                  </p:childTnLst>
                                </p:cTn>
                              </p:par>
                            </p:childTnLst>
                          </p:cTn>
                        </p:par>
                        <p:par>
                          <p:cTn id="7" fill="hold">
                            <p:stCondLst>
                              <p:cond delay="10"/>
                            </p:stCondLst>
                            <p:childTnLst>
                              <p:par>
                                <p:cTn id="8" presetID="1" presetClass="entr" presetSubtype="0" fill="hold" nodeType="afterEffect">
                                  <p:stCondLst>
                                    <p:cond delay="500"/>
                                  </p:stCondLst>
                                  <p:childTnLst>
                                    <p:set>
                                      <p:cBhvr>
                                        <p:cTn id="9" dur="1" fill="hold">
                                          <p:stCondLst>
                                            <p:cond delay="9"/>
                                          </p:stCondLst>
                                        </p:cTn>
                                        <p:tgtEl>
                                          <p:spTgt spid="7174"/>
                                        </p:tgtEl>
                                        <p:attrNameLst>
                                          <p:attrName>style.visibility</p:attrName>
                                        </p:attrNameLst>
                                      </p:cBhvr>
                                      <p:to>
                                        <p:strVal val="visible"/>
                                      </p:to>
                                    </p:set>
                                  </p:childTnLst>
                                </p:cTn>
                              </p:par>
                            </p:childTnLst>
                          </p:cTn>
                        </p:par>
                        <p:par>
                          <p:cTn id="10" fill="hold">
                            <p:stCondLst>
                              <p:cond delay="520"/>
                            </p:stCondLst>
                            <p:childTnLst>
                              <p:par>
                                <p:cTn id="11" presetID="1" presetClass="entr" presetSubtype="0" fill="hold" nodeType="afterEffect">
                                  <p:stCondLst>
                                    <p:cond delay="500"/>
                                  </p:stCondLst>
                                  <p:childTnLst>
                                    <p:set>
                                      <p:cBhvr>
                                        <p:cTn id="12" dur="1" fill="hold">
                                          <p:stCondLst>
                                            <p:cond delay="9"/>
                                          </p:stCondLst>
                                        </p:cTn>
                                        <p:tgtEl>
                                          <p:spTgt spid="7178"/>
                                        </p:tgtEl>
                                        <p:attrNameLst>
                                          <p:attrName>style.visibility</p:attrName>
                                        </p:attrNameLst>
                                      </p:cBhvr>
                                      <p:to>
                                        <p:strVal val="visible"/>
                                      </p:to>
                                    </p:set>
                                  </p:childTnLst>
                                </p:cTn>
                              </p:par>
                            </p:childTnLst>
                          </p:cTn>
                        </p:par>
                        <p:par>
                          <p:cTn id="13" fill="hold">
                            <p:stCondLst>
                              <p:cond delay="1030"/>
                            </p:stCondLst>
                            <p:childTnLst>
                              <p:par>
                                <p:cTn id="14" presetID="1" presetClass="entr" presetSubtype="0" fill="hold" nodeType="afterEffect">
                                  <p:stCondLst>
                                    <p:cond delay="500"/>
                                  </p:stCondLst>
                                  <p:childTnLst>
                                    <p:set>
                                      <p:cBhvr>
                                        <p:cTn id="15" dur="1" fill="hold">
                                          <p:stCondLst>
                                            <p:cond delay="9"/>
                                          </p:stCondLst>
                                        </p:cTn>
                                        <p:tgtEl>
                                          <p:spTgt spid="7170"/>
                                        </p:tgtEl>
                                        <p:attrNameLst>
                                          <p:attrName>style.visibility</p:attrName>
                                        </p:attrNameLst>
                                      </p:cBhvr>
                                      <p:to>
                                        <p:strVal val="visible"/>
                                      </p:to>
                                    </p:set>
                                  </p:childTnLst>
                                </p:cTn>
                              </p:par>
                            </p:childTnLst>
                          </p:cTn>
                        </p:par>
                        <p:par>
                          <p:cTn id="16" fill="hold">
                            <p:stCondLst>
                              <p:cond delay="1540"/>
                            </p:stCondLst>
                            <p:childTnLst>
                              <p:par>
                                <p:cTn id="17" presetID="1" presetClass="entr" presetSubtype="0" fill="hold" nodeType="afterEffect">
                                  <p:stCondLst>
                                    <p:cond delay="500"/>
                                  </p:stCondLst>
                                  <p:childTnLst>
                                    <p:set>
                                      <p:cBhvr>
                                        <p:cTn id="18" dur="1" fill="hold">
                                          <p:stCondLst>
                                            <p:cond delay="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33" fill="hold" display="0">
                  <p:stCondLst>
                    <p:cond delay="indefinite"/>
                  </p:stCondLst>
                </p:cTn>
                <p:tgtEl>
                  <p:spTgt spid="3"/>
                </p:tgtEl>
              </p:cMediaNode>
            </p:video>
          </p:childTnLst>
        </p:cTn>
      </p:par>
    </p:tnLst>
    <p:bldLst>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6C39-BD88-4D2C-818D-B01546A20B04}"/>
              </a:ext>
            </a:extLst>
          </p:cNvPr>
          <p:cNvSpPr>
            <a:spLocks noGrp="1"/>
          </p:cNvSpPr>
          <p:nvPr>
            <p:ph type="title"/>
          </p:nvPr>
        </p:nvSpPr>
        <p:spPr/>
        <p:txBody>
          <a:bodyPr/>
          <a:lstStyle/>
          <a:p>
            <a:r>
              <a:rPr lang="en-US" dirty="0"/>
              <a:t>Follow Best Practices for Demos</a:t>
            </a:r>
          </a:p>
        </p:txBody>
      </p:sp>
      <p:sp>
        <p:nvSpPr>
          <p:cNvPr id="11" name="Rectangle 10">
            <a:extLst>
              <a:ext uri="{FF2B5EF4-FFF2-40B4-BE49-F238E27FC236}">
                <a16:creationId xmlns:a16="http://schemas.microsoft.com/office/drawing/2014/main" id="{28FD500F-0D05-459B-8F2F-1FB2E5FECF22}"/>
              </a:ext>
            </a:extLst>
          </p:cNvPr>
          <p:cNvSpPr/>
          <p:nvPr/>
        </p:nvSpPr>
        <p:spPr>
          <a:xfrm>
            <a:off x="4114800" y="1397976"/>
            <a:ext cx="4309200" cy="1509724"/>
          </a:xfrm>
          <a:prstGeom prst="rect">
            <a:avLst/>
          </a:prstGeom>
          <a:solidFill>
            <a:schemeClr val="accent3">
              <a:lumMod val="20000"/>
              <a:lumOff val="80000"/>
            </a:schemeClr>
          </a:solidFill>
          <a:ln w="50800">
            <a:solidFill>
              <a:schemeClr val="accent3">
                <a:lumMod val="20000"/>
                <a:lumOff val="8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400" dirty="0">
                <a:solidFill>
                  <a:schemeClr val="bg2">
                    <a:lumMod val="75000"/>
                  </a:schemeClr>
                </a:solidFill>
                <a:latin typeface="Miriam Libre" panose="00000500000000000000" pitchFamily="2" charset="-79"/>
                <a:cs typeface="Miriam Libre" panose="00000500000000000000" pitchFamily="2" charset="-79"/>
              </a:rPr>
              <a:t>Use </a:t>
            </a:r>
            <a:r>
              <a:rPr lang="en-US" sz="2400" b="1" dirty="0">
                <a:solidFill>
                  <a:schemeClr val="bg2">
                    <a:lumMod val="75000"/>
                  </a:schemeClr>
                </a:solidFill>
                <a:latin typeface="Miriam Libre" panose="00000500000000000000" pitchFamily="2" charset="-79"/>
                <a:cs typeface="Miriam Libre" panose="00000500000000000000" pitchFamily="2" charset="-79"/>
              </a:rPr>
              <a:t>proper example data</a:t>
            </a:r>
            <a:r>
              <a:rPr lang="en-US" sz="2400" dirty="0">
                <a:solidFill>
                  <a:schemeClr val="bg2">
                    <a:lumMod val="75000"/>
                  </a:schemeClr>
                </a:solidFill>
                <a:latin typeface="Miriam Libre" panose="00000500000000000000" pitchFamily="2" charset="-79"/>
                <a:cs typeface="Miriam Libre" panose="00000500000000000000" pitchFamily="2" charset="-79"/>
              </a:rPr>
              <a:t>, not gibberish – this helps show how someone would </a:t>
            </a:r>
            <a:r>
              <a:rPr lang="en-US" sz="2400" i="1" dirty="0">
                <a:solidFill>
                  <a:schemeClr val="bg2">
                    <a:lumMod val="75000"/>
                  </a:schemeClr>
                </a:solidFill>
                <a:latin typeface="Miriam Libre" panose="00000500000000000000" pitchFamily="2" charset="-79"/>
                <a:cs typeface="Miriam Libre" panose="00000500000000000000" pitchFamily="2" charset="-79"/>
              </a:rPr>
              <a:t>actually</a:t>
            </a:r>
            <a:r>
              <a:rPr lang="en-US" sz="2400" dirty="0">
                <a:solidFill>
                  <a:schemeClr val="bg2">
                    <a:lumMod val="75000"/>
                  </a:schemeClr>
                </a:solidFill>
                <a:latin typeface="Miriam Libre" panose="00000500000000000000" pitchFamily="2" charset="-79"/>
                <a:cs typeface="Miriam Libre" panose="00000500000000000000" pitchFamily="2" charset="-79"/>
              </a:rPr>
              <a:t> use your software</a:t>
            </a:r>
          </a:p>
        </p:txBody>
      </p:sp>
      <p:sp>
        <p:nvSpPr>
          <p:cNvPr id="10" name="Rectangle 9">
            <a:extLst>
              <a:ext uri="{FF2B5EF4-FFF2-40B4-BE49-F238E27FC236}">
                <a16:creationId xmlns:a16="http://schemas.microsoft.com/office/drawing/2014/main" id="{0E48A529-F090-4744-9C24-089809DE180C}"/>
              </a:ext>
            </a:extLst>
          </p:cNvPr>
          <p:cNvSpPr/>
          <p:nvPr/>
        </p:nvSpPr>
        <p:spPr>
          <a:xfrm>
            <a:off x="4566376" y="3074003"/>
            <a:ext cx="3857624" cy="1509724"/>
          </a:xfrm>
          <a:prstGeom prst="rect">
            <a:avLst/>
          </a:prstGeom>
          <a:solidFill>
            <a:schemeClr val="accent4"/>
          </a:solidFill>
          <a:ln w="508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400" b="1" dirty="0">
                <a:solidFill>
                  <a:schemeClr val="tx2">
                    <a:lumMod val="20000"/>
                    <a:lumOff val="80000"/>
                  </a:schemeClr>
                </a:solidFill>
                <a:latin typeface="Miriam Libre" panose="00000500000000000000" pitchFamily="2" charset="-79"/>
                <a:cs typeface="Miriam Libre" panose="00000500000000000000" pitchFamily="2" charset="-79"/>
              </a:rPr>
              <a:t>Make sure</a:t>
            </a:r>
            <a:r>
              <a:rPr lang="en-US" sz="2400" dirty="0">
                <a:solidFill>
                  <a:schemeClr val="tx2">
                    <a:lumMod val="20000"/>
                    <a:lumOff val="80000"/>
                  </a:schemeClr>
                </a:solidFill>
                <a:latin typeface="Miriam Libre" panose="00000500000000000000" pitchFamily="2" charset="-79"/>
                <a:cs typeface="Miriam Libre" panose="00000500000000000000" pitchFamily="2" charset="-79"/>
              </a:rPr>
              <a:t> your code is ready to go and free of bugs – </a:t>
            </a:r>
            <a:r>
              <a:rPr lang="en-US" sz="2400" i="1" dirty="0">
                <a:solidFill>
                  <a:schemeClr val="tx2">
                    <a:lumMod val="20000"/>
                    <a:lumOff val="80000"/>
                  </a:schemeClr>
                </a:solidFill>
                <a:latin typeface="Miriam Libre" panose="00000500000000000000" pitchFamily="2" charset="-79"/>
                <a:cs typeface="Miriam Libre" panose="00000500000000000000" pitchFamily="2" charset="-79"/>
              </a:rPr>
              <a:t>even if you have to fake it!</a:t>
            </a:r>
            <a:endParaRPr lang="en-US" sz="2400" b="1" i="1" dirty="0">
              <a:solidFill>
                <a:schemeClr val="tx2">
                  <a:lumMod val="20000"/>
                  <a:lumOff val="80000"/>
                </a:schemeClr>
              </a:solidFill>
              <a:latin typeface="Miriam Libre" panose="00000500000000000000" pitchFamily="2" charset="-79"/>
              <a:cs typeface="Miriam Libre" panose="00000500000000000000" pitchFamily="2" charset="-79"/>
            </a:endParaRPr>
          </a:p>
        </p:txBody>
      </p:sp>
      <p:sp>
        <p:nvSpPr>
          <p:cNvPr id="12" name="Rectangle 11">
            <a:extLst>
              <a:ext uri="{FF2B5EF4-FFF2-40B4-BE49-F238E27FC236}">
                <a16:creationId xmlns:a16="http://schemas.microsoft.com/office/drawing/2014/main" id="{4BB59905-03CC-406B-AF0F-1D4E28D9B20C}"/>
              </a:ext>
            </a:extLst>
          </p:cNvPr>
          <p:cNvSpPr/>
          <p:nvPr/>
        </p:nvSpPr>
        <p:spPr>
          <a:xfrm>
            <a:off x="720000" y="3083901"/>
            <a:ext cx="3632925" cy="1509724"/>
          </a:xfrm>
          <a:prstGeom prst="rect">
            <a:avLst/>
          </a:prstGeom>
          <a:solidFill>
            <a:schemeClr val="accent2"/>
          </a:solidFill>
          <a:ln w="50800">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400" b="1" dirty="0">
                <a:solidFill>
                  <a:schemeClr val="accent4">
                    <a:lumMod val="60000"/>
                    <a:lumOff val="40000"/>
                  </a:schemeClr>
                </a:solidFill>
                <a:latin typeface="Miriam Libre" panose="00000500000000000000" pitchFamily="2" charset="-79"/>
                <a:cs typeface="Miriam Libre" panose="00000500000000000000" pitchFamily="2" charset="-79"/>
              </a:rPr>
              <a:t>Always</a:t>
            </a:r>
            <a:r>
              <a:rPr lang="en-US" sz="2400" dirty="0">
                <a:solidFill>
                  <a:schemeClr val="accent4">
                    <a:lumMod val="60000"/>
                    <a:lumOff val="40000"/>
                  </a:schemeClr>
                </a:solidFill>
                <a:latin typeface="Miriam Libre" panose="00000500000000000000" pitchFamily="2" charset="-79"/>
                <a:cs typeface="Miriam Libre" panose="00000500000000000000" pitchFamily="2" charset="-79"/>
              </a:rPr>
              <a:t> explain what you’re doing as you’re doing it – keep your audience with you!</a:t>
            </a:r>
            <a:endParaRPr lang="en-US" sz="2400" b="1" i="1" dirty="0">
              <a:solidFill>
                <a:schemeClr val="accent4">
                  <a:lumMod val="60000"/>
                  <a:lumOff val="40000"/>
                </a:schemeClr>
              </a:solidFill>
              <a:latin typeface="Miriam Libre" panose="00000500000000000000" pitchFamily="2" charset="-79"/>
              <a:cs typeface="Miriam Libre" panose="00000500000000000000" pitchFamily="2" charset="-79"/>
            </a:endParaRPr>
          </a:p>
        </p:txBody>
      </p:sp>
      <p:sp>
        <p:nvSpPr>
          <p:cNvPr id="13" name="Rectangle 12">
            <a:extLst>
              <a:ext uri="{FF2B5EF4-FFF2-40B4-BE49-F238E27FC236}">
                <a16:creationId xmlns:a16="http://schemas.microsoft.com/office/drawing/2014/main" id="{57FD0954-A496-4FC4-9D90-4DAE5225281B}"/>
              </a:ext>
            </a:extLst>
          </p:cNvPr>
          <p:cNvSpPr/>
          <p:nvPr/>
        </p:nvSpPr>
        <p:spPr>
          <a:xfrm>
            <a:off x="719998" y="1392114"/>
            <a:ext cx="3204301" cy="1509724"/>
          </a:xfrm>
          <a:prstGeom prst="rect">
            <a:avLst/>
          </a:prstGeom>
          <a:solidFill>
            <a:schemeClr val="tx1">
              <a:lumMod val="95000"/>
              <a:lumOff val="5000"/>
            </a:schemeClr>
          </a:solidFill>
          <a:ln w="508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400" dirty="0">
                <a:solidFill>
                  <a:srgbClr val="FEF30D"/>
                </a:solidFill>
                <a:latin typeface="Miriam Libre" panose="00000500000000000000" pitchFamily="2" charset="-79"/>
                <a:cs typeface="Miriam Libre" panose="00000500000000000000" pitchFamily="2" charset="-79"/>
              </a:rPr>
              <a:t>Keep the process </a:t>
            </a:r>
            <a:r>
              <a:rPr lang="en-US" sz="2400" b="1" dirty="0">
                <a:solidFill>
                  <a:srgbClr val="FEF30D"/>
                </a:solidFill>
                <a:latin typeface="Miriam Libre" panose="00000500000000000000" pitchFamily="2" charset="-79"/>
                <a:cs typeface="Miriam Libre" panose="00000500000000000000" pitchFamily="2" charset="-79"/>
              </a:rPr>
              <a:t>interactive</a:t>
            </a:r>
            <a:r>
              <a:rPr lang="en-US" sz="2400" dirty="0">
                <a:solidFill>
                  <a:srgbClr val="FEF30D"/>
                </a:solidFill>
                <a:latin typeface="Miriam Libre" panose="00000500000000000000" pitchFamily="2" charset="-79"/>
                <a:cs typeface="Miriam Libre" panose="00000500000000000000" pitchFamily="2" charset="-79"/>
              </a:rPr>
              <a:t> – ask for input and allow space for questions</a:t>
            </a:r>
            <a:endParaRPr lang="en-US" sz="2400" i="1" dirty="0">
              <a:solidFill>
                <a:srgbClr val="FEF30D"/>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1034729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54E1A1-21F7-4DC8-947A-C2BA9FD3ED1B}"/>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96C39-BD88-4D2C-818D-B01546A20B04}"/>
              </a:ext>
            </a:extLst>
          </p:cNvPr>
          <p:cNvSpPr>
            <a:spLocks noGrp="1"/>
          </p:cNvSpPr>
          <p:nvPr>
            <p:ph type="title"/>
          </p:nvPr>
        </p:nvSpPr>
        <p:spPr/>
        <p:txBody>
          <a:bodyPr/>
          <a:lstStyle/>
          <a:p>
            <a:r>
              <a:rPr lang="en-US" dirty="0"/>
              <a:t>Be Clear &amp; Concise</a:t>
            </a:r>
          </a:p>
        </p:txBody>
      </p:sp>
      <p:sp>
        <p:nvSpPr>
          <p:cNvPr id="12" name="Rectangle 11">
            <a:extLst>
              <a:ext uri="{FF2B5EF4-FFF2-40B4-BE49-F238E27FC236}">
                <a16:creationId xmlns:a16="http://schemas.microsoft.com/office/drawing/2014/main" id="{9694C73C-4540-4790-81B4-EEF6390117EF}"/>
              </a:ext>
            </a:extLst>
          </p:cNvPr>
          <p:cNvSpPr/>
          <p:nvPr/>
        </p:nvSpPr>
        <p:spPr>
          <a:xfrm>
            <a:off x="504825" y="1286596"/>
            <a:ext cx="8134349" cy="3411879"/>
          </a:xfrm>
          <a:prstGeom prst="rect">
            <a:avLst/>
          </a:prstGeom>
          <a:noFill/>
          <a:ln w="508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600" b="1" dirty="0">
                <a:solidFill>
                  <a:schemeClr val="tx1"/>
                </a:solidFill>
                <a:latin typeface="Miriam Libre" panose="00000500000000000000" pitchFamily="2" charset="-79"/>
                <a:cs typeface="Miriam Libre" panose="00000500000000000000" pitchFamily="2" charset="-79"/>
              </a:rPr>
              <a:t>Just do it. The end</a:t>
            </a:r>
          </a:p>
        </p:txBody>
      </p:sp>
    </p:spTree>
    <p:extLst>
      <p:ext uri="{BB962C8B-B14F-4D97-AF65-F5344CB8AC3E}">
        <p14:creationId xmlns:p14="http://schemas.microsoft.com/office/powerpoint/2010/main" val="3733162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693494" y="2122164"/>
            <a:ext cx="7171671" cy="418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WHAT QUESTIONS DO YOU HAVE?</a:t>
            </a:r>
            <a:endParaRPr sz="2400" dirty="0"/>
          </a:p>
        </p:txBody>
      </p:sp>
      <p:sp>
        <p:nvSpPr>
          <p:cNvPr id="1504" name="Google Shape;1504;p54"/>
          <p:cNvSpPr txBox="1">
            <a:spLocks noGrp="1"/>
          </p:cNvSpPr>
          <p:nvPr>
            <p:ph type="ctrTitle"/>
          </p:nvPr>
        </p:nvSpPr>
        <p:spPr>
          <a:xfrm>
            <a:off x="693494" y="1305339"/>
            <a:ext cx="6601723" cy="856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 YOU!</a:t>
            </a:r>
            <a:endParaRPr sz="4800" dirty="0"/>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20715</TotalTime>
  <Words>1063</Words>
  <Application>Microsoft Office PowerPoint</Application>
  <PresentationFormat>On-screen Show (16:9)</PresentationFormat>
  <Paragraphs>56</Paragraphs>
  <Slides>8</Slides>
  <Notes>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Krona One</vt:lpstr>
      <vt:lpstr>Miriam Libre</vt:lpstr>
      <vt:lpstr>Arial</vt:lpstr>
      <vt:lpstr>Courier New</vt:lpstr>
      <vt:lpstr>Amasis MT Pro Black</vt:lpstr>
      <vt:lpstr>Blue Grid Interface &amp; Sticky Notes Company Profile by Slidesgo</vt:lpstr>
      <vt:lpstr>Presentations</vt:lpstr>
      <vt:lpstr>Oops – We Did Bad</vt:lpstr>
      <vt:lpstr>Use Good Structure</vt:lpstr>
      <vt:lpstr>Prepare Compelling Materials</vt:lpstr>
      <vt:lpstr>Own The Stage</vt:lpstr>
      <vt:lpstr>Follow Best Practices for Demos</vt:lpstr>
      <vt:lpstr>Be Clear &amp; Concise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 &amp; CSS!</dc:title>
  <dc:creator>Marissa Dilisio</dc:creator>
  <cp:lastModifiedBy>Joseph Maxwell</cp:lastModifiedBy>
  <cp:revision>108</cp:revision>
  <dcterms:modified xsi:type="dcterms:W3CDTF">2022-09-22T17:31:41Z</dcterms:modified>
</cp:coreProperties>
</file>