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361" r:id="rId2"/>
    <p:sldId id="362" r:id="rId3"/>
    <p:sldId id="373" r:id="rId4"/>
    <p:sldId id="366" r:id="rId5"/>
    <p:sldId id="375" r:id="rId6"/>
    <p:sldId id="365" r:id="rId7"/>
    <p:sldId id="374" r:id="rId8"/>
    <p:sldId id="364" r:id="rId9"/>
    <p:sldId id="369" r:id="rId10"/>
    <p:sldId id="377" r:id="rId11"/>
    <p:sldId id="376" r:id="rId12"/>
    <p:sldId id="370" r:id="rId13"/>
    <p:sldId id="372" r:id="rId14"/>
    <p:sldId id="279" r:id="rId15"/>
  </p:sldIdLst>
  <p:sldSz cx="9144000" cy="5143500" type="screen16x9"/>
  <p:notesSz cx="6858000" cy="9144000"/>
  <p:embeddedFontLst>
    <p:embeddedFont>
      <p:font typeface="Krona One" panose="020B0604020202020204" charset="0"/>
      <p:regular r:id="rId17"/>
    </p:embeddedFont>
    <p:embeddedFont>
      <p:font typeface="Miriam Libre" panose="00000500000000000000" pitchFamily="2" charset="-79"/>
      <p:regular r:id="rId18"/>
      <p:bold r:id="rId19"/>
    </p:embeddedFont>
    <p:embeddedFont>
      <p:font typeface="Script MT Bold" panose="03040602040607080904" pitchFamily="66" charset="0"/>
      <p:bold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A44E"/>
    <a:srgbClr val="BC7658"/>
    <a:srgbClr val="059DE9"/>
    <a:srgbClr val="A1DEFD"/>
    <a:srgbClr val="FFEA9F"/>
    <a:srgbClr val="2626F7"/>
    <a:srgbClr val="00A249"/>
    <a:srgbClr val="185C37"/>
    <a:srgbClr val="A7B9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17088DE-29B3-4A1C-9BD6-51BBB168883E}">
  <a:tblStyle styleId="{917088DE-29B3-4A1C-9BD6-51BBB16888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94" autoAdjust="0"/>
    <p:restoredTop sz="75911" autoAdjust="0"/>
  </p:normalViewPr>
  <p:slideViewPr>
    <p:cSldViewPr snapToGrid="0">
      <p:cViewPr varScale="1">
        <p:scale>
          <a:sx n="112" d="100"/>
          <a:sy n="112" d="100"/>
        </p:scale>
        <p:origin x="189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dk1"/>
              </a:buClr>
              <a:buSzPts val="1100"/>
            </a:pPr>
            <a:r>
              <a:rPr lang="en-US" sz="850" dirty="0">
                <a:solidFill>
                  <a:srgbClr val="5F7D96"/>
                </a:solidFill>
              </a:rPr>
              <a:t>Hello, and welcome to this presentation about Software Development Teams and Processes!</a:t>
            </a:r>
            <a:endParaRPr sz="850" dirty="0">
              <a:solidFill>
                <a:srgbClr val="5F7D96"/>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14198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Alright, now for part two.</a:t>
            </a:r>
          </a:p>
          <a:p>
            <a:pPr marL="158750" indent="0">
              <a:buNone/>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Use an online stopwatch for the activity (e.g., https://www.online-stopwatch.com/). Students should follow the instructions on the screen.</a:t>
            </a:r>
          </a:p>
        </p:txBody>
      </p:sp>
    </p:spTree>
    <p:extLst>
      <p:ext uri="{BB962C8B-B14F-4D97-AF65-F5344CB8AC3E}">
        <p14:creationId xmlns:p14="http://schemas.microsoft.com/office/powerpoint/2010/main" val="1254905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how many of you were faster the first time? How many were faster the second time? Interesting!</a:t>
            </a:r>
          </a:p>
          <a:p>
            <a:r>
              <a:rPr lang="en-US" dirty="0"/>
              <a:t>Here’s an idea – what if halfway through, you found out you only had to count to 25 for each column? Which of these methods would allow you to adapt to that?</a:t>
            </a:r>
          </a:p>
          <a:p>
            <a:r>
              <a:rPr lang="en-US" dirty="0"/>
              <a:t>This gets to what agile is all about – the focus is completing useful units of work in a timely way. It’s more of a mindset than a method, but it can be quite helpful.</a:t>
            </a:r>
          </a:p>
          <a:p>
            <a:endParaRPr lang="en-US" dirty="0"/>
          </a:p>
        </p:txBody>
      </p:sp>
    </p:spTree>
    <p:extLst>
      <p:ext uri="{BB962C8B-B14F-4D97-AF65-F5344CB8AC3E}">
        <p14:creationId xmlns:p14="http://schemas.microsoft.com/office/powerpoint/2010/main" val="3885997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Alright, so you have your team, you have your process; how do you actually get into your project?</a:t>
            </a:r>
          </a:p>
          <a:p>
            <a:r>
              <a:rPr lang="en-US" dirty="0"/>
              <a:t>The first step is to decide on a project! It might seem easy, but there are some things to consider.</a:t>
            </a:r>
          </a:p>
          <a:p>
            <a:r>
              <a:rPr lang="en-US" dirty="0"/>
              <a:t>The project should solve some sort of problem that exists; or create a positive experience for its users</a:t>
            </a:r>
          </a:p>
          <a:p>
            <a:r>
              <a:rPr lang="en-US" dirty="0"/>
              <a:t>It should be something you can actually complete</a:t>
            </a:r>
          </a:p>
          <a:p>
            <a:r>
              <a:rPr lang="en-US" dirty="0"/>
              <a:t>And, you’ll do better and learn more if you have fun, so make it something where you can explore a passion of yours if possible!</a:t>
            </a:r>
          </a:p>
          <a:p>
            <a:r>
              <a:rPr lang="en-US" dirty="0"/>
              <a:t>Once you have a great project idea, you’ll want to outline the requirements for it</a:t>
            </a:r>
          </a:p>
          <a:p>
            <a:r>
              <a:rPr lang="en-US" dirty="0"/>
              <a:t>Requirements are the fundamental features of the product. What should the user be able to do?</a:t>
            </a:r>
          </a:p>
          <a:p>
            <a:r>
              <a:rPr lang="en-US" dirty="0"/>
              <a:t>The requirements should be as detailed as possible – this will help a lot when actually building the application</a:t>
            </a:r>
          </a:p>
          <a:p>
            <a:r>
              <a:rPr lang="en-US" dirty="0"/>
              <a:t>After the requirements, it’s time to start tackling some of the UX, and sketch out the screens</a:t>
            </a:r>
          </a:p>
          <a:p>
            <a:r>
              <a:rPr lang="en-US" dirty="0"/>
              <a:t>A good place to start is to create wireframes for each screen. These are simple outline diagrams that do not have specifics – they are just used for reference</a:t>
            </a:r>
          </a:p>
          <a:p>
            <a:r>
              <a:rPr lang="en-US" dirty="0"/>
              <a:t>It’s also important to create a flow and explain (in detail) what happens behind the scenes. All of this planning may not seem fun, but it is crucial to the success of the project. To drive home that point, let’s dive into the second step here a little more…</a:t>
            </a:r>
          </a:p>
        </p:txBody>
      </p:sp>
    </p:spTree>
    <p:extLst>
      <p:ext uri="{BB962C8B-B14F-4D97-AF65-F5344CB8AC3E}">
        <p14:creationId xmlns:p14="http://schemas.microsoft.com/office/powerpoint/2010/main" val="3379217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When creating requirements for a project, it’s important to focus on an MVP.</a:t>
            </a:r>
          </a:p>
          <a:p>
            <a:r>
              <a:rPr lang="en-US" dirty="0"/>
              <a:t>Does anyone know who this is? It’s Kevin Durant, famous recipient of the NBA’s MVP award. But does anyone know what MVP stands for in the software development world?</a:t>
            </a:r>
          </a:p>
          <a:p>
            <a:r>
              <a:rPr lang="en-US" dirty="0"/>
              <a:t>It stands for </a:t>
            </a:r>
            <a:r>
              <a:rPr lang="en-US" b="1" dirty="0"/>
              <a:t>M</a:t>
            </a:r>
            <a:r>
              <a:rPr lang="en-US" b="0" dirty="0"/>
              <a:t>inimum </a:t>
            </a:r>
            <a:r>
              <a:rPr lang="en-US" b="1" dirty="0"/>
              <a:t>V</a:t>
            </a:r>
            <a:r>
              <a:rPr lang="en-US" b="0" dirty="0"/>
              <a:t>iable </a:t>
            </a:r>
            <a:r>
              <a:rPr lang="en-US" b="1" dirty="0"/>
              <a:t>P</a:t>
            </a:r>
            <a:r>
              <a:rPr lang="en-US" b="0" dirty="0"/>
              <a:t>roduct.</a:t>
            </a:r>
          </a:p>
          <a:p>
            <a:r>
              <a:rPr lang="en-US" b="0" dirty="0"/>
              <a:t>Basically, it’s a version of the product with </a:t>
            </a:r>
            <a:r>
              <a:rPr lang="en-US" b="0" i="1" dirty="0"/>
              <a:t>just enough features</a:t>
            </a:r>
            <a:r>
              <a:rPr lang="en-US" b="0" i="0" dirty="0"/>
              <a:t> to be useable. No frills, no nice-to-haves, but fully functional and solving the problem it is meant to solve.</a:t>
            </a:r>
          </a:p>
          <a:p>
            <a:r>
              <a:rPr lang="en-US" b="0" i="0" dirty="0"/>
              <a:t>To come up with an MVP, the team should play the role of product owner and figure out the highest priority features. The ones that make or break the product.</a:t>
            </a:r>
          </a:p>
          <a:p>
            <a:r>
              <a:rPr lang="en-US" b="0" i="0" dirty="0"/>
              <a:t>An important thing is that you want what you create to be </a:t>
            </a:r>
            <a:r>
              <a:rPr lang="en-US" b="1" i="0" dirty="0"/>
              <a:t>demo-able</a:t>
            </a:r>
            <a:r>
              <a:rPr lang="en-US" b="0" i="0" dirty="0"/>
              <a:t>. A stakeholder should be able to see it and appreciate what it does. This does not mean it has to be perfect; as long as it is workable.</a:t>
            </a:r>
          </a:p>
          <a:p>
            <a:r>
              <a:rPr lang="en-US" b="0" i="0" dirty="0"/>
              <a:t>Here’s a little diagram showing this example – imagine building a car. You can start with the whole giant perfect product in mind, and start by building just a wheel – but you can’t actually use that wheel. Another idea would be to start smaller, with something like a skateboard – it’s much easier to develop, and solves the same problem as the car (gets you from A to B). If you choose the MVP route, you can get much more feedback faster (which is super important), and you can actually demo a full product. Defining a clear MVP will help focus your work, and lead you to great success.</a:t>
            </a:r>
            <a:endParaRPr lang="en-US" dirty="0"/>
          </a:p>
        </p:txBody>
      </p:sp>
    </p:spTree>
    <p:extLst>
      <p:ext uri="{BB962C8B-B14F-4D97-AF65-F5344CB8AC3E}">
        <p14:creationId xmlns:p14="http://schemas.microsoft.com/office/powerpoint/2010/main" val="2921356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30e247bb5_0_4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30e247bb5_0_4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r>
              <a:rPr lang="en-US" dirty="0"/>
              <a:t>Alright, that’s it for the presentation. Thank you!</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To start things off, what </a:t>
            </a:r>
            <a:r>
              <a:rPr lang="en-US" i="1" dirty="0"/>
              <a:t>is</a:t>
            </a:r>
            <a:r>
              <a:rPr lang="en-US" i="0" dirty="0"/>
              <a:t> a software development team?</a:t>
            </a:r>
          </a:p>
          <a:p>
            <a:pPr marL="457200" indent="-298450"/>
            <a:r>
              <a:rPr lang="en-US" i="0" dirty="0"/>
              <a:t>Put simply, software development teams work together to build a software project.</a:t>
            </a:r>
          </a:p>
          <a:p>
            <a:pPr marL="457200" indent="-298450"/>
            <a:r>
              <a:rPr lang="en-US" i="0" dirty="0"/>
              <a:t>Now, every team is different… but at many software companies like Hyland, teams share some characteristics.</a:t>
            </a:r>
          </a:p>
          <a:p>
            <a:pPr marL="457200" indent="-298450"/>
            <a:r>
              <a:rPr lang="en-US" i="0" dirty="0"/>
              <a:t>Teams are autonomous – which means they are self-governing and self-directing. Basically, they decide how best to work together and complete tasks.</a:t>
            </a:r>
          </a:p>
          <a:p>
            <a:pPr marL="457200" indent="-298450"/>
            <a:r>
              <a:rPr lang="en-US" i="0" dirty="0"/>
              <a:t>Teams are also cross-functional – this means that team members have different specialties and have specific roles. So, what are some of those roles?</a:t>
            </a:r>
            <a:endParaRPr lang="en-US" dirty="0"/>
          </a:p>
        </p:txBody>
      </p:sp>
    </p:spTree>
    <p:extLst>
      <p:ext uri="{BB962C8B-B14F-4D97-AF65-F5344CB8AC3E}">
        <p14:creationId xmlns:p14="http://schemas.microsoft.com/office/powerpoint/2010/main" val="47062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As mentioned before, there are many ways to organize a software development team. That said, most teams will have at least some of these roles.</a:t>
            </a:r>
          </a:p>
          <a:p>
            <a:pPr marL="457200" indent="-298450"/>
            <a:r>
              <a:rPr lang="en-US" dirty="0"/>
              <a:t>The most basic role isn’t actually someone on the team – it’s the </a:t>
            </a:r>
            <a:r>
              <a:rPr lang="en-US" b="1" dirty="0"/>
              <a:t>stakeholder</a:t>
            </a:r>
            <a:r>
              <a:rPr lang="en-US" dirty="0"/>
              <a:t>. This is typically a customer or end-user – someone who wants the product. Stakeholders provide feedback throughout the process to ensure that the team is actually building what they want. But how do they make their dream product into a reality?</a:t>
            </a:r>
          </a:p>
          <a:p>
            <a:pPr marL="457200" indent="-298450"/>
            <a:r>
              <a:rPr lang="en-US" dirty="0"/>
              <a:t>The </a:t>
            </a:r>
            <a:r>
              <a:rPr lang="en-US" b="1" dirty="0"/>
              <a:t>product owner</a:t>
            </a:r>
            <a:r>
              <a:rPr lang="en-US" b="0" dirty="0"/>
              <a:t> is someone who guides the product itself. They listen to the stakeholder and figure out what’s most important in the product – they then help define and prioritize work for the team at the product level. Basically, they turn the dream of the stakeholder into a list of specific features.</a:t>
            </a:r>
          </a:p>
          <a:p>
            <a:pPr marL="457200" indent="-298450"/>
            <a:r>
              <a:rPr lang="en-US" b="0" dirty="0"/>
              <a:t>The </a:t>
            </a:r>
            <a:r>
              <a:rPr lang="en-US" b="1" dirty="0"/>
              <a:t>software architect</a:t>
            </a:r>
            <a:r>
              <a:rPr lang="en-US" b="0" dirty="0"/>
              <a:t> takes that list of features and figures out how to implement them in the grand scheme of things. They are responsible for choosing the technologies, paradigms, and overall view of the product. Basically, they plan out the big picture of how to develop the nuts and bolts of the product.</a:t>
            </a:r>
          </a:p>
          <a:p>
            <a:pPr marL="457200" indent="-298450"/>
            <a:r>
              <a:rPr lang="en-US" b="0" dirty="0"/>
              <a:t>The </a:t>
            </a:r>
            <a:r>
              <a:rPr lang="en-US" b="1" i="0" u="none" dirty="0" err="1"/>
              <a:t>ui</a:t>
            </a:r>
            <a:r>
              <a:rPr lang="en-US" b="1" i="0" u="none" dirty="0"/>
              <a:t>/</a:t>
            </a:r>
            <a:r>
              <a:rPr lang="en-US" b="1" i="0" u="none" dirty="0" err="1"/>
              <a:t>ux</a:t>
            </a:r>
            <a:r>
              <a:rPr lang="en-US" b="1" i="0" u="none" dirty="0"/>
              <a:t> designer</a:t>
            </a:r>
            <a:r>
              <a:rPr lang="en-US" b="0" i="0" u="none" dirty="0"/>
              <a:t> is responsible for the actual user-facing </a:t>
            </a:r>
            <a:r>
              <a:rPr lang="en-US" b="0" i="1" u="none" dirty="0"/>
              <a:t>design</a:t>
            </a:r>
            <a:r>
              <a:rPr lang="en-US" b="0" i="0" u="none" dirty="0"/>
              <a:t> of the product. Does anyone know what </a:t>
            </a:r>
            <a:r>
              <a:rPr lang="en-US" b="1" i="0" u="none" dirty="0"/>
              <a:t>UI</a:t>
            </a:r>
            <a:r>
              <a:rPr lang="en-US" b="0" i="0" u="none" dirty="0"/>
              <a:t> or </a:t>
            </a:r>
            <a:r>
              <a:rPr lang="en-US" b="1" i="0" u="none" dirty="0"/>
              <a:t>UX</a:t>
            </a:r>
            <a:r>
              <a:rPr lang="en-US" b="0" i="0" u="none" dirty="0"/>
              <a:t> stand for? </a:t>
            </a:r>
            <a:r>
              <a:rPr lang="en-US" b="1" i="0" u="none" dirty="0"/>
              <a:t>UI</a:t>
            </a:r>
            <a:r>
              <a:rPr lang="en-US" b="0" i="0" u="none" dirty="0"/>
              <a:t> stands for </a:t>
            </a:r>
            <a:r>
              <a:rPr lang="en-US" b="1" i="0" u="none" dirty="0"/>
              <a:t>User Interface</a:t>
            </a:r>
            <a:r>
              <a:rPr lang="en-US" b="0" i="0" u="none" dirty="0"/>
              <a:t>, and </a:t>
            </a:r>
            <a:r>
              <a:rPr lang="en-US" b="1" i="0" u="none" dirty="0"/>
              <a:t>UX</a:t>
            </a:r>
            <a:r>
              <a:rPr lang="en-US" b="0" i="0" u="none" dirty="0"/>
              <a:t> stands for </a:t>
            </a:r>
            <a:r>
              <a:rPr lang="en-US" b="1" i="0" u="none" dirty="0"/>
              <a:t>User Experience</a:t>
            </a:r>
            <a:r>
              <a:rPr lang="en-US" b="0" i="0" u="none" dirty="0"/>
              <a:t>. They design how things will look and feel and flow – they always have the end users in mind and try to create the best possible experience for them.</a:t>
            </a:r>
          </a:p>
          <a:p>
            <a:pPr marL="457200" indent="-298450"/>
            <a:r>
              <a:rPr lang="en-US" b="0" i="0" u="none" dirty="0"/>
              <a:t>After a whole lot of planning from all of those people, the </a:t>
            </a:r>
            <a:r>
              <a:rPr lang="en-US" b="1" i="0" u="none" dirty="0"/>
              <a:t>software developer</a:t>
            </a:r>
            <a:r>
              <a:rPr lang="en-US" b="0" i="0" u="none" dirty="0"/>
              <a:t> is responsible for actually making the product. They write the code, and review code from their fellow software developers.</a:t>
            </a:r>
          </a:p>
          <a:p>
            <a:pPr marL="457200" indent="-298450"/>
            <a:r>
              <a:rPr lang="en-US" b="0" i="0" u="none" dirty="0"/>
              <a:t>Unfortunately, software developers are not always perfect; they need some </a:t>
            </a:r>
            <a:r>
              <a:rPr lang="en-US" b="1" i="0" u="none" dirty="0"/>
              <a:t>quality assurance</a:t>
            </a:r>
            <a:r>
              <a:rPr lang="en-US" b="0" i="0" u="none" dirty="0"/>
              <a:t>. These people are responsible for testing the product; they have to make sure it works and does exactly what it is supposed to do. Some testers do manual testing, where they act as if they are end-users; other testers write code that runs automated tests.</a:t>
            </a:r>
          </a:p>
          <a:p>
            <a:pPr marL="457200" indent="-298450"/>
            <a:r>
              <a:rPr lang="en-US" b="0" i="0" u="none" dirty="0"/>
              <a:t>There is one more important role here: the </a:t>
            </a:r>
            <a:r>
              <a:rPr lang="en-US" b="1" i="0" u="none" dirty="0"/>
              <a:t>scrum master</a:t>
            </a:r>
            <a:r>
              <a:rPr lang="en-US" b="0" i="0" u="none" dirty="0"/>
              <a:t>. This person is responsible for organizing the team and doing anything they can to make sure the team functions as efficiently as possible. But does anyone know what </a:t>
            </a:r>
            <a:r>
              <a:rPr lang="en-US" b="1" i="0" u="none" dirty="0"/>
              <a:t>scrum</a:t>
            </a:r>
            <a:r>
              <a:rPr lang="en-US" b="0" i="0" u="none" dirty="0"/>
              <a:t> means? We’ll talk about that on the next slide 🙂</a:t>
            </a:r>
            <a:endParaRPr lang="en-US" b="1" dirty="0"/>
          </a:p>
        </p:txBody>
      </p:sp>
    </p:spTree>
    <p:extLst>
      <p:ext uri="{BB962C8B-B14F-4D97-AF65-F5344CB8AC3E}">
        <p14:creationId xmlns:p14="http://schemas.microsoft.com/office/powerpoint/2010/main" val="71300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we have the team assembled, but how do they actually develop software?</a:t>
            </a:r>
          </a:p>
          <a:p>
            <a:r>
              <a:rPr lang="en-US" dirty="0"/>
              <a:t>Well, there are a </a:t>
            </a:r>
            <a:r>
              <a:rPr lang="en-US" i="1" dirty="0"/>
              <a:t>ton</a:t>
            </a:r>
            <a:r>
              <a:rPr lang="en-US" i="0" dirty="0"/>
              <a:t> of different ways to do it…</a:t>
            </a:r>
          </a:p>
          <a:p>
            <a:r>
              <a:rPr lang="en-US" i="0" dirty="0"/>
              <a:t>Lots of overlapping paradigms, philosophies, and methodologies… basically, lots of ways to plan out the projects and actually complete the work.</a:t>
            </a:r>
          </a:p>
          <a:p>
            <a:r>
              <a:rPr lang="en-US" i="0" dirty="0"/>
              <a:t>There are things like Agile, Scrum, Lean, DevOps, Waterfall, Kanban, and more… we won’t talk about all of these and what they mean, but they all relate to the process </a:t>
            </a:r>
            <a:r>
              <a:rPr lang="en-US" i="1" dirty="0"/>
              <a:t>around which</a:t>
            </a:r>
            <a:r>
              <a:rPr lang="en-US" i="0" dirty="0"/>
              <a:t> software is developed.</a:t>
            </a:r>
            <a:endParaRPr lang="en-US" i="1" dirty="0"/>
          </a:p>
        </p:txBody>
      </p:sp>
    </p:spTree>
    <p:extLst>
      <p:ext uri="{BB962C8B-B14F-4D97-AF65-F5344CB8AC3E}">
        <p14:creationId xmlns:p14="http://schemas.microsoft.com/office/powerpoint/2010/main" val="3802492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take a look at the basics of Scrum (</a:t>
            </a:r>
            <a:r>
              <a:rPr lang="en-US" dirty="0" err="1"/>
              <a:t>ish</a:t>
            </a:r>
            <a:r>
              <a:rPr lang="en-US" dirty="0"/>
              <a:t>), which is under the broader Agile philosophy.</a:t>
            </a:r>
          </a:p>
          <a:p>
            <a:r>
              <a:rPr lang="en-US" dirty="0"/>
              <a:t>In scrum, there are these things called </a:t>
            </a:r>
            <a:r>
              <a:rPr lang="en-US" b="1" i="0" dirty="0"/>
              <a:t>sprints</a:t>
            </a:r>
            <a:r>
              <a:rPr lang="en-US" i="0" dirty="0"/>
              <a:t> – they are short, time-boxed periods when a team completes a set amount of work. They are often two weeks long. You can basically think of these as two week chunks when people have some work they’re trying to accomplish.</a:t>
            </a:r>
          </a:p>
          <a:p>
            <a:r>
              <a:rPr lang="en-US" i="0" dirty="0"/>
              <a:t>These sprints kick off with a </a:t>
            </a:r>
            <a:r>
              <a:rPr lang="en-US" b="1" i="0" dirty="0"/>
              <a:t>sprint planning meeting</a:t>
            </a:r>
            <a:r>
              <a:rPr lang="en-US" b="0" i="0" dirty="0"/>
              <a:t>. This is where the team decides what to do in the next time block. They have a prioritized list of tasks, and figure out what they can accomplish in two weeks as a team.</a:t>
            </a:r>
          </a:p>
          <a:p>
            <a:r>
              <a:rPr lang="en-US" b="0" i="0" dirty="0"/>
              <a:t>Every day during the sprint, there is something called a </a:t>
            </a:r>
            <a:r>
              <a:rPr lang="en-US" b="1" i="0" dirty="0"/>
              <a:t>stand-up</a:t>
            </a:r>
            <a:r>
              <a:rPr lang="en-US" b="0" i="0" dirty="0"/>
              <a:t>; it’s a quick meeting where everyone on the team talks about what they did yesterday, what they are doing today, and any roadblocks they have. This helps everybody on the team stay on the same page with the pace and progress of the sprint.</a:t>
            </a:r>
          </a:p>
          <a:p>
            <a:r>
              <a:rPr lang="en-US" b="0" i="0" dirty="0"/>
              <a:t>At the end of the sprint, the team holds a </a:t>
            </a:r>
            <a:r>
              <a:rPr lang="en-US" b="1" i="0" dirty="0"/>
              <a:t>sprint review</a:t>
            </a:r>
            <a:r>
              <a:rPr lang="en-US" b="0" i="0" dirty="0"/>
              <a:t>. This is where they demonstrate the work they completed during the sprint. Stakeholders might be present for these demos; the team gets to show off all the great work they did!</a:t>
            </a:r>
          </a:p>
          <a:p>
            <a:r>
              <a:rPr lang="en-US" b="0" i="0" dirty="0"/>
              <a:t>After the sprint, teams will often hold a </a:t>
            </a:r>
            <a:r>
              <a:rPr lang="en-US" b="1" i="0" dirty="0"/>
              <a:t>retrospective</a:t>
            </a:r>
            <a:r>
              <a:rPr lang="en-US" b="0" i="0" dirty="0"/>
              <a:t>. The purpose of these is to figure out how to improve for the next sprint. They talk about what went well, what went poorly, and anything they want to start doing for next time. All of these scrum rituals can be very valuable to help the team achieve the best possible outcome for their project!</a:t>
            </a:r>
            <a:endParaRPr lang="en-US" b="1" i="0" dirty="0"/>
          </a:p>
          <a:p>
            <a:endParaRPr lang="en-US" dirty="0"/>
          </a:p>
        </p:txBody>
      </p:sp>
    </p:spTree>
    <p:extLst>
      <p:ext uri="{BB962C8B-B14F-4D97-AF65-F5344CB8AC3E}">
        <p14:creationId xmlns:p14="http://schemas.microsoft.com/office/powerpoint/2010/main" val="3969261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Within the agile frameworks, there are two important styles of development to consider: incremental and iterative.</a:t>
            </a:r>
          </a:p>
          <a:p>
            <a:r>
              <a:rPr lang="en-US" dirty="0"/>
              <a:t>In </a:t>
            </a:r>
            <a:r>
              <a:rPr lang="en-US" b="1" dirty="0"/>
              <a:t>incremental</a:t>
            </a:r>
            <a:r>
              <a:rPr lang="en-US" b="0" dirty="0"/>
              <a:t> development, the team fully creates a small part of a product. This may not be a fully working product, but it is fully fleshed out and complete. From there, they move onto another small piece, and fully flesh that one out.</a:t>
            </a:r>
          </a:p>
          <a:p>
            <a:r>
              <a:rPr lang="en-US" b="0" dirty="0"/>
              <a:t>In </a:t>
            </a:r>
            <a:r>
              <a:rPr lang="en-US" b="1" dirty="0"/>
              <a:t>iterative</a:t>
            </a:r>
            <a:r>
              <a:rPr lang="en-US" b="0" dirty="0"/>
              <a:t> development, the idea is to build an entire product, but only the bare bones of it. From there, they work on filling in the gaps and fleshing out the whole project.</a:t>
            </a:r>
          </a:p>
          <a:p>
            <a:r>
              <a:rPr lang="en-US" b="0" dirty="0"/>
              <a:t>It looks kind of like this picture of the Mona Lisa. You can also think of someone writing a screenplay – you could write out the whole first scene, and fill in every line of dialog, get feedback, and then move onto the second scene… or you could outline the whole story and act structure, and then go back and fill in the details. Which do you think is better? Iterative or incremental?</a:t>
            </a:r>
            <a:endParaRPr lang="en-US" dirty="0"/>
          </a:p>
          <a:p>
            <a:r>
              <a:rPr lang="en-US" dirty="0"/>
              <a:t>In truth, agile sort of uses both of these ideas together. The product is broken down to as many small increments as possible, and then each iteration works on creating and improving those increments.</a:t>
            </a:r>
          </a:p>
        </p:txBody>
      </p:sp>
    </p:spTree>
    <p:extLst>
      <p:ext uri="{BB962C8B-B14F-4D97-AF65-F5344CB8AC3E}">
        <p14:creationId xmlns:p14="http://schemas.microsoft.com/office/powerpoint/2010/main" val="525935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talk a bit more about iteration, and the role  of feedback.</a:t>
            </a:r>
          </a:p>
          <a:p>
            <a:r>
              <a:rPr lang="en-US" dirty="0"/>
              <a:t>The first step for iteration is to break down the needs of the project into small, manageable increments.</a:t>
            </a:r>
          </a:p>
          <a:p>
            <a:r>
              <a:rPr lang="en-US" dirty="0"/>
              <a:t>Then, each iteration should focus on improving the product in a specific, testable way. Keeping the iterations small makes it much easier to complete each individual part. But how should the team incorporate feedback?</a:t>
            </a:r>
          </a:p>
          <a:p>
            <a:r>
              <a:rPr lang="en-US" dirty="0"/>
              <a:t>It’s super important to get the right feedback at the right time. Imagine two scenarios:</a:t>
            </a:r>
          </a:p>
          <a:p>
            <a:r>
              <a:rPr lang="en-US" dirty="0"/>
              <a:t>In case A, you spend 10 minutes drawing up a mock-up of your application.</a:t>
            </a:r>
          </a:p>
          <a:p>
            <a:r>
              <a:rPr lang="en-US" dirty="0"/>
              <a:t>In case B, you spend 10 hours writing some actual code and building a prototype of your application.</a:t>
            </a:r>
          </a:p>
          <a:p>
            <a:r>
              <a:rPr lang="en-US" dirty="0"/>
              <a:t>In either case, you show what you’ve built to a stakeholder…</a:t>
            </a:r>
          </a:p>
          <a:p>
            <a:r>
              <a:rPr lang="en-US" dirty="0"/>
              <a:t>And, it turns out, they hate it. Now, which of these scenarios is better?</a:t>
            </a:r>
          </a:p>
          <a:p>
            <a:r>
              <a:rPr lang="en-US" dirty="0"/>
              <a:t>The better one is case A, because you didn’t waste 10 hours on something that isn’t ultimately useful!</a:t>
            </a:r>
          </a:p>
          <a:p>
            <a:r>
              <a:rPr lang="en-US" dirty="0"/>
              <a:t>The big lesson here is that it’s important to fail quickly. This way, you can adjust and make things better before getting too deep into something that’s going nowhere.</a:t>
            </a:r>
          </a:p>
        </p:txBody>
      </p:sp>
    </p:spTree>
    <p:extLst>
      <p:ext uri="{BB962C8B-B14F-4D97-AF65-F5344CB8AC3E}">
        <p14:creationId xmlns:p14="http://schemas.microsoft.com/office/powerpoint/2010/main" val="2202764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after you’ve done a lot of planning and maybe some mock-ups, you’ll want to start working.</a:t>
            </a:r>
          </a:p>
          <a:p>
            <a:r>
              <a:rPr lang="en-US" dirty="0"/>
              <a:t>There are things called issues, or stories, or tickets, or cards – they are all synonymous.</a:t>
            </a:r>
          </a:p>
          <a:p>
            <a:r>
              <a:rPr lang="en-US" dirty="0"/>
              <a:t>Basically, these are just ways to represent </a:t>
            </a:r>
            <a:r>
              <a:rPr lang="en-US" b="1" dirty="0"/>
              <a:t>units of work</a:t>
            </a:r>
            <a:r>
              <a:rPr lang="en-US" b="0" dirty="0"/>
              <a:t> – optimally about 2 or 4 hours worth of work</a:t>
            </a:r>
          </a:p>
          <a:p>
            <a:r>
              <a:rPr lang="en-US" b="0" dirty="0"/>
              <a:t>These could be new features, or bug fixes</a:t>
            </a:r>
          </a:p>
          <a:p>
            <a:r>
              <a:rPr lang="en-US" b="0" dirty="0"/>
              <a:t>Each of these cards has a status; something like To Do, Doing, Review, or Done</a:t>
            </a:r>
          </a:p>
          <a:p>
            <a:r>
              <a:rPr lang="en-US" b="0" dirty="0"/>
              <a:t>These different lanes and statuses are part of a process called </a:t>
            </a:r>
            <a:r>
              <a:rPr lang="en-US" b="1" dirty="0"/>
              <a:t>Kanban</a:t>
            </a:r>
          </a:p>
          <a:p>
            <a:r>
              <a:rPr lang="en-US" b="0" dirty="0"/>
              <a:t>This is a method that falls under the agile philosophy</a:t>
            </a:r>
          </a:p>
          <a:p>
            <a:r>
              <a:rPr lang="en-US" b="0" dirty="0"/>
              <a:t>It’s very simple; cards get pulled from one status into the next, and allow the team to track every piece of work at a glance</a:t>
            </a:r>
          </a:p>
          <a:p>
            <a:r>
              <a:rPr lang="en-US" b="0" dirty="0"/>
              <a:t>The goal of Kanban is to allow for continuous improvement of the process. It’s easy to see if there are bottlenecks or other issues.</a:t>
            </a:r>
          </a:p>
          <a:p>
            <a:r>
              <a:rPr lang="en-US" b="0" dirty="0"/>
              <a:t>There is an online tool called </a:t>
            </a:r>
            <a:r>
              <a:rPr lang="en-US" b="1" dirty="0"/>
              <a:t>Trello</a:t>
            </a:r>
            <a:r>
              <a:rPr lang="en-US" b="0" dirty="0"/>
              <a:t> that uses Kanban boards to track cards through custom statuses. Trello is a simple free tool, and it’s great for simple project management.</a:t>
            </a:r>
            <a:endParaRPr lang="en-US" b="1" dirty="0"/>
          </a:p>
        </p:txBody>
      </p:sp>
    </p:spTree>
    <p:extLst>
      <p:ext uri="{BB962C8B-B14F-4D97-AF65-F5344CB8AC3E}">
        <p14:creationId xmlns:p14="http://schemas.microsoft.com/office/powerpoint/2010/main" val="4068627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 we’ve talked a bit about some Agile methods (like Scrum and Kanban), but let’s do a quick activity to get to the heart of what it means to be agile.</a:t>
            </a:r>
          </a:p>
          <a:p>
            <a:pPr marL="158750" indent="0">
              <a:buNone/>
            </a:pPr>
            <a:endParaRPr lang="en-US" dirty="0"/>
          </a:p>
          <a:p>
            <a:pPr marL="158750" indent="0">
              <a:buNone/>
            </a:pPr>
            <a:r>
              <a:rPr lang="en-US" dirty="0"/>
              <a:t>Use an online stopwatch for the activity (e.g., https://www.online-stopwatch.com/). Students should follow the instructions on the screen.</a:t>
            </a:r>
          </a:p>
        </p:txBody>
      </p:sp>
    </p:spTree>
    <p:extLst>
      <p:ext uri="{BB962C8B-B14F-4D97-AF65-F5344CB8AC3E}">
        <p14:creationId xmlns:p14="http://schemas.microsoft.com/office/powerpoint/2010/main" val="2330748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14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57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b="1">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6"/>
        <p:cNvGrpSpPr/>
        <p:nvPr/>
      </p:nvGrpSpPr>
      <p:grpSpPr>
        <a:xfrm>
          <a:off x="0" y="0"/>
          <a:ext cx="0" cy="0"/>
          <a:chOff x="0" y="0"/>
          <a:chExt cx="0" cy="0"/>
        </a:xfrm>
      </p:grpSpPr>
      <p:sp>
        <p:nvSpPr>
          <p:cNvPr id="67" name="Google Shape;67;p6"/>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561425" y="1356100"/>
            <a:ext cx="8172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4"/>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TITLE_ONLY_1">
    <p:spTree>
      <p:nvGrpSpPr>
        <p:cNvPr id="1" name="Shape 192"/>
        <p:cNvGrpSpPr/>
        <p:nvPr/>
      </p:nvGrpSpPr>
      <p:grpSpPr>
        <a:xfrm>
          <a:off x="0" y="0"/>
          <a:ext cx="0" cy="0"/>
          <a:chOff x="0" y="0"/>
          <a:chExt cx="0" cy="0"/>
        </a:xfrm>
      </p:grpSpPr>
      <p:sp>
        <p:nvSpPr>
          <p:cNvPr id="193" name="Google Shape;193;p15"/>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CUSTOM_1">
    <p:spTree>
      <p:nvGrpSpPr>
        <p:cNvPr id="1" name="Shape 315"/>
        <p:cNvGrpSpPr/>
        <p:nvPr/>
      </p:nvGrpSpPr>
      <p:grpSpPr>
        <a:xfrm>
          <a:off x="0" y="0"/>
          <a:ext cx="0" cy="0"/>
          <a:chOff x="0" y="0"/>
          <a:chExt cx="0" cy="0"/>
        </a:xfrm>
      </p:grpSpPr>
      <p:sp>
        <p:nvSpPr>
          <p:cNvPr id="316" name="Google Shape;316;p21"/>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1"/>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1"/>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1"/>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1"/>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1"/>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1"/>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1"/>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5" name="Google Shape;325;p21"/>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1"/>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1"/>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1"/>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1"/>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1"/>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1"/>
          <p:cNvSpPr txBox="1">
            <a:spLocks noGrp="1"/>
          </p:cNvSpPr>
          <p:nvPr>
            <p:ph type="subTitle" idx="1"/>
          </p:nvPr>
        </p:nvSpPr>
        <p:spPr>
          <a:xfrm>
            <a:off x="5717825" y="2416738"/>
            <a:ext cx="2706300" cy="1404900"/>
          </a:xfrm>
          <a:prstGeom prst="rect">
            <a:avLst/>
          </a:prstGeom>
        </p:spPr>
        <p:txBody>
          <a:bodyPr spcFirstLastPara="1" wrap="square" lIns="91425" tIns="91425" rIns="91425" bIns="91425" anchor="t"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385"/>
        <p:cNvGrpSpPr/>
        <p:nvPr/>
      </p:nvGrpSpPr>
      <p:grpSpPr>
        <a:xfrm>
          <a:off x="0" y="0"/>
          <a:ext cx="0" cy="0"/>
          <a:chOff x="0" y="0"/>
          <a:chExt cx="0" cy="0"/>
        </a:xfrm>
      </p:grpSpPr>
      <p:sp>
        <p:nvSpPr>
          <p:cNvPr id="386" name="Google Shape;386;p25"/>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0441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9684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4600" b="1">
                <a:latin typeface="Krona One"/>
                <a:ea typeface="Krona One"/>
                <a:cs typeface="Krona One"/>
                <a:sym typeface="Kron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5" name="Google Shape;395;p25"/>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Krona One"/>
              <a:buNone/>
              <a:defRPr sz="2000" b="1">
                <a:highlight>
                  <a:schemeClr val="accent3"/>
                </a:highlight>
                <a:latin typeface="Krona One"/>
                <a:ea typeface="Krona One"/>
                <a:cs typeface="Krona One"/>
                <a:sym typeface="Krona One"/>
              </a:defRPr>
            </a:lvl1pPr>
            <a:lvl2pPr lvl="1">
              <a:spcBef>
                <a:spcPts val="0"/>
              </a:spcBef>
              <a:spcAft>
                <a:spcPts val="0"/>
              </a:spcAft>
              <a:buSzPts val="2000"/>
              <a:buFont typeface="Krona One"/>
              <a:buNone/>
              <a:defRPr sz="2000" b="1">
                <a:latin typeface="Krona One"/>
                <a:ea typeface="Krona One"/>
                <a:cs typeface="Krona One"/>
                <a:sym typeface="Krona One"/>
              </a:defRPr>
            </a:lvl2pPr>
            <a:lvl3pPr lvl="2">
              <a:spcBef>
                <a:spcPts val="0"/>
              </a:spcBef>
              <a:spcAft>
                <a:spcPts val="0"/>
              </a:spcAft>
              <a:buSzPts val="2000"/>
              <a:buFont typeface="Krona One"/>
              <a:buNone/>
              <a:defRPr sz="2000" b="1">
                <a:latin typeface="Krona One"/>
                <a:ea typeface="Krona One"/>
                <a:cs typeface="Krona One"/>
                <a:sym typeface="Krona One"/>
              </a:defRPr>
            </a:lvl3pPr>
            <a:lvl4pPr lvl="3">
              <a:spcBef>
                <a:spcPts val="0"/>
              </a:spcBef>
              <a:spcAft>
                <a:spcPts val="0"/>
              </a:spcAft>
              <a:buSzPts val="2000"/>
              <a:buFont typeface="Krona One"/>
              <a:buNone/>
              <a:defRPr sz="2000" b="1">
                <a:latin typeface="Krona One"/>
                <a:ea typeface="Krona One"/>
                <a:cs typeface="Krona One"/>
                <a:sym typeface="Krona One"/>
              </a:defRPr>
            </a:lvl4pPr>
            <a:lvl5pPr lvl="4">
              <a:spcBef>
                <a:spcPts val="0"/>
              </a:spcBef>
              <a:spcAft>
                <a:spcPts val="0"/>
              </a:spcAft>
              <a:buSzPts val="2000"/>
              <a:buFont typeface="Krona One"/>
              <a:buNone/>
              <a:defRPr sz="2000" b="1">
                <a:latin typeface="Krona One"/>
                <a:ea typeface="Krona One"/>
                <a:cs typeface="Krona One"/>
                <a:sym typeface="Krona One"/>
              </a:defRPr>
            </a:lvl5pPr>
            <a:lvl6pPr lvl="5">
              <a:spcBef>
                <a:spcPts val="0"/>
              </a:spcBef>
              <a:spcAft>
                <a:spcPts val="0"/>
              </a:spcAft>
              <a:buSzPts val="2000"/>
              <a:buFont typeface="Krona One"/>
              <a:buNone/>
              <a:defRPr sz="2000" b="1">
                <a:latin typeface="Krona One"/>
                <a:ea typeface="Krona One"/>
                <a:cs typeface="Krona One"/>
                <a:sym typeface="Krona One"/>
              </a:defRPr>
            </a:lvl6pPr>
            <a:lvl7pPr lvl="6">
              <a:spcBef>
                <a:spcPts val="0"/>
              </a:spcBef>
              <a:spcAft>
                <a:spcPts val="0"/>
              </a:spcAft>
              <a:buSzPts val="2000"/>
              <a:buFont typeface="Krona One"/>
              <a:buNone/>
              <a:defRPr sz="2000" b="1">
                <a:latin typeface="Krona One"/>
                <a:ea typeface="Krona One"/>
                <a:cs typeface="Krona One"/>
                <a:sym typeface="Krona One"/>
              </a:defRPr>
            </a:lvl7pPr>
            <a:lvl8pPr lvl="7">
              <a:spcBef>
                <a:spcPts val="0"/>
              </a:spcBef>
              <a:spcAft>
                <a:spcPts val="0"/>
              </a:spcAft>
              <a:buSzPts val="2000"/>
              <a:buFont typeface="Krona One"/>
              <a:buNone/>
              <a:defRPr sz="2000" b="1">
                <a:latin typeface="Krona One"/>
                <a:ea typeface="Krona One"/>
                <a:cs typeface="Krona One"/>
                <a:sym typeface="Krona One"/>
              </a:defRPr>
            </a:lvl8pPr>
            <a:lvl9pPr lvl="8">
              <a:spcBef>
                <a:spcPts val="0"/>
              </a:spcBef>
              <a:spcAft>
                <a:spcPts val="0"/>
              </a:spcAft>
              <a:buSzPts val="2000"/>
              <a:buFont typeface="Krona One"/>
              <a:buNone/>
              <a:defRPr sz="2000" b="1">
                <a:latin typeface="Krona One"/>
                <a:ea typeface="Krona One"/>
                <a:cs typeface="Krona One"/>
                <a:sym typeface="Krona One"/>
              </a:defRPr>
            </a:lvl9pPr>
          </a:lstStyle>
          <a:p>
            <a:endParaRPr/>
          </a:p>
        </p:txBody>
      </p:sp>
      <p:sp>
        <p:nvSpPr>
          <p:cNvPr id="396" name="Google Shape;396;p25"/>
          <p:cNvSpPr txBox="1">
            <a:spLocks noGrp="1"/>
          </p:cNvSpPr>
          <p:nvPr>
            <p:ph type="subTitle" idx="2"/>
          </p:nvPr>
        </p:nvSpPr>
        <p:spPr>
          <a:xfrm>
            <a:off x="720000" y="2299125"/>
            <a:ext cx="2762100" cy="85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97" name="Google Shape;397;p25"/>
          <p:cNvSpPr txBox="1"/>
          <p:nvPr/>
        </p:nvSpPr>
        <p:spPr>
          <a:xfrm>
            <a:off x="4202700" y="3883895"/>
            <a:ext cx="4295100" cy="45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Miriam Libre"/>
                <a:ea typeface="Miriam Libre"/>
                <a:cs typeface="Miriam Libre"/>
                <a:sym typeface="Miriam Libre"/>
              </a:rPr>
              <a:t>CREDITS: </a:t>
            </a:r>
            <a:r>
              <a:rPr lang="en" sz="1000">
                <a:solidFill>
                  <a:schemeClr val="dk1"/>
                </a:solidFill>
                <a:latin typeface="Miriam Libre"/>
                <a:ea typeface="Miriam Libre"/>
                <a:cs typeface="Miriam Libre"/>
                <a:sym typeface="Miriam Libre"/>
              </a:rPr>
              <a:t>This presentation template was created by </a:t>
            </a:r>
            <a:r>
              <a:rPr lang="en" sz="1000" b="1">
                <a:solidFill>
                  <a:schemeClr val="dk1"/>
                </a:solidFill>
                <a:uFill>
                  <a:noFill/>
                </a:uFill>
                <a:latin typeface="Miriam Libre"/>
                <a:ea typeface="Miriam Libre"/>
                <a:cs typeface="Miriam Libre"/>
                <a:sym typeface="Miriam Libre"/>
                <a:hlinkClick r:id="rId2">
                  <a:extLst>
                    <a:ext uri="{A12FA001-AC4F-418D-AE19-62706E023703}">
                      <ahyp:hlinkClr xmlns:ahyp="http://schemas.microsoft.com/office/drawing/2018/hyperlinkcolor" val="tx"/>
                    </a:ext>
                  </a:extLst>
                </a:hlinkClick>
              </a:rPr>
              <a:t>Slidesgo</a:t>
            </a:r>
            <a:r>
              <a:rPr lang="en" sz="1000">
                <a:solidFill>
                  <a:schemeClr val="dk1"/>
                </a:solidFill>
                <a:latin typeface="Miriam Libre"/>
                <a:ea typeface="Miriam Libre"/>
                <a:cs typeface="Miriam Libre"/>
                <a:sym typeface="Miriam Libre"/>
              </a:rPr>
              <a:t>, including icons by </a:t>
            </a:r>
            <a:r>
              <a:rPr lang="en" sz="1000" b="1">
                <a:solidFill>
                  <a:schemeClr val="dk1"/>
                </a:solidFill>
                <a:uFill>
                  <a:noFill/>
                </a:uFill>
                <a:latin typeface="Miriam Libre"/>
                <a:ea typeface="Miriam Libre"/>
                <a:cs typeface="Miriam Libre"/>
                <a:sym typeface="Miriam Libre"/>
                <a:hlinkClick r:id="rId3">
                  <a:extLst>
                    <a:ext uri="{A12FA001-AC4F-418D-AE19-62706E023703}">
                      <ahyp:hlinkClr xmlns:ahyp="http://schemas.microsoft.com/office/drawing/2018/hyperlinkcolor" val="tx"/>
                    </a:ext>
                  </a:extLst>
                </a:hlinkClick>
              </a:rPr>
              <a:t>Flaticon</a:t>
            </a:r>
            <a:r>
              <a:rPr lang="en" sz="1000">
                <a:solidFill>
                  <a:schemeClr val="dk1"/>
                </a:solidFill>
                <a:latin typeface="Miriam Libre"/>
                <a:ea typeface="Miriam Libre"/>
                <a:cs typeface="Miriam Libre"/>
                <a:sym typeface="Miriam Libre"/>
              </a:rPr>
              <a:t> and infographics &amp; images by </a:t>
            </a:r>
            <a:r>
              <a:rPr lang="en" sz="1000" b="1">
                <a:solidFill>
                  <a:schemeClr val="dk1"/>
                </a:solidFill>
                <a:uFill>
                  <a:noFill/>
                </a:uFill>
                <a:latin typeface="Miriam Libre"/>
                <a:ea typeface="Miriam Libre"/>
                <a:cs typeface="Miriam Libre"/>
                <a:sym typeface="Miriam Libre"/>
                <a:hlinkClick r:id="rId4">
                  <a:extLst>
                    <a:ext uri="{A12FA001-AC4F-418D-AE19-62706E023703}">
                      <ahyp:hlinkClr xmlns:ahyp="http://schemas.microsoft.com/office/drawing/2018/hyperlinkcolor" val="tx"/>
                    </a:ext>
                  </a:extLst>
                </a:hlinkClick>
              </a:rPr>
              <a:t>Freepik</a:t>
            </a:r>
            <a:endParaRPr sz="1000" b="1">
              <a:solidFill>
                <a:schemeClr val="dk1"/>
              </a:solidFill>
              <a:latin typeface="Miriam Libre"/>
              <a:ea typeface="Miriam Libre"/>
              <a:cs typeface="Miriam Libre"/>
              <a:sym typeface="Miriam Libre"/>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398"/>
        <p:cNvGrpSpPr/>
        <p:nvPr/>
      </p:nvGrpSpPr>
      <p:grpSpPr>
        <a:xfrm>
          <a:off x="0" y="0"/>
          <a:ext cx="0" cy="0"/>
          <a:chOff x="0" y="0"/>
          <a:chExt cx="0" cy="0"/>
        </a:xfrm>
      </p:grpSpPr>
      <p:sp>
        <p:nvSpPr>
          <p:cNvPr id="399" name="Google Shape;399;p26"/>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404"/>
        <p:cNvGrpSpPr/>
        <p:nvPr/>
      </p:nvGrpSpPr>
      <p:grpSpPr>
        <a:xfrm>
          <a:off x="0" y="0"/>
          <a:ext cx="0" cy="0"/>
          <a:chOff x="0" y="0"/>
          <a:chExt cx="0" cy="0"/>
        </a:xfrm>
      </p:grpSpPr>
      <p:sp>
        <p:nvSpPr>
          <p:cNvPr id="405" name="Google Shape;405;p27"/>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1pPr>
            <a:lvl2pPr marL="914400" lvl="1"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2pPr>
            <a:lvl3pPr marL="1371600" lvl="2"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3pPr>
            <a:lvl4pPr marL="1828800" lvl="3"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4pPr>
            <a:lvl5pPr marL="2286000" lvl="4"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5pPr>
            <a:lvl6pPr marL="2743200" lvl="5"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6pPr>
            <a:lvl7pPr marL="3200400" lvl="6"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7pPr>
            <a:lvl8pPr marL="3657600" lvl="7"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8pPr>
            <a:lvl9pPr marL="4114800" lvl="8"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1" r:id="rId4"/>
    <p:sldLayoutId id="2147483667" r:id="rId5"/>
    <p:sldLayoutId id="2147483671" r:id="rId6"/>
    <p:sldLayoutId id="2147483672" r:id="rId7"/>
    <p:sldLayoutId id="2147483673" r:id="rId8"/>
  </p:sldLayoutIdLst>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5.pn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p:nvPr/>
        </p:nvSpPr>
        <p:spPr>
          <a:xfrm>
            <a:off x="55171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0" dirty="0"/>
              <a:t>Software Development</a:t>
            </a:r>
            <a:r>
              <a:rPr lang="en" sz="4400" b="0" dirty="0"/>
              <a:t> Teams &amp; Processes</a:t>
            </a:r>
            <a:endParaRPr sz="4400" dirty="0">
              <a:solidFill>
                <a:schemeClr val="accent4">
                  <a:lumMod val="60000"/>
                  <a:lumOff val="40000"/>
                </a:schemeClr>
              </a:solidFill>
              <a:highlight>
                <a:schemeClr val="accent3"/>
              </a:highlight>
            </a:endParaRPr>
          </a:p>
        </p:txBody>
      </p:sp>
      <p:sp>
        <p:nvSpPr>
          <p:cNvPr id="445" name="Google Shape;445;p31"/>
          <p:cNvSpPr txBox="1">
            <a:spLocks noGrp="1"/>
          </p:cNvSpPr>
          <p:nvPr>
            <p:ph type="subTitle" idx="1"/>
          </p:nvPr>
        </p:nvSpPr>
        <p:spPr>
          <a:xfrm>
            <a:off x="717062" y="3854205"/>
            <a:ext cx="4152600" cy="5990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Hyland Tech Outreach</a:t>
            </a:r>
            <a:endParaRPr sz="2400" dirty="0"/>
          </a:p>
        </p:txBody>
      </p:sp>
      <p:sp>
        <p:nvSpPr>
          <p:cNvPr id="446" name="Google Shape;446;p31"/>
          <p:cNvSpPr/>
          <p:nvPr/>
        </p:nvSpPr>
        <p:spPr>
          <a:xfrm>
            <a:off x="5437275"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6558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575900"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779442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7714525"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roup 9"/>
          <p:cNvGrpSpPr>
            <a:grpSpLocks noChangeAspect="1"/>
          </p:cNvGrpSpPr>
          <p:nvPr/>
        </p:nvGrpSpPr>
        <p:grpSpPr>
          <a:xfrm>
            <a:off x="7811047" y="3760197"/>
            <a:ext cx="746555" cy="746555"/>
            <a:chOff x="4724400" y="2057400"/>
            <a:chExt cx="2743200" cy="2743200"/>
          </a:xfrm>
        </p:grpSpPr>
        <p:sp>
          <p:nvSpPr>
            <p:cNvPr id="11" name="Rectangle 10">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2"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3"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2549202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4855-C3E5-40ED-93A2-D6AC11F7C330}"/>
              </a:ext>
            </a:extLst>
          </p:cNvPr>
          <p:cNvSpPr>
            <a:spLocks noGrp="1"/>
          </p:cNvSpPr>
          <p:nvPr>
            <p:ph type="title"/>
          </p:nvPr>
        </p:nvSpPr>
        <p:spPr/>
        <p:txBody>
          <a:bodyPr/>
          <a:lstStyle/>
          <a:p>
            <a:r>
              <a:rPr lang="en-US" dirty="0"/>
              <a:t>Agility Activity – Part Two</a:t>
            </a:r>
          </a:p>
        </p:txBody>
      </p:sp>
      <p:sp>
        <p:nvSpPr>
          <p:cNvPr id="8" name="Rectangle 7">
            <a:extLst>
              <a:ext uri="{FF2B5EF4-FFF2-40B4-BE49-F238E27FC236}">
                <a16:creationId xmlns:a16="http://schemas.microsoft.com/office/drawing/2014/main" id="{A72893A6-B2A6-459C-BFC0-4EA8B8CEACE5}"/>
              </a:ext>
            </a:extLst>
          </p:cNvPr>
          <p:cNvSpPr/>
          <p:nvPr/>
        </p:nvSpPr>
        <p:spPr>
          <a:xfrm>
            <a:off x="720001" y="1581923"/>
            <a:ext cx="5271224" cy="16946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eriod"/>
            </a:pPr>
            <a:r>
              <a:rPr lang="en-US" sz="2000" dirty="0">
                <a:solidFill>
                  <a:schemeClr val="tx1"/>
                </a:solidFill>
                <a:latin typeface="Miriam Libre" panose="00000500000000000000" pitchFamily="2" charset="-79"/>
                <a:cs typeface="Miriam Libre" panose="00000500000000000000" pitchFamily="2" charset="-79"/>
              </a:rPr>
              <a:t>Now when the stopwatch starts again, write out each number twice horizontally in one column</a:t>
            </a:r>
          </a:p>
          <a:p>
            <a:pPr marL="457200" indent="-457200">
              <a:buAutoNum type="arabicPeriod"/>
            </a:pPr>
            <a:r>
              <a:rPr lang="en-US" sz="2000" dirty="0">
                <a:solidFill>
                  <a:schemeClr val="tx1"/>
                </a:solidFill>
                <a:latin typeface="Miriam Libre" panose="00000500000000000000" pitchFamily="2" charset="-79"/>
                <a:cs typeface="Miriam Libre" panose="00000500000000000000" pitchFamily="2" charset="-79"/>
              </a:rPr>
              <a:t>Compare your speed!</a:t>
            </a:r>
          </a:p>
        </p:txBody>
      </p:sp>
      <p:sp>
        <p:nvSpPr>
          <p:cNvPr id="11" name="TextBox 10">
            <a:extLst>
              <a:ext uri="{FF2B5EF4-FFF2-40B4-BE49-F238E27FC236}">
                <a16:creationId xmlns:a16="http://schemas.microsoft.com/office/drawing/2014/main" id="{1E47EFF3-0AC6-4CC8-BE08-FDDA1D2BA7D4}"/>
              </a:ext>
            </a:extLst>
          </p:cNvPr>
          <p:cNvSpPr txBox="1"/>
          <p:nvPr/>
        </p:nvSpPr>
        <p:spPr>
          <a:xfrm>
            <a:off x="6593864" y="1463554"/>
            <a:ext cx="857271" cy="3046988"/>
          </a:xfrm>
          <a:prstGeom prst="rect">
            <a:avLst/>
          </a:prstGeom>
          <a:noFill/>
        </p:spPr>
        <p:txBody>
          <a:bodyPr wrap="square" rtlCol="0">
            <a:spAutoFit/>
          </a:bodyPr>
          <a:lstStyle/>
          <a:p>
            <a:r>
              <a:rPr lang="en-US" sz="3200" dirty="0">
                <a:latin typeface="Script MT Bold" panose="03040602040607080904" pitchFamily="66" charset="0"/>
              </a:rPr>
              <a:t>1</a:t>
            </a:r>
          </a:p>
          <a:p>
            <a:r>
              <a:rPr lang="en-US" sz="3200" dirty="0">
                <a:latin typeface="Script MT Bold" panose="03040602040607080904" pitchFamily="66" charset="0"/>
              </a:rPr>
              <a:t>2</a:t>
            </a:r>
          </a:p>
          <a:p>
            <a:r>
              <a:rPr lang="en-US" sz="3200" dirty="0">
                <a:latin typeface="Script MT Bold" panose="03040602040607080904" pitchFamily="66" charset="0"/>
              </a:rPr>
              <a:t>3</a:t>
            </a:r>
          </a:p>
          <a:p>
            <a:r>
              <a:rPr lang="en-US" sz="3200" dirty="0">
                <a:latin typeface="Script MT Bold" panose="03040602040607080904" pitchFamily="66" charset="0"/>
              </a:rPr>
              <a:t>….</a:t>
            </a:r>
          </a:p>
          <a:p>
            <a:r>
              <a:rPr lang="en-US" sz="3200" dirty="0">
                <a:latin typeface="Script MT Bold" panose="03040602040607080904" pitchFamily="66" charset="0"/>
              </a:rPr>
              <a:t>19</a:t>
            </a:r>
          </a:p>
          <a:p>
            <a:r>
              <a:rPr lang="en-US" sz="3200" dirty="0">
                <a:latin typeface="Script MT Bold" panose="03040602040607080904" pitchFamily="66" charset="0"/>
              </a:rPr>
              <a:t>20</a:t>
            </a:r>
          </a:p>
        </p:txBody>
      </p:sp>
      <p:sp>
        <p:nvSpPr>
          <p:cNvPr id="12" name="TextBox 11">
            <a:extLst>
              <a:ext uri="{FF2B5EF4-FFF2-40B4-BE49-F238E27FC236}">
                <a16:creationId xmlns:a16="http://schemas.microsoft.com/office/drawing/2014/main" id="{CB0225BC-0175-4F1D-9D7C-14665415F0D1}"/>
              </a:ext>
            </a:extLst>
          </p:cNvPr>
          <p:cNvSpPr txBox="1"/>
          <p:nvPr/>
        </p:nvSpPr>
        <p:spPr>
          <a:xfrm>
            <a:off x="7284414" y="1463554"/>
            <a:ext cx="857271" cy="3046988"/>
          </a:xfrm>
          <a:prstGeom prst="rect">
            <a:avLst/>
          </a:prstGeom>
          <a:noFill/>
        </p:spPr>
        <p:txBody>
          <a:bodyPr wrap="square" rtlCol="0">
            <a:spAutoFit/>
          </a:bodyPr>
          <a:lstStyle/>
          <a:p>
            <a:r>
              <a:rPr lang="en-US" sz="3200" dirty="0">
                <a:latin typeface="Script MT Bold" panose="03040602040607080904" pitchFamily="66" charset="0"/>
              </a:rPr>
              <a:t>1</a:t>
            </a:r>
          </a:p>
          <a:p>
            <a:r>
              <a:rPr lang="en-US" sz="3200" dirty="0">
                <a:latin typeface="Script MT Bold" panose="03040602040607080904" pitchFamily="66" charset="0"/>
              </a:rPr>
              <a:t>2</a:t>
            </a:r>
          </a:p>
          <a:p>
            <a:r>
              <a:rPr lang="en-US" sz="3200" dirty="0">
                <a:latin typeface="Script MT Bold" panose="03040602040607080904" pitchFamily="66" charset="0"/>
              </a:rPr>
              <a:t>3</a:t>
            </a:r>
          </a:p>
          <a:p>
            <a:r>
              <a:rPr lang="en-US" sz="3200" dirty="0">
                <a:latin typeface="Script MT Bold" panose="03040602040607080904" pitchFamily="66" charset="0"/>
              </a:rPr>
              <a:t>….</a:t>
            </a:r>
          </a:p>
          <a:p>
            <a:r>
              <a:rPr lang="en-US" sz="3200" dirty="0">
                <a:latin typeface="Script MT Bold" panose="03040602040607080904" pitchFamily="66" charset="0"/>
              </a:rPr>
              <a:t>19</a:t>
            </a:r>
          </a:p>
          <a:p>
            <a:r>
              <a:rPr lang="en-US" sz="3200" dirty="0">
                <a:latin typeface="Script MT Bold" panose="03040602040607080904" pitchFamily="66" charset="0"/>
              </a:rPr>
              <a:t>20</a:t>
            </a:r>
          </a:p>
        </p:txBody>
      </p:sp>
      <p:pic>
        <p:nvPicPr>
          <p:cNvPr id="10244" name="Picture 4" descr="Speed Test | Broadband | Personal">
            <a:extLst>
              <a:ext uri="{FF2B5EF4-FFF2-40B4-BE49-F238E27FC236}">
                <a16:creationId xmlns:a16="http://schemas.microsoft.com/office/drawing/2014/main" id="{D94CBE07-F404-4EC4-9160-D8F1757E3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786" y="2745808"/>
            <a:ext cx="2259569" cy="1694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897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250"/>
                                        <p:tgtEl>
                                          <p:spTgt spid="11">
                                            <p:txEl>
                                              <p:pRg st="0" end="0"/>
                                            </p:txEl>
                                          </p:spTgt>
                                        </p:tgtEl>
                                      </p:cBhvr>
                                    </p:animEffect>
                                  </p:childTnLst>
                                </p:cTn>
                              </p:par>
                            </p:childTnLst>
                          </p:cTn>
                        </p:par>
                        <p:par>
                          <p:cTn id="13" fill="hold">
                            <p:stCondLst>
                              <p:cond delay="250"/>
                            </p:stCondLst>
                            <p:childTnLst>
                              <p:par>
                                <p:cTn id="14" presetID="10" presetClass="entr" presetSubtype="0" fill="hold"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fade">
                                      <p:cBhvr>
                                        <p:cTn id="16" dur="250"/>
                                        <p:tgtEl>
                                          <p:spTgt spid="12">
                                            <p:txEl>
                                              <p:pRg st="0" end="0"/>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1">
                                            <p:txEl>
                                              <p:pRg st="1" end="1"/>
                                            </p:txEl>
                                          </p:spTgt>
                                        </p:tgtEl>
                                        <p:attrNameLst>
                                          <p:attrName>style.visibility</p:attrName>
                                        </p:attrNameLst>
                                      </p:cBhvr>
                                      <p:to>
                                        <p:strVal val="visible"/>
                                      </p:to>
                                    </p:set>
                                    <p:animEffect transition="in" filter="fade">
                                      <p:cBhvr>
                                        <p:cTn id="20" dur="250"/>
                                        <p:tgtEl>
                                          <p:spTgt spid="11">
                                            <p:txEl>
                                              <p:pRg st="1" end="1"/>
                                            </p:txEl>
                                          </p:spTgt>
                                        </p:tgtEl>
                                      </p:cBhvr>
                                    </p:animEffect>
                                  </p:childTnLst>
                                </p:cTn>
                              </p:par>
                            </p:childTnLst>
                          </p:cTn>
                        </p:par>
                        <p:par>
                          <p:cTn id="21" fill="hold">
                            <p:stCondLst>
                              <p:cond delay="750"/>
                            </p:stCondLst>
                            <p:childTnLst>
                              <p:par>
                                <p:cTn id="22" presetID="10" presetClass="entr" presetSubtype="0" fill="hold" nodeType="afterEffect">
                                  <p:stCondLst>
                                    <p:cond delay="0"/>
                                  </p:stCondLst>
                                  <p:childTnLst>
                                    <p:set>
                                      <p:cBhvr>
                                        <p:cTn id="23" dur="1" fill="hold">
                                          <p:stCondLst>
                                            <p:cond delay="0"/>
                                          </p:stCondLst>
                                        </p:cTn>
                                        <p:tgtEl>
                                          <p:spTgt spid="12">
                                            <p:txEl>
                                              <p:pRg st="1" end="1"/>
                                            </p:txEl>
                                          </p:spTgt>
                                        </p:tgtEl>
                                        <p:attrNameLst>
                                          <p:attrName>style.visibility</p:attrName>
                                        </p:attrNameLst>
                                      </p:cBhvr>
                                      <p:to>
                                        <p:strVal val="visible"/>
                                      </p:to>
                                    </p:set>
                                    <p:animEffect transition="in" filter="fade">
                                      <p:cBhvr>
                                        <p:cTn id="24" dur="250"/>
                                        <p:tgtEl>
                                          <p:spTgt spid="12">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250"/>
                                        <p:tgtEl>
                                          <p:spTgt spid="11">
                                            <p:txEl>
                                              <p:pRg st="2" end="2"/>
                                            </p:txEl>
                                          </p:spTgt>
                                        </p:tgtEl>
                                      </p:cBhvr>
                                    </p:animEffect>
                                  </p:childTnLst>
                                </p:cTn>
                              </p:par>
                            </p:childTnLst>
                          </p:cTn>
                        </p:par>
                        <p:par>
                          <p:cTn id="29" fill="hold">
                            <p:stCondLst>
                              <p:cond delay="1250"/>
                            </p:stCondLst>
                            <p:childTnLst>
                              <p:par>
                                <p:cTn id="30" presetID="10" presetClass="entr" presetSubtype="0" fill="hold" nodeType="after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fade">
                                      <p:cBhvr>
                                        <p:cTn id="32" dur="250"/>
                                        <p:tgtEl>
                                          <p:spTgt spid="12">
                                            <p:txEl>
                                              <p:pRg st="2" end="2"/>
                                            </p:txEl>
                                          </p:spTgt>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11">
                                            <p:txEl>
                                              <p:pRg st="3" end="3"/>
                                            </p:txEl>
                                          </p:spTgt>
                                        </p:tgtEl>
                                        <p:attrNameLst>
                                          <p:attrName>style.visibility</p:attrName>
                                        </p:attrNameLst>
                                      </p:cBhvr>
                                      <p:to>
                                        <p:strVal val="visible"/>
                                      </p:to>
                                    </p:set>
                                    <p:animEffect transition="in" filter="fade">
                                      <p:cBhvr>
                                        <p:cTn id="36" dur="250"/>
                                        <p:tgtEl>
                                          <p:spTgt spid="11">
                                            <p:txEl>
                                              <p:pRg st="3" end="3"/>
                                            </p:txEl>
                                          </p:spTgt>
                                        </p:tgtEl>
                                      </p:cBhvr>
                                    </p:animEffect>
                                  </p:childTnLst>
                                </p:cTn>
                              </p:par>
                            </p:childTnLst>
                          </p:cTn>
                        </p:par>
                        <p:par>
                          <p:cTn id="37" fill="hold">
                            <p:stCondLst>
                              <p:cond delay="1750"/>
                            </p:stCondLst>
                            <p:childTnLst>
                              <p:par>
                                <p:cTn id="38" presetID="10" presetClass="entr" presetSubtype="0" fill="hold" nodeType="afterEffect">
                                  <p:stCondLst>
                                    <p:cond delay="0"/>
                                  </p:stCondLst>
                                  <p:childTnLst>
                                    <p:set>
                                      <p:cBhvr>
                                        <p:cTn id="39" dur="1" fill="hold">
                                          <p:stCondLst>
                                            <p:cond delay="0"/>
                                          </p:stCondLst>
                                        </p:cTn>
                                        <p:tgtEl>
                                          <p:spTgt spid="12">
                                            <p:txEl>
                                              <p:pRg st="3" end="3"/>
                                            </p:txEl>
                                          </p:spTgt>
                                        </p:tgtEl>
                                        <p:attrNameLst>
                                          <p:attrName>style.visibility</p:attrName>
                                        </p:attrNameLst>
                                      </p:cBhvr>
                                      <p:to>
                                        <p:strVal val="visible"/>
                                      </p:to>
                                    </p:set>
                                    <p:animEffect transition="in" filter="fade">
                                      <p:cBhvr>
                                        <p:cTn id="40" dur="250"/>
                                        <p:tgtEl>
                                          <p:spTgt spid="12">
                                            <p:txEl>
                                              <p:pRg st="3" end="3"/>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1">
                                            <p:txEl>
                                              <p:pRg st="4" end="4"/>
                                            </p:txEl>
                                          </p:spTgt>
                                        </p:tgtEl>
                                        <p:attrNameLst>
                                          <p:attrName>style.visibility</p:attrName>
                                        </p:attrNameLst>
                                      </p:cBhvr>
                                      <p:to>
                                        <p:strVal val="visible"/>
                                      </p:to>
                                    </p:set>
                                    <p:animEffect transition="in" filter="fade">
                                      <p:cBhvr>
                                        <p:cTn id="44" dur="250"/>
                                        <p:tgtEl>
                                          <p:spTgt spid="11">
                                            <p:txEl>
                                              <p:pRg st="4" end="4"/>
                                            </p:txEl>
                                          </p:spTgt>
                                        </p:tgtEl>
                                      </p:cBhvr>
                                    </p:animEffect>
                                  </p:childTnLst>
                                </p:cTn>
                              </p:par>
                            </p:childTnLst>
                          </p:cTn>
                        </p:par>
                        <p:par>
                          <p:cTn id="45" fill="hold">
                            <p:stCondLst>
                              <p:cond delay="2250"/>
                            </p:stCondLst>
                            <p:childTnLst>
                              <p:par>
                                <p:cTn id="46" presetID="10" presetClass="entr" presetSubtype="0" fill="hold" nodeType="afterEffect">
                                  <p:stCondLst>
                                    <p:cond delay="0"/>
                                  </p:stCondLst>
                                  <p:childTnLst>
                                    <p:set>
                                      <p:cBhvr>
                                        <p:cTn id="47" dur="1" fill="hold">
                                          <p:stCondLst>
                                            <p:cond delay="0"/>
                                          </p:stCondLst>
                                        </p:cTn>
                                        <p:tgtEl>
                                          <p:spTgt spid="12">
                                            <p:txEl>
                                              <p:pRg st="4" end="4"/>
                                            </p:txEl>
                                          </p:spTgt>
                                        </p:tgtEl>
                                        <p:attrNameLst>
                                          <p:attrName>style.visibility</p:attrName>
                                        </p:attrNameLst>
                                      </p:cBhvr>
                                      <p:to>
                                        <p:strVal val="visible"/>
                                      </p:to>
                                    </p:set>
                                    <p:animEffect transition="in" filter="fade">
                                      <p:cBhvr>
                                        <p:cTn id="48" dur="250"/>
                                        <p:tgtEl>
                                          <p:spTgt spid="12">
                                            <p:txEl>
                                              <p:pRg st="4" end="4"/>
                                            </p:txEl>
                                          </p:spTgt>
                                        </p:tgtEl>
                                      </p:cBhvr>
                                    </p:animEffect>
                                  </p:childTnLst>
                                </p:cTn>
                              </p:par>
                            </p:childTnLst>
                          </p:cTn>
                        </p:par>
                        <p:par>
                          <p:cTn id="49" fill="hold">
                            <p:stCondLst>
                              <p:cond delay="2500"/>
                            </p:stCondLst>
                            <p:childTnLst>
                              <p:par>
                                <p:cTn id="50" presetID="10" presetClass="entr" presetSubtype="0" fill="hold" nodeType="afterEffect">
                                  <p:stCondLst>
                                    <p:cond delay="0"/>
                                  </p:stCondLst>
                                  <p:childTnLst>
                                    <p:set>
                                      <p:cBhvr>
                                        <p:cTn id="51" dur="1" fill="hold">
                                          <p:stCondLst>
                                            <p:cond delay="0"/>
                                          </p:stCondLst>
                                        </p:cTn>
                                        <p:tgtEl>
                                          <p:spTgt spid="11">
                                            <p:txEl>
                                              <p:pRg st="5" end="5"/>
                                            </p:txEl>
                                          </p:spTgt>
                                        </p:tgtEl>
                                        <p:attrNameLst>
                                          <p:attrName>style.visibility</p:attrName>
                                        </p:attrNameLst>
                                      </p:cBhvr>
                                      <p:to>
                                        <p:strVal val="visible"/>
                                      </p:to>
                                    </p:set>
                                    <p:animEffect transition="in" filter="fade">
                                      <p:cBhvr>
                                        <p:cTn id="52" dur="250"/>
                                        <p:tgtEl>
                                          <p:spTgt spid="11">
                                            <p:txEl>
                                              <p:pRg st="5" end="5"/>
                                            </p:txEl>
                                          </p:spTgt>
                                        </p:tgtEl>
                                      </p:cBhvr>
                                    </p:animEffect>
                                  </p:childTnLst>
                                </p:cTn>
                              </p:par>
                            </p:childTnLst>
                          </p:cTn>
                        </p:par>
                        <p:par>
                          <p:cTn id="53" fill="hold">
                            <p:stCondLst>
                              <p:cond delay="2750"/>
                            </p:stCondLst>
                            <p:childTnLst>
                              <p:par>
                                <p:cTn id="54" presetID="10" presetClass="entr" presetSubtype="0" fill="hold" nodeType="afterEffect">
                                  <p:stCondLst>
                                    <p:cond delay="0"/>
                                  </p:stCondLst>
                                  <p:childTnLst>
                                    <p:set>
                                      <p:cBhvr>
                                        <p:cTn id="55" dur="1" fill="hold">
                                          <p:stCondLst>
                                            <p:cond delay="0"/>
                                          </p:stCondLst>
                                        </p:cTn>
                                        <p:tgtEl>
                                          <p:spTgt spid="12">
                                            <p:txEl>
                                              <p:pRg st="5" end="5"/>
                                            </p:txEl>
                                          </p:spTgt>
                                        </p:tgtEl>
                                        <p:attrNameLst>
                                          <p:attrName>style.visibility</p:attrName>
                                        </p:attrNameLst>
                                      </p:cBhvr>
                                      <p:to>
                                        <p:strVal val="visible"/>
                                      </p:to>
                                    </p:set>
                                    <p:animEffect transition="in" filter="fade">
                                      <p:cBhvr>
                                        <p:cTn id="56" dur="250"/>
                                        <p:tgtEl>
                                          <p:spTgt spid="12">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xEl>
                                              <p:pRg st="1" end="1"/>
                                            </p:txEl>
                                          </p:spTgt>
                                        </p:tgtEl>
                                        <p:attrNameLst>
                                          <p:attrName>style.visibility</p:attrName>
                                        </p:attrNameLst>
                                      </p:cBhvr>
                                      <p:to>
                                        <p:strVal val="visible"/>
                                      </p:to>
                                    </p:set>
                                    <p:animEffect transition="in" filter="fade">
                                      <p:cBhvr>
                                        <p:cTn id="61" dur="500"/>
                                        <p:tgtEl>
                                          <p:spTgt spid="8">
                                            <p:txEl>
                                              <p:pRg st="1" end="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10244"/>
                                        </p:tgtEl>
                                        <p:attrNameLst>
                                          <p:attrName>style.visibility</p:attrName>
                                        </p:attrNameLst>
                                      </p:cBhvr>
                                      <p:to>
                                        <p:strVal val="visible"/>
                                      </p:to>
                                    </p:set>
                                    <p:animEffect transition="in" filter="fade">
                                      <p:cBhvr>
                                        <p:cTn id="64"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4855-C3E5-40ED-93A2-D6AC11F7C330}"/>
              </a:ext>
            </a:extLst>
          </p:cNvPr>
          <p:cNvSpPr>
            <a:spLocks noGrp="1"/>
          </p:cNvSpPr>
          <p:nvPr>
            <p:ph type="title"/>
          </p:nvPr>
        </p:nvSpPr>
        <p:spPr/>
        <p:txBody>
          <a:bodyPr/>
          <a:lstStyle/>
          <a:p>
            <a:r>
              <a:rPr lang="en-US" dirty="0"/>
              <a:t>Agility Activity – Discussion</a:t>
            </a:r>
          </a:p>
        </p:txBody>
      </p:sp>
      <p:sp>
        <p:nvSpPr>
          <p:cNvPr id="13" name="Rectangle 12">
            <a:extLst>
              <a:ext uri="{FF2B5EF4-FFF2-40B4-BE49-F238E27FC236}">
                <a16:creationId xmlns:a16="http://schemas.microsoft.com/office/drawing/2014/main" id="{3F60FF84-E459-4E99-80F2-DD191921C71E}"/>
              </a:ext>
            </a:extLst>
          </p:cNvPr>
          <p:cNvSpPr/>
          <p:nvPr/>
        </p:nvSpPr>
        <p:spPr>
          <a:xfrm>
            <a:off x="720000" y="1477149"/>
            <a:ext cx="6528526" cy="30472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800" i="1" dirty="0">
                <a:solidFill>
                  <a:schemeClr val="tx1"/>
                </a:solidFill>
                <a:latin typeface="Miriam Libre" panose="00000500000000000000" pitchFamily="2" charset="-79"/>
                <a:cs typeface="Miriam Libre" panose="00000500000000000000" pitchFamily="2" charset="-79"/>
              </a:rPr>
              <a:t>Which one was faster?</a:t>
            </a:r>
          </a:p>
          <a:p>
            <a:endParaRPr lang="en-US" sz="2800" i="1" dirty="0">
              <a:solidFill>
                <a:schemeClr val="tx1"/>
              </a:solidFill>
              <a:latin typeface="Miriam Libre" panose="00000500000000000000" pitchFamily="2" charset="-79"/>
              <a:cs typeface="Miriam Libre" panose="00000500000000000000" pitchFamily="2" charset="-79"/>
            </a:endParaRPr>
          </a:p>
          <a:p>
            <a:r>
              <a:rPr lang="en-US" sz="2800" i="1" dirty="0">
                <a:solidFill>
                  <a:schemeClr val="tx1"/>
                </a:solidFill>
                <a:latin typeface="Miriam Libre" panose="00000500000000000000" pitchFamily="2" charset="-79"/>
                <a:cs typeface="Miriam Libre" panose="00000500000000000000" pitchFamily="2" charset="-79"/>
              </a:rPr>
              <a:t>What if halfway through, you found out you only had to count </a:t>
            </a:r>
            <a:r>
              <a:rPr lang="en-US" sz="2800" i="1">
                <a:solidFill>
                  <a:schemeClr val="tx1"/>
                </a:solidFill>
                <a:latin typeface="Miriam Libre" panose="00000500000000000000" pitchFamily="2" charset="-79"/>
                <a:cs typeface="Miriam Libre" panose="00000500000000000000" pitchFamily="2" charset="-79"/>
              </a:rPr>
              <a:t>to 10?</a:t>
            </a:r>
            <a:endParaRPr lang="en-US" sz="2800" i="1" dirty="0">
              <a:solidFill>
                <a:schemeClr val="tx1"/>
              </a:solidFill>
              <a:latin typeface="Miriam Libre" panose="00000500000000000000" pitchFamily="2" charset="-79"/>
              <a:cs typeface="Miriam Libre" panose="00000500000000000000" pitchFamily="2" charset="-79"/>
            </a:endParaRPr>
          </a:p>
          <a:p>
            <a:endParaRPr lang="en-US" sz="2800" i="1" dirty="0">
              <a:solidFill>
                <a:schemeClr val="tx1"/>
              </a:solidFill>
              <a:latin typeface="Miriam Libre" panose="00000500000000000000" pitchFamily="2" charset="-79"/>
              <a:cs typeface="Miriam Libre" panose="00000500000000000000" pitchFamily="2" charset="-79"/>
            </a:endParaRPr>
          </a:p>
          <a:p>
            <a:r>
              <a:rPr lang="en-US" sz="2800" dirty="0">
                <a:solidFill>
                  <a:schemeClr val="tx1"/>
                </a:solidFill>
                <a:latin typeface="Miriam Libre" panose="00000500000000000000" pitchFamily="2" charset="-79"/>
                <a:cs typeface="Miriam Libre" panose="00000500000000000000" pitchFamily="2" charset="-79"/>
              </a:rPr>
              <a:t>Agile lets you focus on completing useful units of work in a timely way</a:t>
            </a:r>
          </a:p>
        </p:txBody>
      </p:sp>
      <p:pic>
        <p:nvPicPr>
          <p:cNvPr id="11266" name="Picture 2" descr="Agility Exercises: Our Favorite Drills to Try at Home">
            <a:extLst>
              <a:ext uri="{FF2B5EF4-FFF2-40B4-BE49-F238E27FC236}">
                <a16:creationId xmlns:a16="http://schemas.microsoft.com/office/drawing/2014/main" id="{725B1DDC-1199-49EA-996F-273AC37FEF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833" r="29896"/>
          <a:stretch/>
        </p:blipFill>
        <p:spPr bwMode="auto">
          <a:xfrm>
            <a:off x="7248526" y="1623605"/>
            <a:ext cx="1277548" cy="2754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47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500"/>
                                        <p:tgtEl>
                                          <p:spTgt spid="1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266"/>
                                        </p:tgtEl>
                                        <p:attrNameLst>
                                          <p:attrName>style.visibility</p:attrName>
                                        </p:attrNameLst>
                                      </p:cBhvr>
                                      <p:to>
                                        <p:strVal val="visible"/>
                                      </p:to>
                                    </p:set>
                                    <p:animEffect transition="in" filter="fade">
                                      <p:cBhvr>
                                        <p:cTn id="20"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7F38-F6BA-46CB-870E-01E210690349}"/>
              </a:ext>
            </a:extLst>
          </p:cNvPr>
          <p:cNvSpPr>
            <a:spLocks noGrp="1"/>
          </p:cNvSpPr>
          <p:nvPr>
            <p:ph type="title"/>
          </p:nvPr>
        </p:nvSpPr>
        <p:spPr/>
        <p:txBody>
          <a:bodyPr/>
          <a:lstStyle/>
          <a:p>
            <a:r>
              <a:rPr lang="en-US" dirty="0"/>
              <a:t>Project Planning</a:t>
            </a:r>
          </a:p>
        </p:txBody>
      </p:sp>
      <p:sp>
        <p:nvSpPr>
          <p:cNvPr id="3" name="Rectangle 2">
            <a:extLst>
              <a:ext uri="{FF2B5EF4-FFF2-40B4-BE49-F238E27FC236}">
                <a16:creationId xmlns:a16="http://schemas.microsoft.com/office/drawing/2014/main" id="{B3A9BC0B-1D11-4602-8A81-B489F3BB2E2B}"/>
              </a:ext>
            </a:extLst>
          </p:cNvPr>
          <p:cNvSpPr/>
          <p:nvPr/>
        </p:nvSpPr>
        <p:spPr>
          <a:xfrm>
            <a:off x="614491" y="1477108"/>
            <a:ext cx="3122238"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iriam Libre" panose="00000500000000000000" pitchFamily="2" charset="-79"/>
                <a:cs typeface="Miriam Libre" panose="00000500000000000000" pitchFamily="2" charset="-79"/>
              </a:rPr>
              <a:t>1. Decide on a Project</a:t>
            </a:r>
          </a:p>
        </p:txBody>
      </p:sp>
      <p:sp>
        <p:nvSpPr>
          <p:cNvPr id="4" name="Rectangle 3">
            <a:extLst>
              <a:ext uri="{FF2B5EF4-FFF2-40B4-BE49-F238E27FC236}">
                <a16:creationId xmlns:a16="http://schemas.microsoft.com/office/drawing/2014/main" id="{40B7ECC2-A3A6-4E73-B4F0-0BA3C488FE80}"/>
              </a:ext>
            </a:extLst>
          </p:cNvPr>
          <p:cNvSpPr/>
          <p:nvPr/>
        </p:nvSpPr>
        <p:spPr>
          <a:xfrm>
            <a:off x="614491" y="2532906"/>
            <a:ext cx="3122239" cy="8001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latin typeface="Miriam Libre" panose="00000500000000000000" pitchFamily="2" charset="-79"/>
                <a:cs typeface="Miriam Libre" panose="00000500000000000000" pitchFamily="2" charset="-79"/>
              </a:rPr>
              <a:t>2. Create Requirements</a:t>
            </a:r>
          </a:p>
        </p:txBody>
      </p:sp>
      <p:sp>
        <p:nvSpPr>
          <p:cNvPr id="5" name="Rectangle 4">
            <a:extLst>
              <a:ext uri="{FF2B5EF4-FFF2-40B4-BE49-F238E27FC236}">
                <a16:creationId xmlns:a16="http://schemas.microsoft.com/office/drawing/2014/main" id="{0A01A47C-4B63-425B-98EF-1F11BE9A4BB3}"/>
              </a:ext>
            </a:extLst>
          </p:cNvPr>
          <p:cNvSpPr/>
          <p:nvPr/>
        </p:nvSpPr>
        <p:spPr>
          <a:xfrm>
            <a:off x="614491" y="3588704"/>
            <a:ext cx="3122239" cy="800100"/>
          </a:xfrm>
          <a:prstGeom prst="rect">
            <a:avLst/>
          </a:prstGeom>
          <a:solidFill>
            <a:schemeClr val="tx2">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Miriam Libre" panose="00000500000000000000" pitchFamily="2" charset="-79"/>
                <a:cs typeface="Miriam Libre" panose="00000500000000000000" pitchFamily="2" charset="-79"/>
              </a:rPr>
              <a:t>3. Sketch out Screens</a:t>
            </a:r>
          </a:p>
        </p:txBody>
      </p:sp>
      <p:pic>
        <p:nvPicPr>
          <p:cNvPr id="1026" name="Picture 2" descr="Brainstorming session for southern Indiana group tours">
            <a:extLst>
              <a:ext uri="{FF2B5EF4-FFF2-40B4-BE49-F238E27FC236}">
                <a16:creationId xmlns:a16="http://schemas.microsoft.com/office/drawing/2014/main" id="{3237D35D-7D4A-4451-891F-63980675B7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50" y="1606606"/>
            <a:ext cx="898281" cy="89828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66401C-B779-47A9-A452-B37237153D56}"/>
              </a:ext>
            </a:extLst>
          </p:cNvPr>
          <p:cNvSpPr txBox="1"/>
          <p:nvPr/>
        </p:nvSpPr>
        <p:spPr>
          <a:xfrm>
            <a:off x="3755288" y="2595361"/>
            <a:ext cx="1591407" cy="1600438"/>
          </a:xfrm>
          <a:prstGeom prst="rect">
            <a:avLst/>
          </a:prstGeom>
          <a:noFill/>
        </p:spPr>
        <p:txBody>
          <a:bodyPr wrap="square" rtlCol="0">
            <a:spAutoFit/>
          </a:bodyPr>
          <a:lstStyle/>
          <a:p>
            <a:pPr algn="ctr"/>
            <a:r>
              <a:rPr lang="en-US" dirty="0">
                <a:solidFill>
                  <a:schemeClr val="bg2">
                    <a:lumMod val="75000"/>
                  </a:schemeClr>
                </a:solidFill>
                <a:latin typeface="Miriam Libre" panose="00000500000000000000" pitchFamily="2" charset="-79"/>
                <a:cs typeface="Miriam Libre" panose="00000500000000000000" pitchFamily="2" charset="-79"/>
              </a:rPr>
              <a:t>The project should solve a </a:t>
            </a:r>
            <a:r>
              <a:rPr lang="en-US" b="1" dirty="0">
                <a:solidFill>
                  <a:schemeClr val="bg2">
                    <a:lumMod val="75000"/>
                  </a:schemeClr>
                </a:solidFill>
                <a:latin typeface="Miriam Libre" panose="00000500000000000000" pitchFamily="2" charset="-79"/>
                <a:cs typeface="Miriam Libre" panose="00000500000000000000" pitchFamily="2" charset="-79"/>
              </a:rPr>
              <a:t>problem</a:t>
            </a:r>
          </a:p>
          <a:p>
            <a:pPr algn="ctr"/>
            <a:r>
              <a:rPr lang="en-US" dirty="0">
                <a:solidFill>
                  <a:schemeClr val="accent1">
                    <a:lumMod val="75000"/>
                  </a:schemeClr>
                </a:solidFill>
                <a:latin typeface="Miriam Libre" panose="00000500000000000000" pitchFamily="2" charset="-79"/>
                <a:cs typeface="Miriam Libre" panose="00000500000000000000" pitchFamily="2" charset="-79"/>
              </a:rPr>
              <a:t>It should be </a:t>
            </a:r>
            <a:r>
              <a:rPr lang="en-US" b="1" dirty="0">
                <a:solidFill>
                  <a:schemeClr val="accent1">
                    <a:lumMod val="75000"/>
                  </a:schemeClr>
                </a:solidFill>
                <a:latin typeface="Miriam Libre" panose="00000500000000000000" pitchFamily="2" charset="-79"/>
                <a:cs typeface="Miriam Libre" panose="00000500000000000000" pitchFamily="2" charset="-79"/>
              </a:rPr>
              <a:t>feasible</a:t>
            </a:r>
          </a:p>
          <a:p>
            <a:pPr algn="ctr"/>
            <a:r>
              <a:rPr lang="en-US" dirty="0">
                <a:solidFill>
                  <a:schemeClr val="accent3">
                    <a:lumMod val="50000"/>
                  </a:schemeClr>
                </a:solidFill>
                <a:latin typeface="Miriam Libre" panose="00000500000000000000" pitchFamily="2" charset="-79"/>
                <a:cs typeface="Miriam Libre" panose="00000500000000000000" pitchFamily="2" charset="-79"/>
              </a:rPr>
              <a:t>It should be something </a:t>
            </a:r>
            <a:r>
              <a:rPr lang="en-US" b="1" dirty="0">
                <a:solidFill>
                  <a:schemeClr val="accent3">
                    <a:lumMod val="50000"/>
                  </a:schemeClr>
                </a:solidFill>
                <a:latin typeface="Miriam Libre" panose="00000500000000000000" pitchFamily="2" charset="-79"/>
                <a:cs typeface="Miriam Libre" panose="00000500000000000000" pitchFamily="2" charset="-79"/>
              </a:rPr>
              <a:t>fun</a:t>
            </a:r>
          </a:p>
        </p:txBody>
      </p:sp>
      <p:pic>
        <p:nvPicPr>
          <p:cNvPr id="1028" name="Picture 4" descr="Checklist, list icon - Free download on Iconfinder | Checklist, Icon, Logo  design inspiration">
            <a:extLst>
              <a:ext uri="{FF2B5EF4-FFF2-40B4-BE49-F238E27FC236}">
                <a16:creationId xmlns:a16="http://schemas.microsoft.com/office/drawing/2014/main" id="{381FBA2A-858A-4068-8C8C-3116FA76DD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0069" y="1608248"/>
            <a:ext cx="924658" cy="92465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1DF8446-E546-4671-9287-5B09389C34B8}"/>
              </a:ext>
            </a:extLst>
          </p:cNvPr>
          <p:cNvSpPr txBox="1"/>
          <p:nvPr/>
        </p:nvSpPr>
        <p:spPr>
          <a:xfrm>
            <a:off x="5346695" y="2595361"/>
            <a:ext cx="1591407" cy="1815882"/>
          </a:xfrm>
          <a:prstGeom prst="rect">
            <a:avLst/>
          </a:prstGeom>
          <a:noFill/>
        </p:spPr>
        <p:txBody>
          <a:bodyPr wrap="square" rtlCol="0">
            <a:spAutoFit/>
          </a:bodyPr>
          <a:lstStyle/>
          <a:p>
            <a:pPr algn="ctr"/>
            <a:r>
              <a:rPr lang="en-US" dirty="0">
                <a:solidFill>
                  <a:schemeClr val="accent4">
                    <a:lumMod val="50000"/>
                  </a:schemeClr>
                </a:solidFill>
                <a:latin typeface="Miriam Libre" panose="00000500000000000000" pitchFamily="2" charset="-79"/>
                <a:cs typeface="Miriam Libre" panose="00000500000000000000" pitchFamily="2" charset="-79"/>
              </a:rPr>
              <a:t>These are the </a:t>
            </a:r>
            <a:r>
              <a:rPr lang="en-US" b="1" dirty="0">
                <a:solidFill>
                  <a:schemeClr val="accent4">
                    <a:lumMod val="50000"/>
                  </a:schemeClr>
                </a:solidFill>
                <a:latin typeface="Miriam Libre" panose="00000500000000000000" pitchFamily="2" charset="-79"/>
                <a:cs typeface="Miriam Libre" panose="00000500000000000000" pitchFamily="2" charset="-79"/>
              </a:rPr>
              <a:t>fundamental features </a:t>
            </a:r>
            <a:r>
              <a:rPr lang="en-US" dirty="0">
                <a:solidFill>
                  <a:schemeClr val="accent4">
                    <a:lumMod val="50000"/>
                  </a:schemeClr>
                </a:solidFill>
                <a:latin typeface="Miriam Libre" panose="00000500000000000000" pitchFamily="2" charset="-79"/>
                <a:cs typeface="Miriam Libre" panose="00000500000000000000" pitchFamily="2" charset="-79"/>
              </a:rPr>
              <a:t>of the product</a:t>
            </a:r>
          </a:p>
          <a:p>
            <a:pPr algn="ctr"/>
            <a:r>
              <a:rPr lang="en-US" dirty="0">
                <a:solidFill>
                  <a:schemeClr val="tx2">
                    <a:lumMod val="50000"/>
                  </a:schemeClr>
                </a:solidFill>
                <a:latin typeface="Miriam Libre" panose="00000500000000000000" pitchFamily="2" charset="-79"/>
                <a:cs typeface="Miriam Libre" panose="00000500000000000000" pitchFamily="2" charset="-79"/>
              </a:rPr>
              <a:t>They should be as detailed as possible</a:t>
            </a:r>
          </a:p>
          <a:p>
            <a:pPr marL="114300" indent="-114300">
              <a:buFont typeface="Arial" panose="020B0604020202020204" pitchFamily="34" charset="0"/>
              <a:buChar char="•"/>
            </a:pPr>
            <a:endParaRPr lang="en-US" dirty="0">
              <a:latin typeface="Miriam Libre" panose="00000500000000000000" pitchFamily="2" charset="-79"/>
              <a:cs typeface="Miriam Libre" panose="00000500000000000000" pitchFamily="2" charset="-79"/>
            </a:endParaRPr>
          </a:p>
        </p:txBody>
      </p:sp>
      <p:pic>
        <p:nvPicPr>
          <p:cNvPr id="1030" name="Picture 6" descr="arXiv:1905.13750v1 [cs.CV] 9 May 2019">
            <a:extLst>
              <a:ext uri="{FF2B5EF4-FFF2-40B4-BE49-F238E27FC236}">
                <a16:creationId xmlns:a16="http://schemas.microsoft.com/office/drawing/2014/main" id="{8D483BA7-B053-4B7B-921B-0B109802BF7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223" r="5836" b="43852"/>
          <a:stretch/>
        </p:blipFill>
        <p:spPr bwMode="auto">
          <a:xfrm>
            <a:off x="7190146" y="1810669"/>
            <a:ext cx="1087318" cy="69421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883BE33-9BE9-4001-A04B-011366F824AD}"/>
              </a:ext>
            </a:extLst>
          </p:cNvPr>
          <p:cNvSpPr txBox="1"/>
          <p:nvPr/>
        </p:nvSpPr>
        <p:spPr>
          <a:xfrm>
            <a:off x="6938102" y="2569345"/>
            <a:ext cx="1591407" cy="2031325"/>
          </a:xfrm>
          <a:prstGeom prst="rect">
            <a:avLst/>
          </a:prstGeom>
          <a:noFill/>
        </p:spPr>
        <p:txBody>
          <a:bodyPr wrap="square" rtlCol="0">
            <a:spAutoFit/>
          </a:bodyPr>
          <a:lstStyle/>
          <a:p>
            <a:pPr algn="ctr"/>
            <a:r>
              <a:rPr lang="en-US" dirty="0">
                <a:solidFill>
                  <a:schemeClr val="accent2">
                    <a:lumMod val="50000"/>
                  </a:schemeClr>
                </a:solidFill>
                <a:latin typeface="Miriam Libre" panose="00000500000000000000" pitchFamily="2" charset="-79"/>
                <a:cs typeface="Miriam Libre" panose="00000500000000000000" pitchFamily="2" charset="-79"/>
              </a:rPr>
              <a:t>Create </a:t>
            </a:r>
            <a:r>
              <a:rPr lang="en-US" b="1" dirty="0">
                <a:solidFill>
                  <a:schemeClr val="accent2">
                    <a:lumMod val="50000"/>
                  </a:schemeClr>
                </a:solidFill>
                <a:latin typeface="Miriam Libre" panose="00000500000000000000" pitchFamily="2" charset="-79"/>
                <a:cs typeface="Miriam Libre" panose="00000500000000000000" pitchFamily="2" charset="-79"/>
              </a:rPr>
              <a:t>wireframes</a:t>
            </a:r>
            <a:r>
              <a:rPr lang="en-US" dirty="0">
                <a:solidFill>
                  <a:schemeClr val="accent2">
                    <a:lumMod val="50000"/>
                  </a:schemeClr>
                </a:solidFill>
                <a:latin typeface="Miriam Libre" panose="00000500000000000000" pitchFamily="2" charset="-79"/>
                <a:cs typeface="Miriam Libre" panose="00000500000000000000" pitchFamily="2" charset="-79"/>
              </a:rPr>
              <a:t> for each screen</a:t>
            </a:r>
          </a:p>
          <a:p>
            <a:pPr algn="ctr"/>
            <a:r>
              <a:rPr lang="en-US" dirty="0">
                <a:solidFill>
                  <a:schemeClr val="accent4">
                    <a:lumMod val="60000"/>
                    <a:lumOff val="40000"/>
                  </a:schemeClr>
                </a:solidFill>
                <a:latin typeface="Miriam Libre" panose="00000500000000000000" pitchFamily="2" charset="-79"/>
                <a:cs typeface="Miriam Libre" panose="00000500000000000000" pitchFamily="2" charset="-79"/>
              </a:rPr>
              <a:t>Create a flow to describe what happens behind the scenes as well</a:t>
            </a:r>
          </a:p>
          <a:p>
            <a:pPr marL="114300" indent="-114300">
              <a:buFont typeface="Arial" panose="020B0604020202020204" pitchFamily="34" charset="0"/>
              <a:buChar char="•"/>
            </a:pPr>
            <a:endParaRPr lang="en-US" dirty="0">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2855449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fade">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Effect transition="in" filter="fade">
                                      <p:cBhvr>
                                        <p:cTn id="25" dur="500"/>
                                        <p:tgtEl>
                                          <p:spTgt spid="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nodeType="withEffect">
                                  <p:stCondLst>
                                    <p:cond delay="0"/>
                                  </p:stCondLst>
                                  <p:childTnLst>
                                    <p:set>
                                      <p:cBhvr>
                                        <p:cTn id="32" dur="1" fill="hold">
                                          <p:stCondLst>
                                            <p:cond delay="0"/>
                                          </p:stCondLst>
                                        </p:cTn>
                                        <p:tgtEl>
                                          <p:spTgt spid="1028"/>
                                        </p:tgtEl>
                                        <p:attrNameLst>
                                          <p:attrName>style.visibility</p:attrName>
                                        </p:attrNameLst>
                                      </p:cBhvr>
                                      <p:to>
                                        <p:strVal val="visible"/>
                                      </p:to>
                                    </p:set>
                                    <p:animEffect transition="in" filter="fade">
                                      <p:cBhvr>
                                        <p:cTn id="33" dur="500"/>
                                        <p:tgtEl>
                                          <p:spTgt spid="102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fade">
                                      <p:cBhvr>
                                        <p:cTn id="38" dur="500"/>
                                        <p:tgtEl>
                                          <p:spTgt spid="9">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animEffect transition="in" filter="fade">
                                      <p:cBhvr>
                                        <p:cTn id="43" dur="500"/>
                                        <p:tgtEl>
                                          <p:spTgt spid="9">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500"/>
                                        <p:tgtEl>
                                          <p:spTgt spid="5"/>
                                        </p:tgtEl>
                                      </p:cBhvr>
                                    </p:animEffect>
                                  </p:childTnLst>
                                </p:cTn>
                              </p:par>
                              <p:par>
                                <p:cTn id="49" presetID="10" presetClass="entr" presetSubtype="0" fill="hold" nodeType="withEffect">
                                  <p:stCondLst>
                                    <p:cond delay="0"/>
                                  </p:stCondLst>
                                  <p:childTnLst>
                                    <p:set>
                                      <p:cBhvr>
                                        <p:cTn id="50" dur="1" fill="hold">
                                          <p:stCondLst>
                                            <p:cond delay="0"/>
                                          </p:stCondLst>
                                        </p:cTn>
                                        <p:tgtEl>
                                          <p:spTgt spid="1030"/>
                                        </p:tgtEl>
                                        <p:attrNameLst>
                                          <p:attrName>style.visibility</p:attrName>
                                        </p:attrNameLst>
                                      </p:cBhvr>
                                      <p:to>
                                        <p:strVal val="visible"/>
                                      </p:to>
                                    </p:set>
                                    <p:animEffect transition="in" filter="fade">
                                      <p:cBhvr>
                                        <p:cTn id="51" dur="500"/>
                                        <p:tgtEl>
                                          <p:spTgt spid="103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xEl>
                                              <p:pRg st="0" end="0"/>
                                            </p:txEl>
                                          </p:spTgt>
                                        </p:tgtEl>
                                        <p:attrNameLst>
                                          <p:attrName>style.visibility</p:attrName>
                                        </p:attrNameLst>
                                      </p:cBhvr>
                                      <p:to>
                                        <p:strVal val="visible"/>
                                      </p:to>
                                    </p:set>
                                    <p:animEffect transition="in" filter="fade">
                                      <p:cBhvr>
                                        <p:cTn id="56" dur="500"/>
                                        <p:tgtEl>
                                          <p:spTgt spid="11">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1">
                                            <p:txEl>
                                              <p:pRg st="1" end="1"/>
                                            </p:txEl>
                                          </p:spTgt>
                                        </p:tgtEl>
                                        <p:attrNameLst>
                                          <p:attrName>style.visibility</p:attrName>
                                        </p:attrNameLst>
                                      </p:cBhvr>
                                      <p:to>
                                        <p:strVal val="visible"/>
                                      </p:to>
                                    </p:set>
                                    <p:animEffect transition="in" filter="fade">
                                      <p:cBhvr>
                                        <p:cTn id="61"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D7CE1ED-104C-45E3-BC12-95F8F0C95019}"/>
              </a:ext>
            </a:extLst>
          </p:cNvPr>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B97F38-F6BA-46CB-870E-01E210690349}"/>
              </a:ext>
            </a:extLst>
          </p:cNvPr>
          <p:cNvSpPr>
            <a:spLocks noGrp="1"/>
          </p:cNvSpPr>
          <p:nvPr>
            <p:ph type="title"/>
          </p:nvPr>
        </p:nvSpPr>
        <p:spPr/>
        <p:txBody>
          <a:bodyPr/>
          <a:lstStyle/>
          <a:p>
            <a:r>
              <a:rPr lang="en-US" dirty="0"/>
              <a:t>Product M.V.P.</a:t>
            </a:r>
          </a:p>
        </p:txBody>
      </p:sp>
      <p:pic>
        <p:nvPicPr>
          <p:cNvPr id="2050" name="Picture 2" descr="Bring an MVP to your Next Sales or Martech Implementation - Inflectiv">
            <a:extLst>
              <a:ext uri="{FF2B5EF4-FFF2-40B4-BE49-F238E27FC236}">
                <a16:creationId xmlns:a16="http://schemas.microsoft.com/office/drawing/2014/main" id="{13037362-8477-4D3B-972C-CA9C89C67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3561" y="1449614"/>
            <a:ext cx="4502791" cy="300186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052" name="Picture 4" descr="Rich Kleiman Reflects on Kevin Durant's MVP Speech 6 Years Later">
            <a:extLst>
              <a:ext uri="{FF2B5EF4-FFF2-40B4-BE49-F238E27FC236}">
                <a16:creationId xmlns:a16="http://schemas.microsoft.com/office/drawing/2014/main" id="{160516AB-5E9D-4BF5-84F4-0D2824E934E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089" r="34587"/>
          <a:stretch/>
        </p:blipFill>
        <p:spPr bwMode="auto">
          <a:xfrm>
            <a:off x="534085" y="1325503"/>
            <a:ext cx="1342238" cy="237849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C11CF6B-9435-4D93-ACDD-1BB6690B9B1C}"/>
              </a:ext>
            </a:extLst>
          </p:cNvPr>
          <p:cNvSpPr txBox="1"/>
          <p:nvPr/>
        </p:nvSpPr>
        <p:spPr>
          <a:xfrm>
            <a:off x="2204803" y="2371447"/>
            <a:ext cx="1838692" cy="1815882"/>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Figure out the highest </a:t>
            </a:r>
            <a:r>
              <a:rPr lang="en-US" b="1" dirty="0">
                <a:solidFill>
                  <a:schemeClr val="tx1"/>
                </a:solidFill>
                <a:latin typeface="Miriam Libre" panose="00000500000000000000" pitchFamily="2" charset="-79"/>
                <a:cs typeface="Miriam Libre" panose="00000500000000000000" pitchFamily="2" charset="-79"/>
              </a:rPr>
              <a:t>priority</a:t>
            </a:r>
            <a:r>
              <a:rPr lang="en-US" dirty="0">
                <a:solidFill>
                  <a:schemeClr val="tx1"/>
                </a:solidFill>
                <a:latin typeface="Miriam Libre" panose="00000500000000000000" pitchFamily="2" charset="-79"/>
                <a:cs typeface="Miriam Libre" panose="00000500000000000000" pitchFamily="2" charset="-79"/>
              </a:rPr>
              <a:t> features, and work on those</a:t>
            </a:r>
          </a:p>
          <a:p>
            <a:endParaRPr lang="en-US" dirty="0">
              <a:solidFill>
                <a:schemeClr val="tx1"/>
              </a:solidFill>
              <a:latin typeface="Miriam Libre" panose="00000500000000000000" pitchFamily="2" charset="-79"/>
              <a:cs typeface="Miriam Libre" panose="00000500000000000000" pitchFamily="2" charset="-79"/>
            </a:endParaRPr>
          </a:p>
          <a:p>
            <a:r>
              <a:rPr lang="en-US" dirty="0">
                <a:solidFill>
                  <a:schemeClr val="tx1"/>
                </a:solidFill>
                <a:latin typeface="Miriam Libre" panose="00000500000000000000" pitchFamily="2" charset="-79"/>
                <a:cs typeface="Miriam Libre" panose="00000500000000000000" pitchFamily="2" charset="-79"/>
              </a:rPr>
              <a:t>Create something </a:t>
            </a:r>
            <a:r>
              <a:rPr lang="en-US" b="1" dirty="0">
                <a:solidFill>
                  <a:schemeClr val="tx1"/>
                </a:solidFill>
                <a:latin typeface="Miriam Libre" panose="00000500000000000000" pitchFamily="2" charset="-79"/>
                <a:cs typeface="Miriam Libre" panose="00000500000000000000" pitchFamily="2" charset="-79"/>
              </a:rPr>
              <a:t>demo-able</a:t>
            </a:r>
            <a:r>
              <a:rPr lang="en-US" dirty="0">
                <a:solidFill>
                  <a:schemeClr val="tx1"/>
                </a:solidFill>
                <a:latin typeface="Miriam Libre" panose="00000500000000000000" pitchFamily="2" charset="-79"/>
                <a:cs typeface="Miriam Libre" panose="00000500000000000000" pitchFamily="2" charset="-79"/>
              </a:rPr>
              <a:t>, even if it’s not releasable</a:t>
            </a:r>
          </a:p>
        </p:txBody>
      </p:sp>
      <p:sp>
        <p:nvSpPr>
          <p:cNvPr id="8" name="TextBox 7">
            <a:extLst>
              <a:ext uri="{FF2B5EF4-FFF2-40B4-BE49-F238E27FC236}">
                <a16:creationId xmlns:a16="http://schemas.microsoft.com/office/drawing/2014/main" id="{B0423C04-8C71-42B5-9BEB-FA5669D693DD}"/>
              </a:ext>
            </a:extLst>
          </p:cNvPr>
          <p:cNvSpPr txBox="1"/>
          <p:nvPr/>
        </p:nvSpPr>
        <p:spPr>
          <a:xfrm>
            <a:off x="557536" y="3725664"/>
            <a:ext cx="1342238" cy="923330"/>
          </a:xfrm>
          <a:prstGeom prst="rect">
            <a:avLst/>
          </a:prstGeom>
          <a:noFill/>
        </p:spPr>
        <p:txBody>
          <a:bodyPr wrap="square">
            <a:spAutoFit/>
          </a:bodyPr>
          <a:lstStyle/>
          <a:p>
            <a:pPr algn="ctr"/>
            <a:r>
              <a:rPr lang="en-US" sz="1800" b="1" u="sng" dirty="0">
                <a:latin typeface="Miriam Libre" panose="00000500000000000000" pitchFamily="2" charset="-79"/>
                <a:cs typeface="Miriam Libre" panose="00000500000000000000" pitchFamily="2" charset="-79"/>
              </a:rPr>
              <a:t>M</a:t>
            </a:r>
            <a:r>
              <a:rPr lang="en-US" sz="1800" u="sng" dirty="0">
                <a:latin typeface="Miriam Libre" panose="00000500000000000000" pitchFamily="2" charset="-79"/>
                <a:cs typeface="Miriam Libre" panose="00000500000000000000" pitchFamily="2" charset="-79"/>
              </a:rPr>
              <a:t>inimum </a:t>
            </a:r>
            <a:r>
              <a:rPr lang="en-US" sz="1800" b="1" u="sng" dirty="0">
                <a:latin typeface="Miriam Libre" panose="00000500000000000000" pitchFamily="2" charset="-79"/>
                <a:cs typeface="Miriam Libre" panose="00000500000000000000" pitchFamily="2" charset="-79"/>
              </a:rPr>
              <a:t>V</a:t>
            </a:r>
            <a:r>
              <a:rPr lang="en-US" sz="1800" u="sng" dirty="0">
                <a:latin typeface="Miriam Libre" panose="00000500000000000000" pitchFamily="2" charset="-79"/>
                <a:cs typeface="Miriam Libre" panose="00000500000000000000" pitchFamily="2" charset="-79"/>
              </a:rPr>
              <a:t>iable </a:t>
            </a:r>
            <a:r>
              <a:rPr lang="en-US" sz="1800" b="1" u="sng" dirty="0">
                <a:latin typeface="Miriam Libre" panose="00000500000000000000" pitchFamily="2" charset="-79"/>
                <a:cs typeface="Miriam Libre" panose="00000500000000000000" pitchFamily="2" charset="-79"/>
              </a:rPr>
              <a:t>P</a:t>
            </a:r>
            <a:r>
              <a:rPr lang="en-US" sz="1800" u="sng" dirty="0">
                <a:latin typeface="Miriam Libre" panose="00000500000000000000" pitchFamily="2" charset="-79"/>
                <a:cs typeface="Miriam Libre" panose="00000500000000000000" pitchFamily="2" charset="-79"/>
              </a:rPr>
              <a:t>roduct</a:t>
            </a:r>
            <a:endParaRPr lang="en-US" sz="1800" dirty="0">
              <a:latin typeface="Miriam Libre" panose="00000500000000000000" pitchFamily="2" charset="-79"/>
              <a:cs typeface="Miriam Libre" panose="00000500000000000000" pitchFamily="2" charset="-79"/>
            </a:endParaRPr>
          </a:p>
        </p:txBody>
      </p:sp>
      <p:sp>
        <p:nvSpPr>
          <p:cNvPr id="10" name="TextBox 9">
            <a:extLst>
              <a:ext uri="{FF2B5EF4-FFF2-40B4-BE49-F238E27FC236}">
                <a16:creationId xmlns:a16="http://schemas.microsoft.com/office/drawing/2014/main" id="{F9DC909B-6882-482D-9D62-5E25A9F26A38}"/>
              </a:ext>
            </a:extLst>
          </p:cNvPr>
          <p:cNvSpPr txBox="1"/>
          <p:nvPr/>
        </p:nvSpPr>
        <p:spPr>
          <a:xfrm>
            <a:off x="1946246" y="1382502"/>
            <a:ext cx="2390862" cy="830997"/>
          </a:xfrm>
          <a:prstGeom prst="rect">
            <a:avLst/>
          </a:prstGeom>
          <a:noFill/>
        </p:spPr>
        <p:txBody>
          <a:bodyPr wrap="square">
            <a:spAutoFit/>
          </a:bodyPr>
          <a:lstStyle/>
          <a:p>
            <a:pPr marL="0" indent="0">
              <a:buNone/>
            </a:pPr>
            <a:r>
              <a:rPr lang="en-US" sz="1600" i="1" dirty="0">
                <a:solidFill>
                  <a:schemeClr val="tx1"/>
                </a:solidFill>
                <a:latin typeface="Miriam Libre" panose="00000500000000000000" pitchFamily="2" charset="-79"/>
                <a:cs typeface="Miriam Libre" panose="00000500000000000000" pitchFamily="2" charset="-79"/>
              </a:rPr>
              <a:t>A</a:t>
            </a:r>
            <a:r>
              <a:rPr lang="en-US" sz="1600" b="0" i="1" dirty="0">
                <a:solidFill>
                  <a:schemeClr val="tx1"/>
                </a:solidFill>
                <a:effectLst/>
                <a:latin typeface="Miriam Libre" panose="00000500000000000000" pitchFamily="2" charset="-79"/>
                <a:cs typeface="Miriam Libre" panose="00000500000000000000" pitchFamily="2" charset="-79"/>
              </a:rPr>
              <a:t> version of a product with just enough features to be usable</a:t>
            </a:r>
          </a:p>
        </p:txBody>
      </p:sp>
      <p:cxnSp>
        <p:nvCxnSpPr>
          <p:cNvPr id="9" name="Connector: Elbow 8">
            <a:extLst>
              <a:ext uri="{FF2B5EF4-FFF2-40B4-BE49-F238E27FC236}">
                <a16:creationId xmlns:a16="http://schemas.microsoft.com/office/drawing/2014/main" id="{3FA246C3-FE43-4B7F-A806-73D45292F919}"/>
              </a:ext>
            </a:extLst>
          </p:cNvPr>
          <p:cNvCxnSpPr>
            <a:cxnSpLocks/>
          </p:cNvCxnSpPr>
          <p:nvPr/>
        </p:nvCxnSpPr>
        <p:spPr>
          <a:xfrm rot="5400000" flipH="1" flipV="1">
            <a:off x="983376" y="2992357"/>
            <a:ext cx="1973832" cy="416116"/>
          </a:xfrm>
          <a:prstGeom prst="bentConnector3">
            <a:avLst>
              <a:gd name="adj1" fmla="val 274"/>
            </a:avLst>
          </a:prstGeom>
          <a:ln w="12700">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42E3D453-5B31-476E-B9E0-1E84CAE1C0F6}"/>
              </a:ext>
            </a:extLst>
          </p:cNvPr>
          <p:cNvSpPr/>
          <p:nvPr/>
        </p:nvSpPr>
        <p:spPr>
          <a:xfrm>
            <a:off x="534085" y="291975"/>
            <a:ext cx="8205469" cy="4406500"/>
          </a:xfrm>
          <a:prstGeom prst="rect">
            <a:avLst/>
          </a:prstGeom>
          <a:no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5400" dirty="0">
                <a:solidFill>
                  <a:schemeClr val="lt1">
                    <a:alpha val="0"/>
                  </a:schemeClr>
                </a:solidFill>
                <a:latin typeface="Miriam Libre" panose="00000500000000000000" pitchFamily="2" charset="-79"/>
                <a:cs typeface="Miriam Libre" panose="00000500000000000000" pitchFamily="2" charset="-79"/>
              </a:rPr>
              <a:t>2. Create Requirements</a:t>
            </a:r>
          </a:p>
        </p:txBody>
      </p:sp>
    </p:spTree>
    <p:extLst>
      <p:ext uri="{BB962C8B-B14F-4D97-AF65-F5344CB8AC3E}">
        <p14:creationId xmlns:p14="http://schemas.microsoft.com/office/powerpoint/2010/main" val="2825225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fade">
                                      <p:cBhvr>
                                        <p:cTn id="12" dur="500"/>
                                        <p:tgtEl>
                                          <p:spTgt spid="8">
                                            <p:txEl>
                                              <p:pRg st="0" end="0"/>
                                            </p:txEl>
                                          </p:spTgt>
                                        </p:tgtEl>
                                      </p:cBhvr>
                                    </p:animEffect>
                                    <p:anim calcmode="lin" valueType="num">
                                      <p:cBhvr>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7" presetClass="entr" presetSubtype="0"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fade">
                                      <p:cBhvr>
                                        <p:cTn id="28" dur="500"/>
                                        <p:tgtEl>
                                          <p:spTgt spid="6">
                                            <p:txEl>
                                              <p:pRg st="0" end="0"/>
                                            </p:txEl>
                                          </p:spTgt>
                                        </p:tgtEl>
                                      </p:cBhvr>
                                    </p:animEffect>
                                    <p:anim calcmode="lin" valueType="num">
                                      <p:cBhvr>
                                        <p:cTn id="29"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30"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anim calcmode="lin" valueType="num">
                                      <p:cBhvr>
                                        <p:cTn id="3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37"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2050"/>
                                        </p:tgtEl>
                                        <p:attrNameLst>
                                          <p:attrName>style.visibility</p:attrName>
                                        </p:attrNameLst>
                                      </p:cBhvr>
                                      <p:to>
                                        <p:strVal val="visible"/>
                                      </p:to>
                                    </p:set>
                                    <p:anim calcmode="lin" valueType="num">
                                      <p:cBhvr>
                                        <p:cTn id="42" dur="500" fill="hold"/>
                                        <p:tgtEl>
                                          <p:spTgt spid="2050"/>
                                        </p:tgtEl>
                                        <p:attrNameLst>
                                          <p:attrName>ppt_w</p:attrName>
                                        </p:attrNameLst>
                                      </p:cBhvr>
                                      <p:tavLst>
                                        <p:tav tm="0">
                                          <p:val>
                                            <p:fltVal val="0"/>
                                          </p:val>
                                        </p:tav>
                                        <p:tav tm="100000">
                                          <p:val>
                                            <p:strVal val="#ppt_w"/>
                                          </p:val>
                                        </p:tav>
                                      </p:tavLst>
                                    </p:anim>
                                    <p:anim calcmode="lin" valueType="num">
                                      <p:cBhvr>
                                        <p:cTn id="43" dur="500" fill="hold"/>
                                        <p:tgtEl>
                                          <p:spTgt spid="2050"/>
                                        </p:tgtEl>
                                        <p:attrNameLst>
                                          <p:attrName>ppt_h</p:attrName>
                                        </p:attrNameLst>
                                      </p:cBhvr>
                                      <p:tavLst>
                                        <p:tav tm="0">
                                          <p:val>
                                            <p:fltVal val="0"/>
                                          </p:val>
                                        </p:tav>
                                        <p:tav tm="100000">
                                          <p:val>
                                            <p:strVal val="#ppt_h"/>
                                          </p:val>
                                        </p:tav>
                                      </p:tavLst>
                                    </p:anim>
                                    <p:animEffect transition="in" filter="fade">
                                      <p:cBhvr>
                                        <p:cTn id="44"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4"/>
          <p:cNvSpPr txBox="1">
            <a:spLocks noGrp="1"/>
          </p:cNvSpPr>
          <p:nvPr>
            <p:ph type="subTitle" idx="1"/>
          </p:nvPr>
        </p:nvSpPr>
        <p:spPr>
          <a:xfrm>
            <a:off x="693494" y="2122164"/>
            <a:ext cx="7171671" cy="41829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WHAT QUESTIONS DO YOU HAVE?</a:t>
            </a:r>
            <a:endParaRPr sz="2400" dirty="0"/>
          </a:p>
        </p:txBody>
      </p:sp>
      <p:sp>
        <p:nvSpPr>
          <p:cNvPr id="1504" name="Google Shape;1504;p54"/>
          <p:cNvSpPr txBox="1">
            <a:spLocks noGrp="1"/>
          </p:cNvSpPr>
          <p:nvPr>
            <p:ph type="ctrTitle"/>
          </p:nvPr>
        </p:nvSpPr>
        <p:spPr>
          <a:xfrm>
            <a:off x="693494" y="1305339"/>
            <a:ext cx="6601723" cy="856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THANK YOU!</a:t>
            </a:r>
            <a:endParaRPr sz="4800" dirty="0"/>
          </a:p>
        </p:txBody>
      </p:sp>
      <p:sp>
        <p:nvSpPr>
          <p:cNvPr id="1542" name="Google Shape;1542;p54"/>
          <p:cNvSpPr/>
          <p:nvPr/>
        </p:nvSpPr>
        <p:spPr>
          <a:xfrm>
            <a:off x="57005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490150"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17086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1628775"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28473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2767400"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2"/>
          <p:cNvSpPr/>
          <p:nvPr/>
        </p:nvSpPr>
        <p:spPr>
          <a:xfrm>
            <a:off x="4279329" y="3856904"/>
            <a:ext cx="4187687" cy="556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Software Development Teams</a:t>
            </a:r>
          </a:p>
        </p:txBody>
      </p:sp>
      <p:pic>
        <p:nvPicPr>
          <p:cNvPr id="3078" name="Picture 6" descr="The Dream Team (2012) - IMDb">
            <a:extLst>
              <a:ext uri="{FF2B5EF4-FFF2-40B4-BE49-F238E27FC236}">
                <a16:creationId xmlns:a16="http://schemas.microsoft.com/office/drawing/2014/main" id="{870649E0-B216-4340-B6B9-AD71F686DF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987" y="1289655"/>
            <a:ext cx="2529374" cy="339204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2B22E0-4837-45AE-B2AB-C3EC193F4D2B}"/>
              </a:ext>
            </a:extLst>
          </p:cNvPr>
          <p:cNvSpPr/>
          <p:nvPr/>
        </p:nvSpPr>
        <p:spPr>
          <a:xfrm>
            <a:off x="3036362" y="1289656"/>
            <a:ext cx="5600652" cy="33920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latin typeface="Miriam Libre" panose="00000500000000000000" pitchFamily="2" charset="-79"/>
                <a:cs typeface="Miriam Libre" panose="00000500000000000000" pitchFamily="2" charset="-79"/>
              </a:rPr>
              <a:t>Software Development Teams work together to build a software project.</a:t>
            </a:r>
          </a:p>
          <a:p>
            <a:endParaRPr lang="en-US" sz="1800" dirty="0">
              <a:solidFill>
                <a:schemeClr val="tx1"/>
              </a:solidFill>
              <a:latin typeface="Miriam Libre" panose="00000500000000000000" pitchFamily="2" charset="-79"/>
              <a:cs typeface="Miriam Libre" panose="00000500000000000000" pitchFamily="2" charset="-79"/>
            </a:endParaRPr>
          </a:p>
          <a:p>
            <a:pPr marL="114300"/>
            <a:r>
              <a:rPr lang="en-US" sz="1200" dirty="0">
                <a:solidFill>
                  <a:schemeClr val="tx1"/>
                </a:solidFill>
                <a:latin typeface="Miriam Libre" panose="00000500000000000000" pitchFamily="2" charset="-79"/>
                <a:cs typeface="Miriam Libre" panose="00000500000000000000" pitchFamily="2" charset="-79"/>
              </a:rPr>
              <a:t>Every team is different, and there are dozens of philosophies, methodologies, and paradigms, but for the purposes of this lesson…</a:t>
            </a:r>
          </a:p>
          <a:p>
            <a:endParaRPr lang="en-US" sz="1600" b="1" dirty="0">
              <a:solidFill>
                <a:schemeClr val="tx1"/>
              </a:solidFill>
              <a:latin typeface="Miriam Libre" panose="00000500000000000000" pitchFamily="2" charset="-79"/>
              <a:cs typeface="Miriam Libre" panose="00000500000000000000" pitchFamily="2" charset="-79"/>
            </a:endParaRPr>
          </a:p>
          <a:p>
            <a:pPr marL="457200" indent="-228600"/>
            <a:r>
              <a:rPr lang="en-US" sz="2000" b="1" u="sng" dirty="0">
                <a:solidFill>
                  <a:schemeClr val="accent4">
                    <a:lumMod val="75000"/>
                  </a:schemeClr>
                </a:solidFill>
                <a:latin typeface="Miriam Libre" panose="00000500000000000000" pitchFamily="2" charset="-79"/>
                <a:cs typeface="Miriam Libre" panose="00000500000000000000" pitchFamily="2" charset="-79"/>
              </a:rPr>
              <a:t>Autonomous</a:t>
            </a:r>
            <a:r>
              <a:rPr lang="en-US" sz="2000" dirty="0">
                <a:solidFill>
                  <a:schemeClr val="tx1"/>
                </a:solidFill>
                <a:latin typeface="Miriam Libre" panose="00000500000000000000" pitchFamily="2" charset="-79"/>
                <a:cs typeface="Miriam Libre" panose="00000500000000000000" pitchFamily="2" charset="-79"/>
              </a:rPr>
              <a:t>: </a:t>
            </a:r>
            <a:r>
              <a:rPr lang="en-US" sz="2400" dirty="0">
                <a:solidFill>
                  <a:schemeClr val="tx1"/>
                </a:solidFill>
                <a:latin typeface="Miriam Libre" panose="00000500000000000000" pitchFamily="2" charset="-79"/>
                <a:cs typeface="Miriam Libre" panose="00000500000000000000" pitchFamily="2" charset="-79"/>
              </a:rPr>
              <a:t>Teams are self-governing and self-directing</a:t>
            </a:r>
          </a:p>
          <a:p>
            <a:pPr marL="457200" indent="-228600"/>
            <a:endParaRPr lang="en-US" sz="1100" dirty="0">
              <a:solidFill>
                <a:schemeClr val="tx1"/>
              </a:solidFill>
              <a:latin typeface="Miriam Libre" panose="00000500000000000000" pitchFamily="2" charset="-79"/>
              <a:cs typeface="Miriam Libre" panose="00000500000000000000" pitchFamily="2" charset="-79"/>
            </a:endParaRPr>
          </a:p>
          <a:p>
            <a:pPr marL="457200" indent="-228600"/>
            <a:r>
              <a:rPr lang="en-US" sz="2000" b="1" u="sng" dirty="0">
                <a:solidFill>
                  <a:schemeClr val="tx2">
                    <a:lumMod val="50000"/>
                  </a:schemeClr>
                </a:solidFill>
                <a:latin typeface="Miriam Libre" panose="00000500000000000000" pitchFamily="2" charset="-79"/>
                <a:cs typeface="Miriam Libre" panose="00000500000000000000" pitchFamily="2" charset="-79"/>
              </a:rPr>
              <a:t>Cross-functional</a:t>
            </a:r>
            <a:r>
              <a:rPr lang="en-US" sz="2000" dirty="0">
                <a:solidFill>
                  <a:schemeClr val="tx1"/>
                </a:solidFill>
                <a:latin typeface="Miriam Libre" panose="00000500000000000000" pitchFamily="2" charset="-79"/>
                <a:cs typeface="Miriam Libre" panose="00000500000000000000" pitchFamily="2" charset="-79"/>
              </a:rPr>
              <a:t>: </a:t>
            </a:r>
            <a:r>
              <a:rPr lang="en-US" sz="2400" dirty="0">
                <a:solidFill>
                  <a:schemeClr val="tx1"/>
                </a:solidFill>
                <a:latin typeface="Miriam Libre" panose="00000500000000000000" pitchFamily="2" charset="-79"/>
                <a:cs typeface="Miriam Libre" panose="00000500000000000000" pitchFamily="2" charset="-79"/>
              </a:rPr>
              <a:t>Members have different functional expertise</a:t>
            </a:r>
            <a:endParaRPr lang="en-US" sz="2000" dirty="0">
              <a:solidFill>
                <a:schemeClr val="tx1"/>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2488677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6" end="6"/>
                                            </p:txEl>
                                          </p:spTgt>
                                        </p:tgtEl>
                                        <p:attrNameLst>
                                          <p:attrName>style.visibility</p:attrName>
                                        </p:attrNameLst>
                                      </p:cBhvr>
                                      <p:to>
                                        <p:strVal val="visible"/>
                                      </p:to>
                                    </p:set>
                                    <p:animEffect transition="in" filter="fade">
                                      <p:cBhvr>
                                        <p:cTn id="2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Software Development Roles</a:t>
            </a:r>
          </a:p>
        </p:txBody>
      </p:sp>
      <p:grpSp>
        <p:nvGrpSpPr>
          <p:cNvPr id="15" name="Group 14">
            <a:extLst>
              <a:ext uri="{FF2B5EF4-FFF2-40B4-BE49-F238E27FC236}">
                <a16:creationId xmlns:a16="http://schemas.microsoft.com/office/drawing/2014/main" id="{227FBFFC-C395-4FDF-B3D0-A88CB184AAFB}"/>
              </a:ext>
            </a:extLst>
          </p:cNvPr>
          <p:cNvGrpSpPr/>
          <p:nvPr/>
        </p:nvGrpSpPr>
        <p:grpSpPr>
          <a:xfrm>
            <a:off x="5835626" y="3097305"/>
            <a:ext cx="2134179" cy="1288234"/>
            <a:chOff x="650965" y="1343287"/>
            <a:chExt cx="2134179" cy="1288234"/>
          </a:xfrm>
        </p:grpSpPr>
        <p:sp>
          <p:nvSpPr>
            <p:cNvPr id="16" name="Rectangle 15">
              <a:extLst>
                <a:ext uri="{FF2B5EF4-FFF2-40B4-BE49-F238E27FC236}">
                  <a16:creationId xmlns:a16="http://schemas.microsoft.com/office/drawing/2014/main" id="{854C6F34-9E96-4C19-AE06-B52E7F51C346}"/>
                </a:ext>
              </a:extLst>
            </p:cNvPr>
            <p:cNvSpPr/>
            <p:nvPr/>
          </p:nvSpPr>
          <p:spPr>
            <a:xfrm>
              <a:off x="650966" y="1343287"/>
              <a:ext cx="2134178" cy="1288234"/>
            </a:xfrm>
            <a:prstGeom prst="rect">
              <a:avLst/>
            </a:prstGeom>
            <a:solidFill>
              <a:srgbClr val="A1DEFD"/>
            </a:solidFill>
            <a:ln>
              <a:solidFill>
                <a:srgbClr val="059DE9"/>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7" name="Picture 2" descr="Software engineer Icons &amp; Symbols">
              <a:extLst>
                <a:ext uri="{FF2B5EF4-FFF2-40B4-BE49-F238E27FC236}">
                  <a16:creationId xmlns:a16="http://schemas.microsoft.com/office/drawing/2014/main" id="{A9CACFA5-EBB1-41A4-93F4-22621517D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427256"/>
              <a:ext cx="555127" cy="5551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699C44F-6C2D-4B5B-BD85-048D79331528}"/>
                </a:ext>
              </a:extLst>
            </p:cNvPr>
            <p:cNvSpPr txBox="1"/>
            <p:nvPr/>
          </p:nvSpPr>
          <p:spPr>
            <a:xfrm>
              <a:off x="1401633" y="1435398"/>
              <a:ext cx="1257005" cy="584775"/>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Software Developer</a:t>
              </a:r>
            </a:p>
          </p:txBody>
        </p:sp>
        <p:sp>
          <p:nvSpPr>
            <p:cNvPr id="19" name="TextBox 18">
              <a:extLst>
                <a:ext uri="{FF2B5EF4-FFF2-40B4-BE49-F238E27FC236}">
                  <a16:creationId xmlns:a16="http://schemas.microsoft.com/office/drawing/2014/main" id="{7E2816F8-340C-4996-B471-17240C7E8C90}"/>
                </a:ext>
              </a:extLst>
            </p:cNvPr>
            <p:cNvSpPr txBox="1"/>
            <p:nvPr/>
          </p:nvSpPr>
          <p:spPr>
            <a:xfrm>
              <a:off x="650965" y="2107529"/>
              <a:ext cx="2134179" cy="523220"/>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Make the product; write and review code</a:t>
              </a:r>
              <a:endParaRPr lang="en-US" dirty="0"/>
            </a:p>
          </p:txBody>
        </p:sp>
      </p:grpSp>
      <p:grpSp>
        <p:nvGrpSpPr>
          <p:cNvPr id="26" name="Group 25">
            <a:extLst>
              <a:ext uri="{FF2B5EF4-FFF2-40B4-BE49-F238E27FC236}">
                <a16:creationId xmlns:a16="http://schemas.microsoft.com/office/drawing/2014/main" id="{F569DCDC-F40E-41BD-95C0-2481F265FFE6}"/>
              </a:ext>
            </a:extLst>
          </p:cNvPr>
          <p:cNvGrpSpPr/>
          <p:nvPr/>
        </p:nvGrpSpPr>
        <p:grpSpPr>
          <a:xfrm>
            <a:off x="195813" y="1491236"/>
            <a:ext cx="2059651" cy="1288234"/>
            <a:chOff x="650966" y="1414548"/>
            <a:chExt cx="2059651" cy="1288234"/>
          </a:xfrm>
        </p:grpSpPr>
        <p:grpSp>
          <p:nvGrpSpPr>
            <p:cNvPr id="27" name="Group 26">
              <a:extLst>
                <a:ext uri="{FF2B5EF4-FFF2-40B4-BE49-F238E27FC236}">
                  <a16:creationId xmlns:a16="http://schemas.microsoft.com/office/drawing/2014/main" id="{D082F999-9B73-4FE7-B091-0DC2750966AD}"/>
                </a:ext>
              </a:extLst>
            </p:cNvPr>
            <p:cNvGrpSpPr/>
            <p:nvPr/>
          </p:nvGrpSpPr>
          <p:grpSpPr>
            <a:xfrm>
              <a:off x="650966" y="1414548"/>
              <a:ext cx="2059651" cy="1288234"/>
              <a:chOff x="650965" y="1343287"/>
              <a:chExt cx="2019951" cy="1288234"/>
            </a:xfrm>
          </p:grpSpPr>
          <p:sp>
            <p:nvSpPr>
              <p:cNvPr id="29" name="Rectangle 28">
                <a:extLst>
                  <a:ext uri="{FF2B5EF4-FFF2-40B4-BE49-F238E27FC236}">
                    <a16:creationId xmlns:a16="http://schemas.microsoft.com/office/drawing/2014/main" id="{F3FF9B1D-A9B6-4581-ACDB-984EEA23B9F7}"/>
                  </a:ext>
                </a:extLst>
              </p:cNvPr>
              <p:cNvSpPr/>
              <p:nvPr/>
            </p:nvSpPr>
            <p:spPr>
              <a:xfrm>
                <a:off x="650966" y="1343287"/>
                <a:ext cx="2004426" cy="1288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D55FAC5-06DE-4721-910B-312BCB75AA24}"/>
                  </a:ext>
                </a:extLst>
              </p:cNvPr>
              <p:cNvSpPr txBox="1"/>
              <p:nvPr/>
            </p:nvSpPr>
            <p:spPr>
              <a:xfrm>
                <a:off x="1229933" y="1570564"/>
                <a:ext cx="1440983" cy="338554"/>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Stakeholder</a:t>
                </a:r>
              </a:p>
            </p:txBody>
          </p:sp>
          <p:sp>
            <p:nvSpPr>
              <p:cNvPr id="31" name="TextBox 30">
                <a:extLst>
                  <a:ext uri="{FF2B5EF4-FFF2-40B4-BE49-F238E27FC236}">
                    <a16:creationId xmlns:a16="http://schemas.microsoft.com/office/drawing/2014/main" id="{26EDAC68-CEFE-41B9-8745-44D06059C371}"/>
                  </a:ext>
                </a:extLst>
              </p:cNvPr>
              <p:cNvSpPr txBox="1"/>
              <p:nvPr/>
            </p:nvSpPr>
            <p:spPr>
              <a:xfrm>
                <a:off x="650965" y="2107529"/>
                <a:ext cx="1936723" cy="523220"/>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Want the product; provide feedback</a:t>
                </a:r>
                <a:endParaRPr lang="en-US" dirty="0"/>
              </a:p>
            </p:txBody>
          </p:sp>
        </p:grpSp>
        <p:pic>
          <p:nvPicPr>
            <p:cNvPr id="28" name="Picture 12" descr="Customer PNG | PNG All">
              <a:extLst>
                <a:ext uri="{FF2B5EF4-FFF2-40B4-BE49-F238E27FC236}">
                  <a16:creationId xmlns:a16="http://schemas.microsoft.com/office/drawing/2014/main" id="{9839E9E6-C7B4-4235-B1D3-39B077E109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882" y="1572941"/>
              <a:ext cx="609465" cy="60946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3" name="Group 32">
            <a:extLst>
              <a:ext uri="{FF2B5EF4-FFF2-40B4-BE49-F238E27FC236}">
                <a16:creationId xmlns:a16="http://schemas.microsoft.com/office/drawing/2014/main" id="{57E7C84D-68D1-407C-9C35-6CEB69FEB16C}"/>
              </a:ext>
            </a:extLst>
          </p:cNvPr>
          <p:cNvGrpSpPr/>
          <p:nvPr/>
        </p:nvGrpSpPr>
        <p:grpSpPr>
          <a:xfrm>
            <a:off x="895194" y="3097305"/>
            <a:ext cx="2015358" cy="1288234"/>
            <a:chOff x="4977018" y="3758030"/>
            <a:chExt cx="2015358" cy="1288234"/>
          </a:xfrm>
        </p:grpSpPr>
        <p:grpSp>
          <p:nvGrpSpPr>
            <p:cNvPr id="34" name="Group 33">
              <a:extLst>
                <a:ext uri="{FF2B5EF4-FFF2-40B4-BE49-F238E27FC236}">
                  <a16:creationId xmlns:a16="http://schemas.microsoft.com/office/drawing/2014/main" id="{94A42B3B-B274-44BD-A075-3F409617A71C}"/>
                </a:ext>
              </a:extLst>
            </p:cNvPr>
            <p:cNvGrpSpPr/>
            <p:nvPr/>
          </p:nvGrpSpPr>
          <p:grpSpPr>
            <a:xfrm>
              <a:off x="4977018" y="3758030"/>
              <a:ext cx="2015358" cy="1288234"/>
              <a:chOff x="650965" y="1343287"/>
              <a:chExt cx="1976512" cy="1288234"/>
            </a:xfrm>
          </p:grpSpPr>
          <p:sp>
            <p:nvSpPr>
              <p:cNvPr id="36" name="Rectangle 35">
                <a:extLst>
                  <a:ext uri="{FF2B5EF4-FFF2-40B4-BE49-F238E27FC236}">
                    <a16:creationId xmlns:a16="http://schemas.microsoft.com/office/drawing/2014/main" id="{95125564-A504-453B-81EA-6EC6D2FF880D}"/>
                  </a:ext>
                </a:extLst>
              </p:cNvPr>
              <p:cNvSpPr/>
              <p:nvPr/>
            </p:nvSpPr>
            <p:spPr>
              <a:xfrm>
                <a:off x="650966" y="1343287"/>
                <a:ext cx="1869055" cy="128823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6F011BBC-E72B-488A-9C54-7D5E05FD5702}"/>
                  </a:ext>
                </a:extLst>
              </p:cNvPr>
              <p:cNvSpPr txBox="1"/>
              <p:nvPr/>
            </p:nvSpPr>
            <p:spPr>
              <a:xfrm>
                <a:off x="1415461" y="1471947"/>
                <a:ext cx="1212016" cy="584775"/>
              </a:xfrm>
              <a:prstGeom prst="rect">
                <a:avLst/>
              </a:prstGeom>
              <a:noFill/>
            </p:spPr>
            <p:txBody>
              <a:bodyPr wrap="square" rtlCol="0">
                <a:spAutoFit/>
              </a:bodyPr>
              <a:lstStyle/>
              <a:p>
                <a:r>
                  <a:rPr lang="en-US" sz="1600" b="1" dirty="0">
                    <a:solidFill>
                      <a:schemeClr val="bg1"/>
                    </a:solidFill>
                    <a:latin typeface="Miriam Libre" panose="00000500000000000000" pitchFamily="2" charset="-79"/>
                    <a:cs typeface="Miriam Libre" panose="00000500000000000000" pitchFamily="2" charset="-79"/>
                  </a:rPr>
                  <a:t>Product Owner</a:t>
                </a:r>
              </a:p>
            </p:txBody>
          </p:sp>
          <p:sp>
            <p:nvSpPr>
              <p:cNvPr id="38" name="TextBox 37">
                <a:extLst>
                  <a:ext uri="{FF2B5EF4-FFF2-40B4-BE49-F238E27FC236}">
                    <a16:creationId xmlns:a16="http://schemas.microsoft.com/office/drawing/2014/main" id="{ED63CD38-A534-43B1-8041-2FCECF986F93}"/>
                  </a:ext>
                </a:extLst>
              </p:cNvPr>
              <p:cNvSpPr txBox="1"/>
              <p:nvPr/>
            </p:nvSpPr>
            <p:spPr>
              <a:xfrm>
                <a:off x="650965" y="2107529"/>
                <a:ext cx="1936723" cy="523220"/>
              </a:xfrm>
              <a:prstGeom prst="rect">
                <a:avLst/>
              </a:prstGeom>
              <a:noFill/>
            </p:spPr>
            <p:txBody>
              <a:bodyPr wrap="square">
                <a:spAutoFit/>
              </a:bodyPr>
              <a:lstStyle/>
              <a:p>
                <a:r>
                  <a:rPr lang="en-US" dirty="0">
                    <a:solidFill>
                      <a:schemeClr val="bg1"/>
                    </a:solidFill>
                    <a:latin typeface="Miriam Libre" panose="00000500000000000000" pitchFamily="2" charset="-79"/>
                    <a:cs typeface="Miriam Libre" panose="00000500000000000000" pitchFamily="2" charset="-79"/>
                  </a:rPr>
                  <a:t>Guide the product; decide on features</a:t>
                </a:r>
                <a:endParaRPr lang="en-US" dirty="0">
                  <a:solidFill>
                    <a:schemeClr val="bg1"/>
                  </a:solidFill>
                </a:endParaRPr>
              </a:p>
            </p:txBody>
          </p:sp>
        </p:grpSp>
        <p:pic>
          <p:nvPicPr>
            <p:cNvPr id="35" name="Picture 6" descr="Product owner - Free user icons">
              <a:extLst>
                <a:ext uri="{FF2B5EF4-FFF2-40B4-BE49-F238E27FC236}">
                  <a16:creationId xmlns:a16="http://schemas.microsoft.com/office/drawing/2014/main" id="{D4FE1BCB-7415-4A62-A382-46A23CC5CF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0068" y="3840727"/>
              <a:ext cx="656469" cy="65646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05E53374-948C-4CCF-AF5D-78E28B2883CB}"/>
              </a:ext>
            </a:extLst>
          </p:cNvPr>
          <p:cNvGrpSpPr/>
          <p:nvPr/>
        </p:nvGrpSpPr>
        <p:grpSpPr>
          <a:xfrm>
            <a:off x="2473355" y="1395565"/>
            <a:ext cx="2043824" cy="1288234"/>
            <a:chOff x="3480002" y="3040670"/>
            <a:chExt cx="2043824" cy="1288234"/>
          </a:xfrm>
        </p:grpSpPr>
        <p:grpSp>
          <p:nvGrpSpPr>
            <p:cNvPr id="20" name="Group 19">
              <a:extLst>
                <a:ext uri="{FF2B5EF4-FFF2-40B4-BE49-F238E27FC236}">
                  <a16:creationId xmlns:a16="http://schemas.microsoft.com/office/drawing/2014/main" id="{AEEDC629-63A7-4085-955F-8034E464AA31}"/>
                </a:ext>
              </a:extLst>
            </p:cNvPr>
            <p:cNvGrpSpPr/>
            <p:nvPr/>
          </p:nvGrpSpPr>
          <p:grpSpPr>
            <a:xfrm>
              <a:off x="3480002" y="3040670"/>
              <a:ext cx="2043824" cy="1288234"/>
              <a:chOff x="650965" y="1343287"/>
              <a:chExt cx="2004429" cy="1288234"/>
            </a:xfrm>
          </p:grpSpPr>
          <p:sp>
            <p:nvSpPr>
              <p:cNvPr id="21" name="Rectangle 20">
                <a:extLst>
                  <a:ext uri="{FF2B5EF4-FFF2-40B4-BE49-F238E27FC236}">
                    <a16:creationId xmlns:a16="http://schemas.microsoft.com/office/drawing/2014/main" id="{DCFE97C9-DE71-4A61-A56E-924EEB7E5F69}"/>
                  </a:ext>
                </a:extLst>
              </p:cNvPr>
              <p:cNvSpPr/>
              <p:nvPr/>
            </p:nvSpPr>
            <p:spPr>
              <a:xfrm>
                <a:off x="650967" y="1343287"/>
                <a:ext cx="2004426" cy="1288234"/>
              </a:xfrm>
              <a:prstGeom prst="rect">
                <a:avLst/>
              </a:prstGeom>
              <a:solidFill>
                <a:schemeClr val="bg2"/>
              </a:solidFill>
              <a:ln>
                <a:solidFill>
                  <a:schemeClr val="bg2">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B128BD4-1FAA-477E-9850-38AFB36D8DE3}"/>
                  </a:ext>
                </a:extLst>
              </p:cNvPr>
              <p:cNvSpPr txBox="1"/>
              <p:nvPr/>
            </p:nvSpPr>
            <p:spPr>
              <a:xfrm>
                <a:off x="1415461" y="1471947"/>
                <a:ext cx="1239933" cy="584775"/>
              </a:xfrm>
              <a:prstGeom prst="rect">
                <a:avLst/>
              </a:prstGeom>
              <a:noFill/>
            </p:spPr>
            <p:txBody>
              <a:bodyPr wrap="square" rtlCol="0">
                <a:spAutoFit/>
              </a:bodyPr>
              <a:lstStyle/>
              <a:p>
                <a:r>
                  <a:rPr lang="en-US" sz="1600" b="1" dirty="0">
                    <a:solidFill>
                      <a:schemeClr val="bg1"/>
                    </a:solidFill>
                    <a:latin typeface="Miriam Libre" panose="00000500000000000000" pitchFamily="2" charset="-79"/>
                    <a:cs typeface="Miriam Libre" panose="00000500000000000000" pitchFamily="2" charset="-79"/>
                  </a:rPr>
                  <a:t>UI/UX Designer</a:t>
                </a:r>
              </a:p>
            </p:txBody>
          </p:sp>
          <p:sp>
            <p:nvSpPr>
              <p:cNvPr id="24" name="TextBox 23">
                <a:extLst>
                  <a:ext uri="{FF2B5EF4-FFF2-40B4-BE49-F238E27FC236}">
                    <a16:creationId xmlns:a16="http://schemas.microsoft.com/office/drawing/2014/main" id="{BF11BFF6-42E7-47EB-9D1C-3B035DBB0B7A}"/>
                  </a:ext>
                </a:extLst>
              </p:cNvPr>
              <p:cNvSpPr txBox="1"/>
              <p:nvPr/>
            </p:nvSpPr>
            <p:spPr>
              <a:xfrm>
                <a:off x="650965" y="2107529"/>
                <a:ext cx="1936723" cy="523220"/>
              </a:xfrm>
              <a:prstGeom prst="rect">
                <a:avLst/>
              </a:prstGeom>
              <a:noFill/>
            </p:spPr>
            <p:txBody>
              <a:bodyPr wrap="square">
                <a:spAutoFit/>
              </a:bodyPr>
              <a:lstStyle/>
              <a:p>
                <a:r>
                  <a:rPr lang="en-US" dirty="0">
                    <a:solidFill>
                      <a:schemeClr val="bg1"/>
                    </a:solidFill>
                    <a:latin typeface="Miriam Libre" panose="00000500000000000000" pitchFamily="2" charset="-79"/>
                    <a:cs typeface="Miriam Libre" panose="00000500000000000000" pitchFamily="2" charset="-79"/>
                  </a:rPr>
                  <a:t>Design the product; look &amp; feel &amp; flow</a:t>
                </a:r>
                <a:endParaRPr lang="en-US" dirty="0">
                  <a:solidFill>
                    <a:schemeClr val="bg1"/>
                  </a:solidFill>
                </a:endParaRPr>
              </a:p>
            </p:txBody>
          </p:sp>
        </p:grpSp>
        <p:pic>
          <p:nvPicPr>
            <p:cNvPr id="4104" name="Picture 8" descr="Anchor Screen Printing | Custom T-Shirt Shop | Promotional Gear">
              <a:extLst>
                <a:ext uri="{FF2B5EF4-FFF2-40B4-BE49-F238E27FC236}">
                  <a16:creationId xmlns:a16="http://schemas.microsoft.com/office/drawing/2014/main" id="{51C2CA32-606F-45E4-8E7F-A9FB4CE64F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5661" y="3098518"/>
              <a:ext cx="714207" cy="71420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C04010DF-759B-43C5-BCA9-292B26EC5F99}"/>
              </a:ext>
            </a:extLst>
          </p:cNvPr>
          <p:cNvGrpSpPr/>
          <p:nvPr/>
        </p:nvGrpSpPr>
        <p:grpSpPr>
          <a:xfrm>
            <a:off x="7058604" y="1515690"/>
            <a:ext cx="2007673" cy="1288234"/>
            <a:chOff x="4332534" y="2911429"/>
            <a:chExt cx="2007673" cy="1288234"/>
          </a:xfrm>
        </p:grpSpPr>
        <p:grpSp>
          <p:nvGrpSpPr>
            <p:cNvPr id="39" name="Group 38">
              <a:extLst>
                <a:ext uri="{FF2B5EF4-FFF2-40B4-BE49-F238E27FC236}">
                  <a16:creationId xmlns:a16="http://schemas.microsoft.com/office/drawing/2014/main" id="{D6A6D9A8-DA5F-40E6-824E-A5A81D93CA05}"/>
                </a:ext>
              </a:extLst>
            </p:cNvPr>
            <p:cNvGrpSpPr/>
            <p:nvPr/>
          </p:nvGrpSpPr>
          <p:grpSpPr>
            <a:xfrm>
              <a:off x="4332534" y="2911429"/>
              <a:ext cx="2007673" cy="1288234"/>
              <a:chOff x="650965" y="1343287"/>
              <a:chExt cx="2007673" cy="1288234"/>
            </a:xfrm>
          </p:grpSpPr>
          <p:sp>
            <p:nvSpPr>
              <p:cNvPr id="40" name="Rectangle 39">
                <a:extLst>
                  <a:ext uri="{FF2B5EF4-FFF2-40B4-BE49-F238E27FC236}">
                    <a16:creationId xmlns:a16="http://schemas.microsoft.com/office/drawing/2014/main" id="{ADA74E96-BAB8-4055-84C7-0B1FDAB78AC1}"/>
                  </a:ext>
                </a:extLst>
              </p:cNvPr>
              <p:cNvSpPr/>
              <p:nvPr/>
            </p:nvSpPr>
            <p:spPr>
              <a:xfrm>
                <a:off x="650966" y="1343287"/>
                <a:ext cx="1974785" cy="1288234"/>
              </a:xfrm>
              <a:prstGeom prst="rect">
                <a:avLst/>
              </a:prstGeom>
              <a:solidFill>
                <a:schemeClr val="tx2">
                  <a:lumMod val="40000"/>
                  <a:lumOff val="60000"/>
                </a:schemeClr>
              </a:solidFill>
              <a:ln>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6B429A58-9434-4ACC-90B2-316EB3A71628}"/>
                  </a:ext>
                </a:extLst>
              </p:cNvPr>
              <p:cNvSpPr txBox="1"/>
              <p:nvPr/>
            </p:nvSpPr>
            <p:spPr>
              <a:xfrm>
                <a:off x="1401633" y="1435398"/>
                <a:ext cx="1257005" cy="584775"/>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Quality Assurance</a:t>
                </a:r>
              </a:p>
            </p:txBody>
          </p:sp>
          <p:sp>
            <p:nvSpPr>
              <p:cNvPr id="43" name="TextBox 42">
                <a:extLst>
                  <a:ext uri="{FF2B5EF4-FFF2-40B4-BE49-F238E27FC236}">
                    <a16:creationId xmlns:a16="http://schemas.microsoft.com/office/drawing/2014/main" id="{8DCD67A7-537C-40AC-B20A-BBDC13C89180}"/>
                  </a:ext>
                </a:extLst>
              </p:cNvPr>
              <p:cNvSpPr txBox="1"/>
              <p:nvPr/>
            </p:nvSpPr>
            <p:spPr>
              <a:xfrm>
                <a:off x="650965" y="2107529"/>
                <a:ext cx="1974785" cy="523220"/>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Test the product; make sure it works</a:t>
                </a:r>
                <a:endParaRPr lang="en-US" dirty="0"/>
              </a:p>
            </p:txBody>
          </p:sp>
        </p:grpSp>
        <p:pic>
          <p:nvPicPr>
            <p:cNvPr id="44" name="Picture 4" descr="Web development and Mobile app technology company in USA| W3care">
              <a:extLst>
                <a:ext uri="{FF2B5EF4-FFF2-40B4-BE49-F238E27FC236}">
                  <a16:creationId xmlns:a16="http://schemas.microsoft.com/office/drawing/2014/main" id="{050A09DE-C3DB-4F66-B8A7-55685EA6950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3009" y="2990466"/>
              <a:ext cx="636606" cy="63660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11">
            <a:extLst>
              <a:ext uri="{FF2B5EF4-FFF2-40B4-BE49-F238E27FC236}">
                <a16:creationId xmlns:a16="http://schemas.microsoft.com/office/drawing/2014/main" id="{155B5E0C-B4B9-43AD-A702-0CE5AB499B74}"/>
              </a:ext>
            </a:extLst>
          </p:cNvPr>
          <p:cNvGrpSpPr/>
          <p:nvPr/>
        </p:nvGrpSpPr>
        <p:grpSpPr>
          <a:xfrm>
            <a:off x="4821408" y="1412486"/>
            <a:ext cx="2007673" cy="1288234"/>
            <a:chOff x="4333825" y="3276780"/>
            <a:chExt cx="2007673" cy="1288234"/>
          </a:xfrm>
        </p:grpSpPr>
        <p:grpSp>
          <p:nvGrpSpPr>
            <p:cNvPr id="48" name="Group 47">
              <a:extLst>
                <a:ext uri="{FF2B5EF4-FFF2-40B4-BE49-F238E27FC236}">
                  <a16:creationId xmlns:a16="http://schemas.microsoft.com/office/drawing/2014/main" id="{96605141-BC21-4162-9E24-2C60DDB2268F}"/>
                </a:ext>
              </a:extLst>
            </p:cNvPr>
            <p:cNvGrpSpPr/>
            <p:nvPr/>
          </p:nvGrpSpPr>
          <p:grpSpPr>
            <a:xfrm>
              <a:off x="4333825" y="3276780"/>
              <a:ext cx="2007673" cy="1288234"/>
              <a:chOff x="650965" y="1343287"/>
              <a:chExt cx="2007673" cy="1288234"/>
            </a:xfrm>
          </p:grpSpPr>
          <p:sp>
            <p:nvSpPr>
              <p:cNvPr id="50" name="Rectangle 49">
                <a:extLst>
                  <a:ext uri="{FF2B5EF4-FFF2-40B4-BE49-F238E27FC236}">
                    <a16:creationId xmlns:a16="http://schemas.microsoft.com/office/drawing/2014/main" id="{DDAD182C-B17B-415D-9A36-66D9DB806603}"/>
                  </a:ext>
                </a:extLst>
              </p:cNvPr>
              <p:cNvSpPr/>
              <p:nvPr/>
            </p:nvSpPr>
            <p:spPr>
              <a:xfrm>
                <a:off x="650966" y="1343287"/>
                <a:ext cx="1974785" cy="1288234"/>
              </a:xfrm>
              <a:prstGeom prst="rect">
                <a:avLst/>
              </a:prstGeom>
              <a:solidFill>
                <a:schemeClr val="accent3">
                  <a:lumMod val="60000"/>
                  <a:lumOff val="40000"/>
                </a:schemeClr>
              </a:solidFill>
              <a:ln>
                <a:solidFill>
                  <a:schemeClr val="accent3">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C8700988-9DE5-4DC9-A759-C3B804ABF590}"/>
                  </a:ext>
                </a:extLst>
              </p:cNvPr>
              <p:cNvSpPr txBox="1"/>
              <p:nvPr/>
            </p:nvSpPr>
            <p:spPr>
              <a:xfrm>
                <a:off x="1401633" y="1435398"/>
                <a:ext cx="1257005" cy="584775"/>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Scrum Master</a:t>
                </a:r>
              </a:p>
            </p:txBody>
          </p:sp>
          <p:sp>
            <p:nvSpPr>
              <p:cNvPr id="52" name="TextBox 51">
                <a:extLst>
                  <a:ext uri="{FF2B5EF4-FFF2-40B4-BE49-F238E27FC236}">
                    <a16:creationId xmlns:a16="http://schemas.microsoft.com/office/drawing/2014/main" id="{9D9DF598-09CA-4838-BA3F-C3B4CBA84A4A}"/>
                  </a:ext>
                </a:extLst>
              </p:cNvPr>
              <p:cNvSpPr txBox="1"/>
              <p:nvPr/>
            </p:nvSpPr>
            <p:spPr>
              <a:xfrm>
                <a:off x="650965" y="2107529"/>
                <a:ext cx="1974785" cy="523220"/>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Organize the team; help them function</a:t>
                </a:r>
                <a:endParaRPr lang="en-US" dirty="0"/>
              </a:p>
            </p:txBody>
          </p:sp>
        </p:grpSp>
        <p:pic>
          <p:nvPicPr>
            <p:cNvPr id="4106" name="Picture 10" descr="franklyagile - Frank Agile Scrum Master Product Owner Auckland">
              <a:extLst>
                <a:ext uri="{FF2B5EF4-FFF2-40B4-BE49-F238E27FC236}">
                  <a16:creationId xmlns:a16="http://schemas.microsoft.com/office/drawing/2014/main" id="{BEA80BED-6A30-46B4-8288-1A011965E0D6}"/>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8846" y="3401124"/>
              <a:ext cx="558990" cy="55899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13">
            <a:extLst>
              <a:ext uri="{FF2B5EF4-FFF2-40B4-BE49-F238E27FC236}">
                <a16:creationId xmlns:a16="http://schemas.microsoft.com/office/drawing/2014/main" id="{CC850B8A-BFCB-47DA-B14F-8CD50FFCBE25}"/>
              </a:ext>
            </a:extLst>
          </p:cNvPr>
          <p:cNvGrpSpPr/>
          <p:nvPr/>
        </p:nvGrpSpPr>
        <p:grpSpPr>
          <a:xfrm>
            <a:off x="3204675" y="2977106"/>
            <a:ext cx="2134179" cy="1288234"/>
            <a:chOff x="3204675" y="2977106"/>
            <a:chExt cx="2134179" cy="1288234"/>
          </a:xfrm>
        </p:grpSpPr>
        <p:grpSp>
          <p:nvGrpSpPr>
            <p:cNvPr id="7" name="Group 6">
              <a:extLst>
                <a:ext uri="{FF2B5EF4-FFF2-40B4-BE49-F238E27FC236}">
                  <a16:creationId xmlns:a16="http://schemas.microsoft.com/office/drawing/2014/main" id="{91392EE6-AEC7-4409-9ACB-1A5F3E292769}"/>
                </a:ext>
              </a:extLst>
            </p:cNvPr>
            <p:cNvGrpSpPr/>
            <p:nvPr/>
          </p:nvGrpSpPr>
          <p:grpSpPr>
            <a:xfrm>
              <a:off x="3204675" y="2977106"/>
              <a:ext cx="2134179" cy="1288234"/>
              <a:chOff x="650965" y="1343287"/>
              <a:chExt cx="2134179" cy="1288234"/>
            </a:xfrm>
          </p:grpSpPr>
          <p:sp>
            <p:nvSpPr>
              <p:cNvPr id="4" name="Rectangle 3">
                <a:extLst>
                  <a:ext uri="{FF2B5EF4-FFF2-40B4-BE49-F238E27FC236}">
                    <a16:creationId xmlns:a16="http://schemas.microsoft.com/office/drawing/2014/main" id="{EB5BA6A5-1A62-49F4-94A4-ED27F1ACFD14}"/>
                  </a:ext>
                </a:extLst>
              </p:cNvPr>
              <p:cNvSpPr/>
              <p:nvPr/>
            </p:nvSpPr>
            <p:spPr>
              <a:xfrm>
                <a:off x="650966" y="1343287"/>
                <a:ext cx="2134178" cy="12882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ED7F513-87B0-4BD4-BD7B-7DCFD10FB09C}"/>
                  </a:ext>
                </a:extLst>
              </p:cNvPr>
              <p:cNvSpPr txBox="1"/>
              <p:nvPr/>
            </p:nvSpPr>
            <p:spPr>
              <a:xfrm>
                <a:off x="1401633" y="1435398"/>
                <a:ext cx="1257005" cy="584775"/>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Software Architect</a:t>
                </a:r>
              </a:p>
            </p:txBody>
          </p:sp>
          <p:sp>
            <p:nvSpPr>
              <p:cNvPr id="13" name="TextBox 12">
                <a:extLst>
                  <a:ext uri="{FF2B5EF4-FFF2-40B4-BE49-F238E27FC236}">
                    <a16:creationId xmlns:a16="http://schemas.microsoft.com/office/drawing/2014/main" id="{F6CC8728-901C-4419-BB60-77561AC75D43}"/>
                  </a:ext>
                </a:extLst>
              </p:cNvPr>
              <p:cNvSpPr txBox="1"/>
              <p:nvPr/>
            </p:nvSpPr>
            <p:spPr>
              <a:xfrm>
                <a:off x="650965" y="2107529"/>
                <a:ext cx="2134179" cy="523220"/>
              </a:xfrm>
              <a:prstGeom prst="rect">
                <a:avLst/>
              </a:prstGeom>
              <a:noFill/>
            </p:spPr>
            <p:txBody>
              <a:bodyPr wrap="square">
                <a:spAutoFit/>
              </a:bodyPr>
              <a:lstStyle/>
              <a:p>
                <a:r>
                  <a:rPr lang="en-US" dirty="0">
                    <a:solidFill>
                      <a:schemeClr val="tx1"/>
                    </a:solidFill>
                    <a:latin typeface="Miriam Libre" panose="00000500000000000000" pitchFamily="2" charset="-79"/>
                    <a:cs typeface="Miriam Libre" panose="00000500000000000000" pitchFamily="2" charset="-79"/>
                  </a:rPr>
                  <a:t>Plan the technical aspects of the product</a:t>
                </a:r>
                <a:endParaRPr lang="en-US" dirty="0"/>
              </a:p>
            </p:txBody>
          </p:sp>
        </p:grpSp>
        <p:pic>
          <p:nvPicPr>
            <p:cNvPr id="4110" name="Picture 14" descr="Architect Icons &amp; Symbols">
              <a:extLst>
                <a:ext uri="{FF2B5EF4-FFF2-40B4-BE49-F238E27FC236}">
                  <a16:creationId xmlns:a16="http://schemas.microsoft.com/office/drawing/2014/main" id="{85CA94C8-B7BC-472F-8756-E8C9E7BB10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4244" y="3005935"/>
              <a:ext cx="665813" cy="66581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837724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Development Methodologies</a:t>
            </a:r>
          </a:p>
        </p:txBody>
      </p:sp>
      <p:sp>
        <p:nvSpPr>
          <p:cNvPr id="6" name="Rectangle 5">
            <a:extLst>
              <a:ext uri="{FF2B5EF4-FFF2-40B4-BE49-F238E27FC236}">
                <a16:creationId xmlns:a16="http://schemas.microsoft.com/office/drawing/2014/main" id="{198F1697-EC7B-47BE-87FB-03E55811E389}"/>
              </a:ext>
            </a:extLst>
          </p:cNvPr>
          <p:cNvSpPr/>
          <p:nvPr/>
        </p:nvSpPr>
        <p:spPr>
          <a:xfrm>
            <a:off x="620786" y="1429912"/>
            <a:ext cx="5894314" cy="57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i="1" dirty="0">
                <a:solidFill>
                  <a:schemeClr val="tx1"/>
                </a:solidFill>
                <a:latin typeface="Miriam Libre" panose="00000500000000000000" pitchFamily="2" charset="-79"/>
                <a:cs typeface="Miriam Libre" panose="00000500000000000000" pitchFamily="2" charset="-79"/>
              </a:rPr>
              <a:t>How does a team develop software?</a:t>
            </a:r>
          </a:p>
        </p:txBody>
      </p:sp>
      <p:pic>
        <p:nvPicPr>
          <p:cNvPr id="8194" name="Picture 2" descr="Agile | Cape Project Management, Inc.">
            <a:extLst>
              <a:ext uri="{FF2B5EF4-FFF2-40B4-BE49-F238E27FC236}">
                <a16:creationId xmlns:a16="http://schemas.microsoft.com/office/drawing/2014/main" id="{32EB9BE0-3997-4B65-8639-1A51C325702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1904" y="1889791"/>
            <a:ext cx="4371975" cy="273248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4305316-F9A3-4FA1-B957-9ACE1702AF64}"/>
              </a:ext>
            </a:extLst>
          </p:cNvPr>
          <p:cNvSpPr txBox="1"/>
          <p:nvPr/>
        </p:nvSpPr>
        <p:spPr>
          <a:xfrm>
            <a:off x="4893879" y="2063918"/>
            <a:ext cx="3650046" cy="2431435"/>
          </a:xfrm>
          <a:prstGeom prst="rect">
            <a:avLst/>
          </a:prstGeom>
          <a:noFill/>
        </p:spPr>
        <p:txBody>
          <a:bodyPr wrap="square" rtlCol="0">
            <a:spAutoFit/>
          </a:bodyPr>
          <a:lstStyle/>
          <a:p>
            <a:r>
              <a:rPr lang="en-US" sz="2000" dirty="0">
                <a:latin typeface="Miriam Libre" panose="00000500000000000000" pitchFamily="2" charset="-79"/>
                <a:cs typeface="Miriam Libre" panose="00000500000000000000" pitchFamily="2" charset="-79"/>
              </a:rPr>
              <a:t>so many overlapping paradigms, philosophies, and methodologies…</a:t>
            </a:r>
          </a:p>
          <a:p>
            <a:endParaRPr lang="en-US" sz="2000" dirty="0">
              <a:latin typeface="Miriam Libre" panose="00000500000000000000" pitchFamily="2" charset="-79"/>
              <a:cs typeface="Miriam Libre" panose="00000500000000000000" pitchFamily="2" charset="-79"/>
            </a:endParaRPr>
          </a:p>
          <a:p>
            <a:pPr algn="ctr"/>
            <a:r>
              <a:rPr lang="en-US" sz="2400" dirty="0">
                <a:latin typeface="Miriam Libre" panose="00000500000000000000" pitchFamily="2" charset="-79"/>
                <a:cs typeface="Miriam Libre" panose="00000500000000000000" pitchFamily="2" charset="-79"/>
              </a:rPr>
              <a:t>Agile, Scrum, Lean, DevOps, Waterfall, Kanban, more</a:t>
            </a:r>
          </a:p>
        </p:txBody>
      </p:sp>
    </p:spTree>
    <p:extLst>
      <p:ext uri="{BB962C8B-B14F-4D97-AF65-F5344CB8AC3E}">
        <p14:creationId xmlns:p14="http://schemas.microsoft.com/office/powerpoint/2010/main" val="3500443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Agile/Scrum*</a:t>
            </a:r>
          </a:p>
        </p:txBody>
      </p:sp>
      <p:sp>
        <p:nvSpPr>
          <p:cNvPr id="10" name="TextBox 9">
            <a:extLst>
              <a:ext uri="{FF2B5EF4-FFF2-40B4-BE49-F238E27FC236}">
                <a16:creationId xmlns:a16="http://schemas.microsoft.com/office/drawing/2014/main" id="{B4237BC1-8F62-482A-AFE7-6100CBE66A24}"/>
              </a:ext>
            </a:extLst>
          </p:cNvPr>
          <p:cNvSpPr txBox="1"/>
          <p:nvPr/>
        </p:nvSpPr>
        <p:spPr>
          <a:xfrm>
            <a:off x="7952513" y="753928"/>
            <a:ext cx="658087" cy="338554"/>
          </a:xfrm>
          <a:prstGeom prst="rect">
            <a:avLst/>
          </a:prstGeom>
          <a:noFill/>
        </p:spPr>
        <p:txBody>
          <a:bodyPr wrap="square" rtlCol="0">
            <a:spAutoFit/>
          </a:bodyPr>
          <a:lstStyle/>
          <a:p>
            <a:r>
              <a:rPr lang="en-US" sz="1600" b="1" dirty="0">
                <a:latin typeface="Miriam Libre" panose="00000500000000000000" pitchFamily="2" charset="-79"/>
                <a:cs typeface="Miriam Libre" panose="00000500000000000000" pitchFamily="2" charset="-79"/>
              </a:rPr>
              <a:t>*</a:t>
            </a:r>
            <a:r>
              <a:rPr lang="en-US" sz="1600" b="1" dirty="0" err="1">
                <a:latin typeface="Miriam Libre" panose="00000500000000000000" pitchFamily="2" charset="-79"/>
                <a:cs typeface="Miriam Libre" panose="00000500000000000000" pitchFamily="2" charset="-79"/>
              </a:rPr>
              <a:t>ish</a:t>
            </a:r>
            <a:endParaRPr lang="en-US" sz="1600" b="1" dirty="0">
              <a:latin typeface="Miriam Libre" panose="00000500000000000000" pitchFamily="2" charset="-79"/>
              <a:cs typeface="Miriam Libre" panose="00000500000000000000" pitchFamily="2" charset="-79"/>
            </a:endParaRPr>
          </a:p>
        </p:txBody>
      </p:sp>
      <p:grpSp>
        <p:nvGrpSpPr>
          <p:cNvPr id="4" name="Group 3">
            <a:extLst>
              <a:ext uri="{FF2B5EF4-FFF2-40B4-BE49-F238E27FC236}">
                <a16:creationId xmlns:a16="http://schemas.microsoft.com/office/drawing/2014/main" id="{C385E1E9-0D5E-465C-B1CF-B2A62D82913D}"/>
              </a:ext>
            </a:extLst>
          </p:cNvPr>
          <p:cNvGrpSpPr/>
          <p:nvPr/>
        </p:nvGrpSpPr>
        <p:grpSpPr>
          <a:xfrm>
            <a:off x="561975" y="1342187"/>
            <a:ext cx="2076450" cy="2371796"/>
            <a:chOff x="561975" y="1342187"/>
            <a:chExt cx="2076450" cy="2371796"/>
          </a:xfrm>
        </p:grpSpPr>
        <p:sp>
          <p:nvSpPr>
            <p:cNvPr id="3" name="Rectangle 2">
              <a:extLst>
                <a:ext uri="{FF2B5EF4-FFF2-40B4-BE49-F238E27FC236}">
                  <a16:creationId xmlns:a16="http://schemas.microsoft.com/office/drawing/2014/main" id="{479AE807-1A2B-4A6B-B836-C40D886DC4E9}"/>
                </a:ext>
              </a:extLst>
            </p:cNvPr>
            <p:cNvSpPr/>
            <p:nvPr/>
          </p:nvSpPr>
          <p:spPr>
            <a:xfrm>
              <a:off x="561975" y="1342187"/>
              <a:ext cx="2076450" cy="2371796"/>
            </a:xfrm>
            <a:prstGeom prst="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Scrum Sprints: Everything You Need to Know | Atlassian">
              <a:extLst>
                <a:ext uri="{FF2B5EF4-FFF2-40B4-BE49-F238E27FC236}">
                  <a16:creationId xmlns:a16="http://schemas.microsoft.com/office/drawing/2014/main" id="{AD795B64-4799-4C04-B7D1-2ECC5DB16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714" y="2847207"/>
              <a:ext cx="1733550" cy="8667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718BBE1F-6D64-47AB-A4EC-E8AB0C6E47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221" y="1392397"/>
              <a:ext cx="1379654" cy="572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6E54E4C-D9F4-4C71-94D4-7671967D2EDC}"/>
                </a:ext>
              </a:extLst>
            </p:cNvPr>
            <p:cNvSpPr txBox="1"/>
            <p:nvPr/>
          </p:nvSpPr>
          <p:spPr>
            <a:xfrm>
              <a:off x="671642" y="2015306"/>
              <a:ext cx="1894813" cy="954107"/>
            </a:xfrm>
            <a:prstGeom prst="rect">
              <a:avLst/>
            </a:prstGeom>
            <a:noFill/>
          </p:spPr>
          <p:txBody>
            <a:bodyPr wrap="square" rtlCol="0">
              <a:spAutoFit/>
            </a:bodyPr>
            <a:lstStyle/>
            <a:p>
              <a:r>
                <a:rPr lang="en-US" dirty="0">
                  <a:latin typeface="Miriam Libre" panose="00000500000000000000" pitchFamily="2" charset="-79"/>
                  <a:cs typeface="Miriam Libre" panose="00000500000000000000" pitchFamily="2" charset="-79"/>
                </a:rPr>
                <a:t>Short, time-boxed period when a team completes a set amount of work</a:t>
              </a:r>
            </a:p>
          </p:txBody>
        </p:sp>
        <p:sp>
          <p:nvSpPr>
            <p:cNvPr id="12" name="TextBox 11">
              <a:extLst>
                <a:ext uri="{FF2B5EF4-FFF2-40B4-BE49-F238E27FC236}">
                  <a16:creationId xmlns:a16="http://schemas.microsoft.com/office/drawing/2014/main" id="{12B47D01-6E2F-4041-A2BC-6D203BD67141}"/>
                </a:ext>
              </a:extLst>
            </p:cNvPr>
            <p:cNvSpPr txBox="1"/>
            <p:nvPr/>
          </p:nvSpPr>
          <p:spPr>
            <a:xfrm>
              <a:off x="1777503" y="2972817"/>
              <a:ext cx="629761" cy="307777"/>
            </a:xfrm>
            <a:prstGeom prst="rect">
              <a:avLst/>
            </a:prstGeom>
            <a:noFill/>
          </p:spPr>
          <p:txBody>
            <a:bodyPr wrap="square" rtlCol="0">
              <a:spAutoFit/>
            </a:bodyPr>
            <a:lstStyle/>
            <a:p>
              <a:r>
                <a:rPr lang="en-US" dirty="0">
                  <a:latin typeface="MingLiU" panose="020B0604030504040204" pitchFamily="49" charset="-120"/>
                  <a:ea typeface="MingLiU" panose="020B0604030504040204" pitchFamily="49" charset="-120"/>
                  <a:cs typeface="Miriam Libre" panose="00000500000000000000" pitchFamily="2" charset="-79"/>
                </a:rPr>
                <a:t>~2wks</a:t>
              </a:r>
            </a:p>
          </p:txBody>
        </p:sp>
      </p:grpSp>
      <p:grpSp>
        <p:nvGrpSpPr>
          <p:cNvPr id="14" name="Group 13">
            <a:extLst>
              <a:ext uri="{FF2B5EF4-FFF2-40B4-BE49-F238E27FC236}">
                <a16:creationId xmlns:a16="http://schemas.microsoft.com/office/drawing/2014/main" id="{9D37CE02-3376-49D4-ACA5-A1590A68C22E}"/>
              </a:ext>
            </a:extLst>
          </p:cNvPr>
          <p:cNvGrpSpPr/>
          <p:nvPr/>
        </p:nvGrpSpPr>
        <p:grpSpPr>
          <a:xfrm>
            <a:off x="904470" y="3913255"/>
            <a:ext cx="3467505" cy="892552"/>
            <a:chOff x="720000" y="3774755"/>
            <a:chExt cx="2675474" cy="892552"/>
          </a:xfrm>
        </p:grpSpPr>
        <p:sp>
          <p:nvSpPr>
            <p:cNvPr id="9" name="Rectangle 8">
              <a:extLst>
                <a:ext uri="{FF2B5EF4-FFF2-40B4-BE49-F238E27FC236}">
                  <a16:creationId xmlns:a16="http://schemas.microsoft.com/office/drawing/2014/main" id="{D317FA14-1694-461A-B228-6CA15239C42B}"/>
                </a:ext>
              </a:extLst>
            </p:cNvPr>
            <p:cNvSpPr/>
            <p:nvPr/>
          </p:nvSpPr>
          <p:spPr>
            <a:xfrm>
              <a:off x="720000" y="3774755"/>
              <a:ext cx="2675474" cy="8925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00" name="Picture 8" descr="New Year Planning Meetings Done Right - Vue Columbus">
              <a:extLst>
                <a:ext uri="{FF2B5EF4-FFF2-40B4-BE49-F238E27FC236}">
                  <a16:creationId xmlns:a16="http://schemas.microsoft.com/office/drawing/2014/main" id="{7626D51D-C7BA-4F34-8E19-B02B728A65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762" y="3866557"/>
              <a:ext cx="709727" cy="70972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484FADFD-53B6-4A84-A725-703869895E18}"/>
                </a:ext>
              </a:extLst>
            </p:cNvPr>
            <p:cNvSpPr txBox="1"/>
            <p:nvPr/>
          </p:nvSpPr>
          <p:spPr>
            <a:xfrm>
              <a:off x="1540489" y="3869849"/>
              <a:ext cx="1854985" cy="677108"/>
            </a:xfrm>
            <a:prstGeom prst="rect">
              <a:avLst/>
            </a:prstGeom>
            <a:noFill/>
          </p:spPr>
          <p:txBody>
            <a:bodyPr wrap="square" rtlCol="0">
              <a:spAutoFit/>
            </a:bodyPr>
            <a:lstStyle/>
            <a:p>
              <a:r>
                <a:rPr lang="en-US" b="1" u="sng" dirty="0">
                  <a:latin typeface="Miriam Libre" panose="00000500000000000000" pitchFamily="2" charset="-79"/>
                  <a:cs typeface="Miriam Libre" panose="00000500000000000000" pitchFamily="2" charset="-79"/>
                </a:rPr>
                <a:t>Sprint Planning</a:t>
              </a:r>
            </a:p>
            <a:p>
              <a:r>
                <a:rPr lang="en-US" sz="1200" dirty="0">
                  <a:latin typeface="Miriam Libre" panose="00000500000000000000" pitchFamily="2" charset="-79"/>
                  <a:cs typeface="Miriam Libre" panose="00000500000000000000" pitchFamily="2" charset="-79"/>
                </a:rPr>
                <a:t>Start of Sprint - decide what to do during the sprint period</a:t>
              </a:r>
            </a:p>
          </p:txBody>
        </p:sp>
      </p:grpSp>
      <p:cxnSp>
        <p:nvCxnSpPr>
          <p:cNvPr id="21" name="Connector: Curved 20">
            <a:extLst>
              <a:ext uri="{FF2B5EF4-FFF2-40B4-BE49-F238E27FC236}">
                <a16:creationId xmlns:a16="http://schemas.microsoft.com/office/drawing/2014/main" id="{FEC84A41-CBAD-4325-AFD5-062D74F595D6}"/>
              </a:ext>
            </a:extLst>
          </p:cNvPr>
          <p:cNvCxnSpPr>
            <a:cxnSpLocks/>
            <a:endCxn id="29" idx="4"/>
          </p:cNvCxnSpPr>
          <p:nvPr/>
        </p:nvCxnSpPr>
        <p:spPr>
          <a:xfrm rot="5400000" flipH="1" flipV="1">
            <a:off x="3363271" y="3298699"/>
            <a:ext cx="632661" cy="596453"/>
          </a:xfrm>
          <a:prstGeom prst="curvedConnector3">
            <a:avLst>
              <a:gd name="adj1" fmla="val 50000"/>
            </a:avLst>
          </a:prstGeom>
          <a:ln w="19050">
            <a:solidFill>
              <a:srgbClr val="BC7658"/>
            </a:solidFill>
            <a:tailEnd type="triangle"/>
          </a:ln>
        </p:spPr>
        <p:style>
          <a:lnRef idx="1">
            <a:schemeClr val="dk1"/>
          </a:lnRef>
          <a:fillRef idx="0">
            <a:schemeClr val="dk1"/>
          </a:fillRef>
          <a:effectRef idx="0">
            <a:schemeClr val="dk1"/>
          </a:effectRef>
          <a:fontRef idx="minor">
            <a:schemeClr val="tx1"/>
          </a:fontRef>
        </p:style>
      </p:cxnSp>
      <p:cxnSp>
        <p:nvCxnSpPr>
          <p:cNvPr id="41" name="Connector: Curved 40">
            <a:extLst>
              <a:ext uri="{FF2B5EF4-FFF2-40B4-BE49-F238E27FC236}">
                <a16:creationId xmlns:a16="http://schemas.microsoft.com/office/drawing/2014/main" id="{9F486AF7-7B1D-411A-8B77-CCC0809A25EB}"/>
              </a:ext>
            </a:extLst>
          </p:cNvPr>
          <p:cNvCxnSpPr>
            <a:cxnSpLocks/>
            <a:stCxn id="29" idx="6"/>
            <a:endCxn id="29" idx="7"/>
          </p:cNvCxnSpPr>
          <p:nvPr/>
        </p:nvCxnSpPr>
        <p:spPr>
          <a:xfrm flipH="1" flipV="1">
            <a:off x="4781876" y="1669963"/>
            <a:ext cx="333048" cy="667145"/>
          </a:xfrm>
          <a:prstGeom prst="curvedConnector4">
            <a:avLst>
              <a:gd name="adj1" fmla="val -34320"/>
              <a:gd name="adj2" fmla="val 124288"/>
            </a:avLst>
          </a:prstGeom>
          <a:ln w="19050">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grpSp>
        <p:nvGrpSpPr>
          <p:cNvPr id="65" name="Group 64">
            <a:extLst>
              <a:ext uri="{FF2B5EF4-FFF2-40B4-BE49-F238E27FC236}">
                <a16:creationId xmlns:a16="http://schemas.microsoft.com/office/drawing/2014/main" id="{9BD7A8C6-A9B9-41C3-BCD9-BCCA0C70674C}"/>
              </a:ext>
            </a:extLst>
          </p:cNvPr>
          <p:cNvGrpSpPr/>
          <p:nvPr/>
        </p:nvGrpSpPr>
        <p:grpSpPr>
          <a:xfrm>
            <a:off x="2840731" y="1393622"/>
            <a:ext cx="2274193" cy="1886972"/>
            <a:chOff x="2840731" y="1393622"/>
            <a:chExt cx="2274193" cy="1886972"/>
          </a:xfrm>
        </p:grpSpPr>
        <p:sp>
          <p:nvSpPr>
            <p:cNvPr id="29" name="Oval 28">
              <a:extLst>
                <a:ext uri="{FF2B5EF4-FFF2-40B4-BE49-F238E27FC236}">
                  <a16:creationId xmlns:a16="http://schemas.microsoft.com/office/drawing/2014/main" id="{71FF4A86-D2DB-47EB-BED4-87172832F074}"/>
                </a:ext>
              </a:extLst>
            </p:cNvPr>
            <p:cNvSpPr/>
            <p:nvPr/>
          </p:nvSpPr>
          <p:spPr>
            <a:xfrm>
              <a:off x="2840731" y="1393622"/>
              <a:ext cx="2274193" cy="1886972"/>
            </a:xfrm>
            <a:prstGeom prst="ellipse">
              <a:avLst/>
            </a:prstGeom>
            <a:solidFill>
              <a:schemeClr val="tx2">
                <a:lumMod val="20000"/>
                <a:lumOff val="80000"/>
              </a:schemeClr>
            </a:solidFill>
            <a:ln>
              <a:solidFill>
                <a:schemeClr val="tx2">
                  <a:lumMod val="60000"/>
                  <a:lumOff val="4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u="sng" dirty="0">
                  <a:solidFill>
                    <a:schemeClr val="tx1"/>
                  </a:solidFill>
                  <a:latin typeface="Miriam Libre" panose="00000500000000000000" pitchFamily="2" charset="-79"/>
                  <a:cs typeface="Miriam Libre" panose="00000500000000000000" pitchFamily="2" charset="-79"/>
                </a:rPr>
                <a:t>Stand-Up</a:t>
              </a:r>
            </a:p>
            <a:p>
              <a:pPr algn="ctr"/>
              <a:r>
                <a:rPr lang="en-US" sz="1200" dirty="0">
                  <a:solidFill>
                    <a:schemeClr val="tx1"/>
                  </a:solidFill>
                  <a:latin typeface="Miriam Libre" panose="00000500000000000000" pitchFamily="2" charset="-79"/>
                  <a:cs typeface="Miriam Libre" panose="00000500000000000000" pitchFamily="2" charset="-79"/>
                </a:rPr>
                <a:t>Daily - discuss yesterday’s work, today’s work, any roadblocks</a:t>
              </a:r>
            </a:p>
            <a:p>
              <a:pPr algn="ctr"/>
              <a:endParaRPr lang="en-US" sz="1200" dirty="0">
                <a:solidFill>
                  <a:schemeClr val="tx1"/>
                </a:solidFill>
                <a:latin typeface="Miriam Libre" panose="00000500000000000000" pitchFamily="2" charset="-79"/>
                <a:cs typeface="Miriam Libre" panose="00000500000000000000" pitchFamily="2" charset="-79"/>
              </a:endParaRPr>
            </a:p>
            <a:p>
              <a:pPr algn="ctr"/>
              <a:endParaRPr lang="en-US" sz="1200" dirty="0">
                <a:solidFill>
                  <a:schemeClr val="tx1"/>
                </a:solidFill>
                <a:latin typeface="Miriam Libre" panose="00000500000000000000" pitchFamily="2" charset="-79"/>
                <a:cs typeface="Miriam Libre" panose="00000500000000000000" pitchFamily="2" charset="-79"/>
              </a:endParaRPr>
            </a:p>
            <a:p>
              <a:pPr algn="ctr"/>
              <a:endParaRPr lang="en-US" sz="1200" dirty="0">
                <a:solidFill>
                  <a:schemeClr val="tx1"/>
                </a:solidFill>
                <a:latin typeface="Miriam Libre" panose="00000500000000000000" pitchFamily="2" charset="-79"/>
                <a:cs typeface="Miriam Libre" panose="00000500000000000000" pitchFamily="2" charset="-79"/>
              </a:endParaRPr>
            </a:p>
            <a:p>
              <a:pPr algn="ctr"/>
              <a:endParaRPr lang="en-US" sz="1200" dirty="0">
                <a:solidFill>
                  <a:schemeClr val="tx1"/>
                </a:solidFill>
                <a:latin typeface="Miriam Libre" panose="00000500000000000000" pitchFamily="2" charset="-79"/>
                <a:cs typeface="Miriam Libre" panose="00000500000000000000" pitchFamily="2" charset="-79"/>
              </a:endParaRPr>
            </a:p>
          </p:txBody>
        </p:sp>
        <p:pic>
          <p:nvPicPr>
            <p:cNvPr id="9218" name="Picture 2" descr="Daily scrum Icon - Download in Colored Outline Style">
              <a:extLst>
                <a:ext uri="{FF2B5EF4-FFF2-40B4-BE49-F238E27FC236}">
                  <a16:creationId xmlns:a16="http://schemas.microsoft.com/office/drawing/2014/main" id="{082389BF-5408-4124-85A4-13756E9A32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9769" y="2444128"/>
              <a:ext cx="716116" cy="71611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9" name="Connector: Curved 68">
            <a:extLst>
              <a:ext uri="{FF2B5EF4-FFF2-40B4-BE49-F238E27FC236}">
                <a16:creationId xmlns:a16="http://schemas.microsoft.com/office/drawing/2014/main" id="{1FC8DCE7-CF8C-492E-9005-254D18DCEBF1}"/>
              </a:ext>
            </a:extLst>
          </p:cNvPr>
          <p:cNvCxnSpPr>
            <a:cxnSpLocks/>
            <a:stCxn id="29" idx="5"/>
            <a:endCxn id="75" idx="1"/>
          </p:cNvCxnSpPr>
          <p:nvPr/>
        </p:nvCxnSpPr>
        <p:spPr>
          <a:xfrm rot="5400000" flipH="1" flipV="1">
            <a:off x="4895827" y="2006119"/>
            <a:ext cx="884183" cy="1112086"/>
          </a:xfrm>
          <a:prstGeom prst="curvedConnector4">
            <a:avLst>
              <a:gd name="adj1" fmla="val -1077"/>
              <a:gd name="adj2" fmla="val 64974"/>
            </a:avLst>
          </a:prstGeom>
          <a:ln w="19050">
            <a:solidFill>
              <a:schemeClr val="tx2">
                <a:lumMod val="60000"/>
                <a:lumOff val="40000"/>
              </a:schemeClr>
            </a:solidFill>
            <a:tailEnd type="triangle"/>
          </a:ln>
        </p:spPr>
        <p:style>
          <a:lnRef idx="1">
            <a:schemeClr val="dk1"/>
          </a:lnRef>
          <a:fillRef idx="0">
            <a:schemeClr val="dk1"/>
          </a:fillRef>
          <a:effectRef idx="0">
            <a:schemeClr val="dk1"/>
          </a:effectRef>
          <a:fontRef idx="minor">
            <a:schemeClr val="tx1"/>
          </a:fontRef>
        </p:style>
      </p:cxnSp>
      <p:grpSp>
        <p:nvGrpSpPr>
          <p:cNvPr id="67" name="Group 66">
            <a:extLst>
              <a:ext uri="{FF2B5EF4-FFF2-40B4-BE49-F238E27FC236}">
                <a16:creationId xmlns:a16="http://schemas.microsoft.com/office/drawing/2014/main" id="{CD5E5BAD-D5B6-4073-9117-FA4DA718F5B6}"/>
              </a:ext>
            </a:extLst>
          </p:cNvPr>
          <p:cNvGrpSpPr/>
          <p:nvPr/>
        </p:nvGrpSpPr>
        <p:grpSpPr>
          <a:xfrm>
            <a:off x="5893962" y="1720225"/>
            <a:ext cx="2424470" cy="772134"/>
            <a:chOff x="5999530" y="1473002"/>
            <a:chExt cx="2424470" cy="772134"/>
          </a:xfrm>
        </p:grpSpPr>
        <p:sp>
          <p:nvSpPr>
            <p:cNvPr id="73" name="Rectangle 72">
              <a:extLst>
                <a:ext uri="{FF2B5EF4-FFF2-40B4-BE49-F238E27FC236}">
                  <a16:creationId xmlns:a16="http://schemas.microsoft.com/office/drawing/2014/main" id="{911ED5B4-FAF6-4C35-BE6F-D6ADBA8D780E}"/>
                </a:ext>
              </a:extLst>
            </p:cNvPr>
            <p:cNvSpPr/>
            <p:nvPr/>
          </p:nvSpPr>
          <p:spPr>
            <a:xfrm>
              <a:off x="5999530" y="1473002"/>
              <a:ext cx="2424470" cy="77213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3151DBC3-D502-4E95-B5E3-736F6C07B0A6}"/>
                </a:ext>
              </a:extLst>
            </p:cNvPr>
            <p:cNvSpPr txBox="1"/>
            <p:nvPr/>
          </p:nvSpPr>
          <p:spPr>
            <a:xfrm>
              <a:off x="5999530" y="1534293"/>
              <a:ext cx="1767727" cy="677108"/>
            </a:xfrm>
            <a:prstGeom prst="rect">
              <a:avLst/>
            </a:prstGeom>
            <a:noFill/>
          </p:spPr>
          <p:txBody>
            <a:bodyPr wrap="square" rtlCol="0">
              <a:spAutoFit/>
            </a:bodyPr>
            <a:lstStyle/>
            <a:p>
              <a:r>
                <a:rPr lang="en-US" b="1" u="sng" dirty="0">
                  <a:latin typeface="Miriam Libre" panose="00000500000000000000" pitchFamily="2" charset="-79"/>
                  <a:cs typeface="Miriam Libre" panose="00000500000000000000" pitchFamily="2" charset="-79"/>
                </a:rPr>
                <a:t>Sprint Review</a:t>
              </a:r>
            </a:p>
            <a:p>
              <a:r>
                <a:rPr lang="en-US" sz="1200" dirty="0">
                  <a:latin typeface="Miriam Libre" panose="00000500000000000000" pitchFamily="2" charset="-79"/>
                  <a:cs typeface="Miriam Libre" panose="00000500000000000000" pitchFamily="2" charset="-79"/>
                </a:rPr>
                <a:t>End of Sprint - demo the completed work</a:t>
              </a:r>
            </a:p>
          </p:txBody>
        </p:sp>
        <p:pic>
          <p:nvPicPr>
            <p:cNvPr id="9220" name="Picture 4" descr="Businessman Pointing Presentation Board Transparent PNG &amp; SVG Vector">
              <a:extLst>
                <a:ext uri="{FF2B5EF4-FFF2-40B4-BE49-F238E27FC236}">
                  <a16:creationId xmlns:a16="http://schemas.microsoft.com/office/drawing/2014/main" id="{F825D665-60BB-49F2-A207-9B5A906F35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5615" y="1544256"/>
              <a:ext cx="667145" cy="66714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8" name="Group 77">
            <a:extLst>
              <a:ext uri="{FF2B5EF4-FFF2-40B4-BE49-F238E27FC236}">
                <a16:creationId xmlns:a16="http://schemas.microsoft.com/office/drawing/2014/main" id="{DCA2CBB0-C2A8-4EE5-8EA7-4E221BEA2F17}"/>
              </a:ext>
            </a:extLst>
          </p:cNvPr>
          <p:cNvGrpSpPr/>
          <p:nvPr/>
        </p:nvGrpSpPr>
        <p:grpSpPr>
          <a:xfrm>
            <a:off x="4912619" y="3290557"/>
            <a:ext cx="3557667" cy="1188250"/>
            <a:chOff x="4884169" y="3269451"/>
            <a:chExt cx="3557667" cy="1188250"/>
          </a:xfrm>
        </p:grpSpPr>
        <p:grpSp>
          <p:nvGrpSpPr>
            <p:cNvPr id="79" name="Group 78">
              <a:extLst>
                <a:ext uri="{FF2B5EF4-FFF2-40B4-BE49-F238E27FC236}">
                  <a16:creationId xmlns:a16="http://schemas.microsoft.com/office/drawing/2014/main" id="{32F0E36D-8CB2-441E-85DE-0B222FF3D20E}"/>
                </a:ext>
              </a:extLst>
            </p:cNvPr>
            <p:cNvGrpSpPr/>
            <p:nvPr/>
          </p:nvGrpSpPr>
          <p:grpSpPr>
            <a:xfrm>
              <a:off x="4884169" y="3269451"/>
              <a:ext cx="3557667" cy="1188250"/>
              <a:chOff x="5941984" y="902480"/>
              <a:chExt cx="2576861" cy="1307530"/>
            </a:xfrm>
            <a:solidFill>
              <a:schemeClr val="accent1">
                <a:lumMod val="20000"/>
                <a:lumOff val="80000"/>
              </a:schemeClr>
            </a:solidFill>
          </p:grpSpPr>
          <p:sp>
            <p:nvSpPr>
              <p:cNvPr id="80" name="Rectangle 79">
                <a:extLst>
                  <a:ext uri="{FF2B5EF4-FFF2-40B4-BE49-F238E27FC236}">
                    <a16:creationId xmlns:a16="http://schemas.microsoft.com/office/drawing/2014/main" id="{882AC264-6265-42D1-B4F6-DE5F5F78841B}"/>
                  </a:ext>
                </a:extLst>
              </p:cNvPr>
              <p:cNvSpPr/>
              <p:nvPr/>
            </p:nvSpPr>
            <p:spPr>
              <a:xfrm>
                <a:off x="5941984" y="902480"/>
                <a:ext cx="2576861" cy="1307530"/>
              </a:xfrm>
              <a:prstGeom prst="rect">
                <a:avLst/>
              </a:prstGeom>
              <a:grpFill/>
              <a:ln>
                <a:solidFill>
                  <a:schemeClr val="accent1">
                    <a:lumMod val="60000"/>
                    <a:lumOff val="4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7A9E8A0-41B8-4A9D-9570-093EA9C43720}"/>
                  </a:ext>
                </a:extLst>
              </p:cNvPr>
              <p:cNvSpPr txBox="1"/>
              <p:nvPr/>
            </p:nvSpPr>
            <p:spPr>
              <a:xfrm>
                <a:off x="5970964" y="1020600"/>
                <a:ext cx="1631128" cy="968501"/>
              </a:xfrm>
              <a:prstGeom prst="rect">
                <a:avLst/>
              </a:prstGeom>
              <a:grpFill/>
              <a:ln>
                <a:noFill/>
              </a:ln>
            </p:spPr>
            <p:txBody>
              <a:bodyPr wrap="square" rtlCol="0">
                <a:spAutoFit/>
              </a:bodyPr>
              <a:lstStyle/>
              <a:p>
                <a:r>
                  <a:rPr lang="en-US" b="1" u="sng" dirty="0">
                    <a:latin typeface="Miriam Libre" panose="00000500000000000000" pitchFamily="2" charset="-79"/>
                    <a:cs typeface="Miriam Libre" panose="00000500000000000000" pitchFamily="2" charset="-79"/>
                  </a:rPr>
                  <a:t>Sprint </a:t>
                </a:r>
                <a:r>
                  <a:rPr lang="en-US" b="1" u="sng" dirty="0" err="1">
                    <a:latin typeface="Miriam Libre" panose="00000500000000000000" pitchFamily="2" charset="-79"/>
                    <a:cs typeface="Miriam Libre" panose="00000500000000000000" pitchFamily="2" charset="-79"/>
                  </a:rPr>
                  <a:t>Restrospective</a:t>
                </a:r>
                <a:endParaRPr lang="en-US" b="1" u="sng" dirty="0">
                  <a:latin typeface="Miriam Libre" panose="00000500000000000000" pitchFamily="2" charset="-79"/>
                  <a:cs typeface="Miriam Libre" panose="00000500000000000000" pitchFamily="2" charset="-79"/>
                </a:endParaRPr>
              </a:p>
              <a:p>
                <a:r>
                  <a:rPr lang="en-US" sz="1200" dirty="0">
                    <a:latin typeface="Miriam Libre" panose="00000500000000000000" pitchFamily="2" charset="-79"/>
                    <a:cs typeface="Miriam Libre" panose="00000500000000000000" pitchFamily="2" charset="-79"/>
                  </a:rPr>
                  <a:t>After Sprint - talk about what went well, what went poorly, how to improve</a:t>
                </a:r>
              </a:p>
            </p:txBody>
          </p:sp>
        </p:grpSp>
        <p:pic>
          <p:nvPicPr>
            <p:cNvPr id="9222" name="Picture 6" descr="Insights Pro | MDI NetworX">
              <a:extLst>
                <a:ext uri="{FF2B5EF4-FFF2-40B4-BE49-F238E27FC236}">
                  <a16:creationId xmlns:a16="http://schemas.microsoft.com/office/drawing/2014/main" id="{05C545DB-97DA-4EC8-8754-5E4FA7D47D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5464" y="3372759"/>
              <a:ext cx="884185" cy="88418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90" name="Connector: Curved 89">
            <a:extLst>
              <a:ext uri="{FF2B5EF4-FFF2-40B4-BE49-F238E27FC236}">
                <a16:creationId xmlns:a16="http://schemas.microsoft.com/office/drawing/2014/main" id="{1EAC16E2-C2B5-4DCE-A29D-A949AF1BD310}"/>
              </a:ext>
            </a:extLst>
          </p:cNvPr>
          <p:cNvCxnSpPr>
            <a:cxnSpLocks/>
            <a:stCxn id="73" idx="2"/>
            <a:endCxn id="80" idx="0"/>
          </p:cNvCxnSpPr>
          <p:nvPr/>
        </p:nvCxnSpPr>
        <p:spPr>
          <a:xfrm rot="5400000">
            <a:off x="6499726" y="2684086"/>
            <a:ext cx="798198" cy="414744"/>
          </a:xfrm>
          <a:prstGeom prst="curvedConnector3">
            <a:avLst>
              <a:gd name="adj1" fmla="val 50000"/>
            </a:avLst>
          </a:prstGeom>
          <a:ln w="19050">
            <a:solidFill>
              <a:srgbClr val="BCA44E"/>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8613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par>
                                <p:cTn id="18" presetID="10" presetClass="entr" presetSubtype="0" fill="hold"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fade">
                                      <p:cBhvr>
                                        <p:cTn id="28" dur="500"/>
                                        <p:tgtEl>
                                          <p:spTgt spid="69"/>
                                        </p:tgtEl>
                                      </p:cBhvr>
                                    </p:animEffect>
                                  </p:childTnLst>
                                </p:cTn>
                              </p:par>
                              <p:par>
                                <p:cTn id="29" presetID="10" presetClass="entr" presetSubtype="0" fill="hold" nodeType="with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fade">
                                      <p:cBhvr>
                                        <p:cTn id="31" dur="500"/>
                                        <p:tgtEl>
                                          <p:spTgt spid="6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fade">
                                      <p:cBhvr>
                                        <p:cTn id="36" dur="500"/>
                                        <p:tgtEl>
                                          <p:spTgt spid="90"/>
                                        </p:tgtEl>
                                      </p:cBhvr>
                                    </p:animEffect>
                                  </p:childTnLst>
                                </p:cTn>
                              </p:par>
                              <p:par>
                                <p:cTn id="37" presetID="10" presetClass="entr" presetSubtype="0" fill="hold" nodeType="withEffect">
                                  <p:stCondLst>
                                    <p:cond delay="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Incremental and Iterative</a:t>
            </a:r>
          </a:p>
        </p:txBody>
      </p:sp>
      <p:pic>
        <p:nvPicPr>
          <p:cNvPr id="1028" name="Picture 4" descr="Scrum: what's the difference between incremental and iterative development?  - Agile - ZenTao">
            <a:extLst>
              <a:ext uri="{FF2B5EF4-FFF2-40B4-BE49-F238E27FC236}">
                <a16:creationId xmlns:a16="http://schemas.microsoft.com/office/drawing/2014/main" id="{D38645CA-DF0D-4EBD-A467-AE219C39A8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916" y="1439107"/>
            <a:ext cx="4270084" cy="30810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D04F63-9C23-4461-94DB-57311A0EB11A}"/>
              </a:ext>
            </a:extLst>
          </p:cNvPr>
          <p:cNvSpPr/>
          <p:nvPr/>
        </p:nvSpPr>
        <p:spPr>
          <a:xfrm>
            <a:off x="620786" y="1429912"/>
            <a:ext cx="5921174" cy="572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2400" dirty="0">
              <a:solidFill>
                <a:schemeClr val="tx1"/>
              </a:solidFill>
              <a:latin typeface="Miriam Libre" panose="00000500000000000000" pitchFamily="2" charset="-79"/>
              <a:cs typeface="Miriam Libre" panose="00000500000000000000" pitchFamily="2" charset="-79"/>
            </a:endParaRPr>
          </a:p>
        </p:txBody>
      </p:sp>
      <p:sp>
        <p:nvSpPr>
          <p:cNvPr id="7" name="Rectangle 6">
            <a:extLst>
              <a:ext uri="{FF2B5EF4-FFF2-40B4-BE49-F238E27FC236}">
                <a16:creationId xmlns:a16="http://schemas.microsoft.com/office/drawing/2014/main" id="{181D7700-C62C-437D-AF78-72ACBFDCAF3E}"/>
              </a:ext>
            </a:extLst>
          </p:cNvPr>
          <p:cNvSpPr/>
          <p:nvPr/>
        </p:nvSpPr>
        <p:spPr>
          <a:xfrm>
            <a:off x="720000" y="1581924"/>
            <a:ext cx="4270084" cy="2508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u="sng" dirty="0">
                <a:solidFill>
                  <a:schemeClr val="tx1"/>
                </a:solidFill>
                <a:latin typeface="Miriam Libre" panose="00000500000000000000" pitchFamily="2" charset="-79"/>
                <a:cs typeface="Miriam Libre" panose="00000500000000000000" pitchFamily="2" charset="-79"/>
              </a:rPr>
              <a:t>Incremental</a:t>
            </a:r>
            <a:r>
              <a:rPr lang="en-US" sz="2000" dirty="0">
                <a:solidFill>
                  <a:schemeClr val="tx1"/>
                </a:solidFill>
                <a:latin typeface="Miriam Libre" panose="00000500000000000000" pitchFamily="2" charset="-79"/>
                <a:cs typeface="Miriam Libre" panose="00000500000000000000" pitchFamily="2" charset="-79"/>
              </a:rPr>
              <a:t>: Fully flesh out one small part of a product at a time</a:t>
            </a:r>
          </a:p>
          <a:p>
            <a:endParaRPr lang="en-US" sz="2000" dirty="0">
              <a:solidFill>
                <a:schemeClr val="tx1"/>
              </a:solidFill>
              <a:latin typeface="Miriam Libre" panose="00000500000000000000" pitchFamily="2" charset="-79"/>
              <a:cs typeface="Miriam Libre" panose="00000500000000000000" pitchFamily="2" charset="-79"/>
            </a:endParaRPr>
          </a:p>
          <a:p>
            <a:r>
              <a:rPr lang="en-US" sz="2000" b="1" u="sng" dirty="0">
                <a:solidFill>
                  <a:schemeClr val="tx1"/>
                </a:solidFill>
                <a:latin typeface="Miriam Libre" panose="00000500000000000000" pitchFamily="2" charset="-79"/>
                <a:cs typeface="Miriam Libre" panose="00000500000000000000" pitchFamily="2" charset="-79"/>
              </a:rPr>
              <a:t>Iterative</a:t>
            </a:r>
            <a:r>
              <a:rPr lang="en-US" sz="2000" dirty="0">
                <a:solidFill>
                  <a:schemeClr val="tx1"/>
                </a:solidFill>
                <a:latin typeface="Miriam Libre" panose="00000500000000000000" pitchFamily="2" charset="-79"/>
                <a:cs typeface="Miriam Libre" panose="00000500000000000000" pitchFamily="2" charset="-79"/>
              </a:rPr>
              <a:t>: Build an </a:t>
            </a:r>
            <a:r>
              <a:rPr lang="en-US" sz="2000" i="1" dirty="0">
                <a:solidFill>
                  <a:schemeClr val="tx1"/>
                </a:solidFill>
                <a:latin typeface="Miriam Libre" panose="00000500000000000000" pitchFamily="2" charset="-79"/>
                <a:cs typeface="Miriam Libre" panose="00000500000000000000" pitchFamily="2" charset="-79"/>
              </a:rPr>
              <a:t>entire</a:t>
            </a:r>
            <a:r>
              <a:rPr lang="en-US" sz="2000" dirty="0">
                <a:solidFill>
                  <a:schemeClr val="tx1"/>
                </a:solidFill>
                <a:latin typeface="Miriam Libre" panose="00000500000000000000" pitchFamily="2" charset="-79"/>
                <a:cs typeface="Miriam Libre" panose="00000500000000000000" pitchFamily="2" charset="-79"/>
              </a:rPr>
              <a:t> product, and then work on fleshing it all out</a:t>
            </a:r>
          </a:p>
          <a:p>
            <a:endParaRPr lang="en-US" sz="2000" dirty="0">
              <a:solidFill>
                <a:schemeClr val="tx1"/>
              </a:solidFill>
              <a:latin typeface="Miriam Libre" panose="00000500000000000000" pitchFamily="2" charset="-79"/>
              <a:cs typeface="Miriam Libre" panose="00000500000000000000" pitchFamily="2" charset="-79"/>
            </a:endParaRPr>
          </a:p>
          <a:p>
            <a:r>
              <a:rPr lang="en-US" sz="2000" b="1" u="sng" dirty="0">
                <a:solidFill>
                  <a:schemeClr val="tx1"/>
                </a:solidFill>
                <a:latin typeface="Miriam Libre" panose="00000500000000000000" pitchFamily="2" charset="-79"/>
                <a:cs typeface="Miriam Libre" panose="00000500000000000000" pitchFamily="2" charset="-79"/>
              </a:rPr>
              <a:t>Both</a:t>
            </a:r>
            <a:r>
              <a:rPr lang="en-US" sz="2000" dirty="0">
                <a:solidFill>
                  <a:schemeClr val="tx1"/>
                </a:solidFill>
                <a:latin typeface="Miriam Libre" panose="00000500000000000000" pitchFamily="2" charset="-79"/>
                <a:cs typeface="Miriam Libre" panose="00000500000000000000" pitchFamily="2" charset="-79"/>
              </a:rPr>
              <a:t>: Iterate incrementally</a:t>
            </a:r>
            <a:endParaRPr lang="en-US" sz="2000" b="1" u="sng" dirty="0">
              <a:solidFill>
                <a:schemeClr val="tx1"/>
              </a:solidFill>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31601204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15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fade">
                                      <p:cBhvr>
                                        <p:cTn id="22"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E9F80-A00A-4373-9FAE-FD4EA277233A}"/>
              </a:ext>
            </a:extLst>
          </p:cNvPr>
          <p:cNvSpPr>
            <a:spLocks noGrp="1"/>
          </p:cNvSpPr>
          <p:nvPr>
            <p:ph type="title"/>
          </p:nvPr>
        </p:nvSpPr>
        <p:spPr/>
        <p:txBody>
          <a:bodyPr/>
          <a:lstStyle/>
          <a:p>
            <a:r>
              <a:rPr lang="en-US" dirty="0"/>
              <a:t>Iteration &amp; Feedback</a:t>
            </a:r>
          </a:p>
        </p:txBody>
      </p:sp>
      <p:sp>
        <p:nvSpPr>
          <p:cNvPr id="5" name="TextBox 4">
            <a:extLst>
              <a:ext uri="{FF2B5EF4-FFF2-40B4-BE49-F238E27FC236}">
                <a16:creationId xmlns:a16="http://schemas.microsoft.com/office/drawing/2014/main" id="{314E7704-5388-4D76-B8CD-C4E45C397340}"/>
              </a:ext>
            </a:extLst>
          </p:cNvPr>
          <p:cNvSpPr txBox="1"/>
          <p:nvPr/>
        </p:nvSpPr>
        <p:spPr>
          <a:xfrm>
            <a:off x="5521568" y="1679243"/>
            <a:ext cx="2980593" cy="2215991"/>
          </a:xfrm>
          <a:prstGeom prst="rect">
            <a:avLst/>
          </a:prstGeom>
          <a:noFill/>
        </p:spPr>
        <p:txBody>
          <a:bodyPr wrap="square">
            <a:spAutoFit/>
          </a:bodyPr>
          <a:lstStyle/>
          <a:p>
            <a:r>
              <a:rPr lang="en-US" sz="1800" dirty="0">
                <a:solidFill>
                  <a:schemeClr val="tx1"/>
                </a:solidFill>
                <a:latin typeface="Miriam Libre" panose="00000500000000000000" pitchFamily="2" charset="-79"/>
                <a:cs typeface="Miriam Libre" panose="00000500000000000000" pitchFamily="2" charset="-79"/>
              </a:rPr>
              <a:t>Break down the needs of the project into small, </a:t>
            </a:r>
            <a:r>
              <a:rPr lang="en-US" sz="1800" b="1" dirty="0">
                <a:solidFill>
                  <a:schemeClr val="tx1"/>
                </a:solidFill>
                <a:latin typeface="Miriam Libre" panose="00000500000000000000" pitchFamily="2" charset="-79"/>
                <a:cs typeface="Miriam Libre" panose="00000500000000000000" pitchFamily="2" charset="-79"/>
              </a:rPr>
              <a:t>manageable increments</a:t>
            </a:r>
          </a:p>
          <a:p>
            <a:endParaRPr lang="en-US" sz="1200" dirty="0">
              <a:solidFill>
                <a:schemeClr val="tx1"/>
              </a:solidFill>
              <a:latin typeface="Miriam Libre" panose="00000500000000000000" pitchFamily="2" charset="-79"/>
              <a:cs typeface="Miriam Libre" panose="00000500000000000000" pitchFamily="2" charset="-79"/>
            </a:endParaRPr>
          </a:p>
          <a:p>
            <a:r>
              <a:rPr lang="en-US" sz="1800" dirty="0">
                <a:solidFill>
                  <a:schemeClr val="tx1"/>
                </a:solidFill>
                <a:latin typeface="Miriam Libre" panose="00000500000000000000" pitchFamily="2" charset="-79"/>
                <a:cs typeface="Miriam Libre" panose="00000500000000000000" pitchFamily="2" charset="-79"/>
              </a:rPr>
              <a:t>Each iteration should be focused on improving the product in </a:t>
            </a:r>
            <a:r>
              <a:rPr lang="en-US" sz="1800" b="1" dirty="0">
                <a:solidFill>
                  <a:schemeClr val="tx1"/>
                </a:solidFill>
                <a:latin typeface="Miriam Libre" panose="00000500000000000000" pitchFamily="2" charset="-79"/>
                <a:cs typeface="Miriam Libre" panose="00000500000000000000" pitchFamily="2" charset="-79"/>
              </a:rPr>
              <a:t>specific</a:t>
            </a:r>
            <a:r>
              <a:rPr lang="en-US" sz="1800" dirty="0">
                <a:solidFill>
                  <a:schemeClr val="tx1"/>
                </a:solidFill>
                <a:latin typeface="Miriam Libre" panose="00000500000000000000" pitchFamily="2" charset="-79"/>
                <a:cs typeface="Miriam Libre" panose="00000500000000000000" pitchFamily="2" charset="-79"/>
              </a:rPr>
              <a:t>, </a:t>
            </a:r>
            <a:r>
              <a:rPr lang="en-US" sz="1800" b="1" dirty="0">
                <a:solidFill>
                  <a:schemeClr val="tx1"/>
                </a:solidFill>
                <a:latin typeface="Miriam Libre" panose="00000500000000000000" pitchFamily="2" charset="-79"/>
                <a:cs typeface="Miriam Libre" panose="00000500000000000000" pitchFamily="2" charset="-79"/>
              </a:rPr>
              <a:t>testable</a:t>
            </a:r>
            <a:r>
              <a:rPr lang="en-US" sz="1800" dirty="0">
                <a:solidFill>
                  <a:schemeClr val="tx1"/>
                </a:solidFill>
                <a:latin typeface="Miriam Libre" panose="00000500000000000000" pitchFamily="2" charset="-79"/>
                <a:cs typeface="Miriam Libre" panose="00000500000000000000" pitchFamily="2" charset="-79"/>
              </a:rPr>
              <a:t> ways</a:t>
            </a:r>
          </a:p>
        </p:txBody>
      </p:sp>
      <p:pic>
        <p:nvPicPr>
          <p:cNvPr id="5122" name="Picture 2" descr="Training: Don't Supersize, Make It Bite Size | Digital Dealer">
            <a:extLst>
              <a:ext uri="{FF2B5EF4-FFF2-40B4-BE49-F238E27FC236}">
                <a16:creationId xmlns:a16="http://schemas.microsoft.com/office/drawing/2014/main" id="{74A33851-6B29-476A-901A-21AD164721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 r="3877" b="29904"/>
          <a:stretch/>
        </p:blipFill>
        <p:spPr bwMode="auto">
          <a:xfrm>
            <a:off x="5723792" y="3987567"/>
            <a:ext cx="2700208" cy="9877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0565E0-4812-44D2-8761-420A404E4D69}"/>
              </a:ext>
            </a:extLst>
          </p:cNvPr>
          <p:cNvSpPr txBox="1"/>
          <p:nvPr/>
        </p:nvSpPr>
        <p:spPr>
          <a:xfrm>
            <a:off x="501162" y="1679243"/>
            <a:ext cx="4721471" cy="369332"/>
          </a:xfrm>
          <a:prstGeom prst="rect">
            <a:avLst/>
          </a:prstGeom>
          <a:noFill/>
        </p:spPr>
        <p:txBody>
          <a:bodyPr wrap="square">
            <a:spAutoFit/>
          </a:bodyPr>
          <a:lstStyle/>
          <a:p>
            <a:pPr algn="ctr"/>
            <a:r>
              <a:rPr lang="en-US" sz="1800" dirty="0">
                <a:solidFill>
                  <a:schemeClr val="tx1"/>
                </a:solidFill>
                <a:latin typeface="Miriam Libre" panose="00000500000000000000" pitchFamily="2" charset="-79"/>
                <a:cs typeface="Miriam Libre" panose="00000500000000000000" pitchFamily="2" charset="-79"/>
              </a:rPr>
              <a:t>Get the right </a:t>
            </a:r>
            <a:r>
              <a:rPr lang="en-US" sz="1800" b="1" dirty="0">
                <a:solidFill>
                  <a:schemeClr val="tx1"/>
                </a:solidFill>
                <a:latin typeface="Miriam Libre" panose="00000500000000000000" pitchFamily="2" charset="-79"/>
                <a:cs typeface="Miriam Libre" panose="00000500000000000000" pitchFamily="2" charset="-79"/>
              </a:rPr>
              <a:t>feedback</a:t>
            </a:r>
            <a:r>
              <a:rPr lang="en-US" sz="1800" dirty="0">
                <a:solidFill>
                  <a:schemeClr val="tx1"/>
                </a:solidFill>
                <a:latin typeface="Miriam Libre" panose="00000500000000000000" pitchFamily="2" charset="-79"/>
                <a:cs typeface="Miriam Libre" panose="00000500000000000000" pitchFamily="2" charset="-79"/>
              </a:rPr>
              <a:t> at the right time</a:t>
            </a:r>
          </a:p>
        </p:txBody>
      </p:sp>
      <p:sp>
        <p:nvSpPr>
          <p:cNvPr id="8" name="TextBox 7">
            <a:extLst>
              <a:ext uri="{FF2B5EF4-FFF2-40B4-BE49-F238E27FC236}">
                <a16:creationId xmlns:a16="http://schemas.microsoft.com/office/drawing/2014/main" id="{B3899155-25AE-472E-8BCA-44253CE62E6D}"/>
              </a:ext>
            </a:extLst>
          </p:cNvPr>
          <p:cNvSpPr txBox="1"/>
          <p:nvPr/>
        </p:nvSpPr>
        <p:spPr>
          <a:xfrm>
            <a:off x="580289" y="3949467"/>
            <a:ext cx="4528040" cy="584775"/>
          </a:xfrm>
          <a:prstGeom prst="rect">
            <a:avLst/>
          </a:prstGeom>
          <a:noFill/>
        </p:spPr>
        <p:txBody>
          <a:bodyPr wrap="square">
            <a:spAutoFit/>
          </a:bodyPr>
          <a:lstStyle/>
          <a:p>
            <a:pPr algn="ctr"/>
            <a:r>
              <a:rPr lang="en-US" sz="3200" b="1" dirty="0">
                <a:solidFill>
                  <a:schemeClr val="bg2"/>
                </a:solidFill>
                <a:effectLst>
                  <a:outerShdw blurRad="50800" dist="38100" dir="5400000" algn="t" rotWithShape="0">
                    <a:prstClr val="black">
                      <a:alpha val="40000"/>
                    </a:prstClr>
                  </a:outerShdw>
                </a:effectLst>
                <a:latin typeface="Miriam Libre" panose="00000500000000000000" pitchFamily="2" charset="-79"/>
                <a:cs typeface="Miriam Libre" panose="00000500000000000000" pitchFamily="2" charset="-79"/>
              </a:rPr>
              <a:t>FAIL FASTER</a:t>
            </a:r>
          </a:p>
        </p:txBody>
      </p:sp>
      <p:grpSp>
        <p:nvGrpSpPr>
          <p:cNvPr id="12" name="Group 11">
            <a:extLst>
              <a:ext uri="{FF2B5EF4-FFF2-40B4-BE49-F238E27FC236}">
                <a16:creationId xmlns:a16="http://schemas.microsoft.com/office/drawing/2014/main" id="{64370CAA-E720-40ED-B723-0547299D8596}"/>
              </a:ext>
            </a:extLst>
          </p:cNvPr>
          <p:cNvGrpSpPr/>
          <p:nvPr/>
        </p:nvGrpSpPr>
        <p:grpSpPr>
          <a:xfrm>
            <a:off x="580289" y="2121138"/>
            <a:ext cx="2092569" cy="1608992"/>
            <a:chOff x="580289" y="2121138"/>
            <a:chExt cx="2092569" cy="1608992"/>
          </a:xfrm>
        </p:grpSpPr>
        <p:sp>
          <p:nvSpPr>
            <p:cNvPr id="6" name="Rectangle 5">
              <a:extLst>
                <a:ext uri="{FF2B5EF4-FFF2-40B4-BE49-F238E27FC236}">
                  <a16:creationId xmlns:a16="http://schemas.microsoft.com/office/drawing/2014/main" id="{98B18DCB-38CF-43F3-ADF5-CA71C1AFCC9E}"/>
                </a:ext>
              </a:extLst>
            </p:cNvPr>
            <p:cNvSpPr/>
            <p:nvPr/>
          </p:nvSpPr>
          <p:spPr>
            <a:xfrm>
              <a:off x="580289" y="2121138"/>
              <a:ext cx="2092569" cy="16089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b="1" dirty="0">
                <a:latin typeface="Miriam Libre" panose="00000500000000000000" pitchFamily="2" charset="-79"/>
                <a:cs typeface="Miriam Libre" panose="00000500000000000000" pitchFamily="2" charset="-79"/>
              </a:endParaRPr>
            </a:p>
          </p:txBody>
        </p:sp>
        <p:sp>
          <p:nvSpPr>
            <p:cNvPr id="10" name="TextBox 9">
              <a:extLst>
                <a:ext uri="{FF2B5EF4-FFF2-40B4-BE49-F238E27FC236}">
                  <a16:creationId xmlns:a16="http://schemas.microsoft.com/office/drawing/2014/main" id="{D4A481D6-4B62-4233-8B99-4327EC46B28C}"/>
                </a:ext>
              </a:extLst>
            </p:cNvPr>
            <p:cNvSpPr txBox="1"/>
            <p:nvPr/>
          </p:nvSpPr>
          <p:spPr>
            <a:xfrm>
              <a:off x="580289" y="3391576"/>
              <a:ext cx="301324" cy="338554"/>
            </a:xfrm>
            <a:prstGeom prst="rect">
              <a:avLst/>
            </a:prstGeom>
            <a:solidFill>
              <a:schemeClr val="bg2">
                <a:lumMod val="20000"/>
                <a:lumOff val="80000"/>
              </a:schemeClr>
            </a:solidFill>
            <a:ln>
              <a:solidFill>
                <a:schemeClr val="bg2">
                  <a:lumMod val="50000"/>
                </a:schemeClr>
              </a:solidFill>
            </a:ln>
          </p:spPr>
          <p:txBody>
            <a:bodyPr wrap="square" rtlCol="0">
              <a:spAutoFit/>
            </a:bodyPr>
            <a:lstStyle/>
            <a:p>
              <a:r>
                <a:rPr lang="en-US" sz="1600" b="1" dirty="0">
                  <a:latin typeface="Miriam Libre" panose="00000500000000000000" pitchFamily="2" charset="-79"/>
                  <a:cs typeface="Miriam Libre" panose="00000500000000000000" pitchFamily="2" charset="-79"/>
                </a:rPr>
                <a:t>A</a:t>
              </a:r>
            </a:p>
          </p:txBody>
        </p:sp>
      </p:grpSp>
      <p:grpSp>
        <p:nvGrpSpPr>
          <p:cNvPr id="14" name="Group 13">
            <a:extLst>
              <a:ext uri="{FF2B5EF4-FFF2-40B4-BE49-F238E27FC236}">
                <a16:creationId xmlns:a16="http://schemas.microsoft.com/office/drawing/2014/main" id="{EB3640A2-485F-482C-9E88-6D472770B801}"/>
              </a:ext>
            </a:extLst>
          </p:cNvPr>
          <p:cNvGrpSpPr/>
          <p:nvPr/>
        </p:nvGrpSpPr>
        <p:grpSpPr>
          <a:xfrm>
            <a:off x="2813534" y="2121138"/>
            <a:ext cx="2294795" cy="1608992"/>
            <a:chOff x="2813534" y="2121138"/>
            <a:chExt cx="2294795" cy="1608992"/>
          </a:xfrm>
        </p:grpSpPr>
        <p:sp>
          <p:nvSpPr>
            <p:cNvPr id="11" name="Rectangle 10">
              <a:extLst>
                <a:ext uri="{FF2B5EF4-FFF2-40B4-BE49-F238E27FC236}">
                  <a16:creationId xmlns:a16="http://schemas.microsoft.com/office/drawing/2014/main" id="{7E38A8E5-CBFF-4571-BBED-8D6FE3DAD6F0}"/>
                </a:ext>
              </a:extLst>
            </p:cNvPr>
            <p:cNvSpPr/>
            <p:nvPr/>
          </p:nvSpPr>
          <p:spPr>
            <a:xfrm>
              <a:off x="2813534" y="2121138"/>
              <a:ext cx="2294795" cy="1608992"/>
            </a:xfrm>
            <a:prstGeom prst="rect">
              <a:avLst/>
            </a:prstGeom>
            <a:solidFill>
              <a:schemeClr val="accent1">
                <a:lumMod val="75000"/>
              </a:schemeClr>
            </a:solidFill>
            <a:ln>
              <a:solidFill>
                <a:schemeClr val="accent1">
                  <a:lumMod val="50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latin typeface="Miriam Libre" panose="00000500000000000000" pitchFamily="2" charset="-79"/>
                <a:cs typeface="Miriam Libre" panose="00000500000000000000" pitchFamily="2" charset="-79"/>
              </a:endParaRPr>
            </a:p>
          </p:txBody>
        </p:sp>
        <p:sp>
          <p:nvSpPr>
            <p:cNvPr id="13" name="TextBox 12">
              <a:extLst>
                <a:ext uri="{FF2B5EF4-FFF2-40B4-BE49-F238E27FC236}">
                  <a16:creationId xmlns:a16="http://schemas.microsoft.com/office/drawing/2014/main" id="{0DF26B83-DE65-4528-8EBB-CB83A00AEBCD}"/>
                </a:ext>
              </a:extLst>
            </p:cNvPr>
            <p:cNvSpPr txBox="1"/>
            <p:nvPr/>
          </p:nvSpPr>
          <p:spPr>
            <a:xfrm>
              <a:off x="2813534" y="3391576"/>
              <a:ext cx="301324" cy="338554"/>
            </a:xfrm>
            <a:prstGeom prst="rect">
              <a:avLst/>
            </a:prstGeom>
            <a:solidFill>
              <a:schemeClr val="accent2">
                <a:lumMod val="20000"/>
                <a:lumOff val="80000"/>
              </a:schemeClr>
            </a:solidFill>
            <a:ln>
              <a:solidFill>
                <a:schemeClr val="bg2">
                  <a:lumMod val="50000"/>
                </a:schemeClr>
              </a:solidFill>
            </a:ln>
          </p:spPr>
          <p:txBody>
            <a:bodyPr wrap="square" rtlCol="0">
              <a:spAutoFit/>
            </a:bodyPr>
            <a:lstStyle/>
            <a:p>
              <a:r>
                <a:rPr lang="en-US" sz="1600" b="1" dirty="0">
                  <a:latin typeface="Miriam Libre" panose="00000500000000000000" pitchFamily="2" charset="-79"/>
                  <a:cs typeface="Miriam Libre" panose="00000500000000000000" pitchFamily="2" charset="-79"/>
                </a:rPr>
                <a:t>B</a:t>
              </a:r>
            </a:p>
          </p:txBody>
        </p:sp>
      </p:grpSp>
      <p:sp>
        <p:nvSpPr>
          <p:cNvPr id="15" name="TextBox 14">
            <a:extLst>
              <a:ext uri="{FF2B5EF4-FFF2-40B4-BE49-F238E27FC236}">
                <a16:creationId xmlns:a16="http://schemas.microsoft.com/office/drawing/2014/main" id="{B41B4C07-2A43-4296-BA78-DF3EAF0CF358}"/>
              </a:ext>
            </a:extLst>
          </p:cNvPr>
          <p:cNvSpPr txBox="1"/>
          <p:nvPr/>
        </p:nvSpPr>
        <p:spPr>
          <a:xfrm>
            <a:off x="580288" y="2121138"/>
            <a:ext cx="2092569" cy="1600438"/>
          </a:xfrm>
          <a:prstGeom prst="rect">
            <a:avLst/>
          </a:prstGeom>
          <a:noFill/>
        </p:spPr>
        <p:txBody>
          <a:bodyPr wrap="square" rtlCol="0">
            <a:spAutoFit/>
          </a:bodyPr>
          <a:lstStyle/>
          <a:p>
            <a:pPr algn="ctr"/>
            <a:r>
              <a:rPr lang="en-US" b="1" dirty="0">
                <a:solidFill>
                  <a:schemeClr val="bg1"/>
                </a:solidFill>
                <a:latin typeface="Miriam Libre" panose="00000500000000000000" pitchFamily="2" charset="-79"/>
                <a:cs typeface="Miriam Libre" panose="00000500000000000000" pitchFamily="2" charset="-79"/>
              </a:rPr>
              <a:t>Spend 10 minutes drawing up a mockup</a:t>
            </a:r>
          </a:p>
          <a:p>
            <a:pPr algn="ctr"/>
            <a:endParaRPr lang="en-US" b="1" dirty="0">
              <a:solidFill>
                <a:schemeClr val="bg1"/>
              </a:solidFill>
              <a:latin typeface="Miriam Libre" panose="00000500000000000000" pitchFamily="2" charset="-79"/>
              <a:cs typeface="Miriam Libre" panose="00000500000000000000" pitchFamily="2" charset="-79"/>
            </a:endParaRPr>
          </a:p>
          <a:p>
            <a:pPr algn="ctr"/>
            <a:r>
              <a:rPr lang="en-US" b="1" dirty="0">
                <a:solidFill>
                  <a:schemeClr val="bg1"/>
                </a:solidFill>
                <a:latin typeface="Miriam Libre" panose="00000500000000000000" pitchFamily="2" charset="-79"/>
                <a:cs typeface="Miriam Libre" panose="00000500000000000000" pitchFamily="2" charset="-79"/>
              </a:rPr>
              <a:t>Show it to a stakeholder</a:t>
            </a:r>
          </a:p>
          <a:p>
            <a:pPr algn="ctr"/>
            <a:endParaRPr lang="en-US" b="1" dirty="0">
              <a:solidFill>
                <a:schemeClr val="bg1"/>
              </a:solidFill>
              <a:latin typeface="Miriam Libre" panose="00000500000000000000" pitchFamily="2" charset="-79"/>
              <a:cs typeface="Miriam Libre" panose="00000500000000000000" pitchFamily="2" charset="-79"/>
            </a:endParaRPr>
          </a:p>
          <a:p>
            <a:pPr algn="ctr"/>
            <a:r>
              <a:rPr lang="en-US" b="1" dirty="0">
                <a:solidFill>
                  <a:schemeClr val="bg1"/>
                </a:solidFill>
                <a:latin typeface="Miriam Libre" panose="00000500000000000000" pitchFamily="2" charset="-79"/>
                <a:cs typeface="Miriam Libre" panose="00000500000000000000" pitchFamily="2" charset="-79"/>
              </a:rPr>
              <a:t>They hate it</a:t>
            </a:r>
          </a:p>
        </p:txBody>
      </p:sp>
      <p:sp>
        <p:nvSpPr>
          <p:cNvPr id="18" name="TextBox 17">
            <a:extLst>
              <a:ext uri="{FF2B5EF4-FFF2-40B4-BE49-F238E27FC236}">
                <a16:creationId xmlns:a16="http://schemas.microsoft.com/office/drawing/2014/main" id="{39D8D755-0331-4E71-B144-E5D67EF6D7C6}"/>
              </a:ext>
            </a:extLst>
          </p:cNvPr>
          <p:cNvSpPr txBox="1"/>
          <p:nvPr/>
        </p:nvSpPr>
        <p:spPr>
          <a:xfrm>
            <a:off x="2813534" y="2121138"/>
            <a:ext cx="2294795" cy="1600438"/>
          </a:xfrm>
          <a:prstGeom prst="rect">
            <a:avLst/>
          </a:prstGeom>
          <a:noFill/>
        </p:spPr>
        <p:txBody>
          <a:bodyPr wrap="square">
            <a:spAutoFit/>
          </a:bodyPr>
          <a:lstStyle/>
          <a:p>
            <a:pPr algn="ctr"/>
            <a:r>
              <a:rPr lang="en-US" b="1" dirty="0">
                <a:solidFill>
                  <a:schemeClr val="bg1"/>
                </a:solidFill>
                <a:latin typeface="Miriam Libre" panose="00000500000000000000" pitchFamily="2" charset="-79"/>
                <a:cs typeface="Miriam Libre" panose="00000500000000000000" pitchFamily="2" charset="-79"/>
              </a:rPr>
              <a:t>Spend 10 hours working on a prototype app</a:t>
            </a:r>
          </a:p>
          <a:p>
            <a:pPr algn="ctr"/>
            <a:endParaRPr lang="en-US" b="1" dirty="0">
              <a:solidFill>
                <a:schemeClr val="bg1"/>
              </a:solidFill>
              <a:latin typeface="Miriam Libre" panose="00000500000000000000" pitchFamily="2" charset="-79"/>
              <a:cs typeface="Miriam Libre" panose="00000500000000000000" pitchFamily="2" charset="-79"/>
            </a:endParaRPr>
          </a:p>
          <a:p>
            <a:pPr algn="ctr"/>
            <a:r>
              <a:rPr lang="en-US" b="1" dirty="0">
                <a:solidFill>
                  <a:schemeClr val="bg1"/>
                </a:solidFill>
                <a:latin typeface="Miriam Libre" panose="00000500000000000000" pitchFamily="2" charset="-79"/>
                <a:cs typeface="Miriam Libre" panose="00000500000000000000" pitchFamily="2" charset="-79"/>
              </a:rPr>
              <a:t>Show it to a stakeholder</a:t>
            </a:r>
          </a:p>
          <a:p>
            <a:pPr algn="ctr"/>
            <a:endParaRPr lang="en-US" b="1" dirty="0">
              <a:solidFill>
                <a:schemeClr val="bg1"/>
              </a:solidFill>
              <a:latin typeface="Miriam Libre" panose="00000500000000000000" pitchFamily="2" charset="-79"/>
              <a:cs typeface="Miriam Libre" panose="00000500000000000000" pitchFamily="2" charset="-79"/>
            </a:endParaRPr>
          </a:p>
          <a:p>
            <a:pPr algn="ctr"/>
            <a:r>
              <a:rPr lang="en-US" b="1" dirty="0">
                <a:solidFill>
                  <a:schemeClr val="bg1"/>
                </a:solidFill>
                <a:latin typeface="Miriam Libre" panose="00000500000000000000" pitchFamily="2" charset="-79"/>
                <a:cs typeface="Miriam Libre" panose="00000500000000000000" pitchFamily="2" charset="-79"/>
              </a:rPr>
              <a:t>They hate it</a:t>
            </a:r>
          </a:p>
        </p:txBody>
      </p:sp>
      <p:sp>
        <p:nvSpPr>
          <p:cNvPr id="17" name="TextBox 16">
            <a:extLst>
              <a:ext uri="{FF2B5EF4-FFF2-40B4-BE49-F238E27FC236}">
                <a16:creationId xmlns:a16="http://schemas.microsoft.com/office/drawing/2014/main" id="{C6D004B5-58B9-41CC-9F6E-8114C235AA16}"/>
              </a:ext>
            </a:extLst>
          </p:cNvPr>
          <p:cNvSpPr txBox="1"/>
          <p:nvPr/>
        </p:nvSpPr>
        <p:spPr>
          <a:xfrm>
            <a:off x="822234" y="3768230"/>
            <a:ext cx="400110" cy="698793"/>
          </a:xfrm>
          <a:prstGeom prst="rect">
            <a:avLst/>
          </a:prstGeom>
          <a:noFill/>
        </p:spPr>
        <p:txBody>
          <a:bodyPr vert="vert270" wrap="square" rtlCol="0">
            <a:spAutoFit/>
          </a:bodyPr>
          <a:lstStyle/>
          <a:p>
            <a:r>
              <a:rPr lang="en-US" sz="1100" dirty="0">
                <a:latin typeface="Miriam Libre" panose="00000500000000000000" pitchFamily="2" charset="-79"/>
                <a:cs typeface="Miriam Libre" panose="00000500000000000000" pitchFamily="2" charset="-79"/>
              </a:rPr>
              <a:t>better</a:t>
            </a:r>
            <a:r>
              <a:rPr lang="en-US" sz="1400" b="0" i="0" dirty="0">
                <a:solidFill>
                  <a:srgbClr val="202122"/>
                </a:solidFill>
                <a:effectLst/>
                <a:latin typeface="Arial" panose="020B0604020202020204" pitchFamily="34" charset="0"/>
              </a:rPr>
              <a:t>→</a:t>
            </a:r>
            <a:endParaRPr lang="en-US" sz="1100" dirty="0">
              <a:latin typeface="Miriam Libre" panose="00000500000000000000" pitchFamily="2" charset="-79"/>
              <a:cs typeface="Miriam Libre" panose="00000500000000000000" pitchFamily="2" charset="-79"/>
            </a:endParaRPr>
          </a:p>
        </p:txBody>
      </p:sp>
    </p:spTree>
    <p:extLst>
      <p:ext uri="{BB962C8B-B14F-4D97-AF65-F5344CB8AC3E}">
        <p14:creationId xmlns:p14="http://schemas.microsoft.com/office/powerpoint/2010/main" val="17572108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22"/>
                                        </p:tgtEl>
                                        <p:attrNameLst>
                                          <p:attrName>style.visibility</p:attrName>
                                        </p:attrNameLst>
                                      </p:cBhvr>
                                      <p:to>
                                        <p:strVal val="visible"/>
                                      </p:to>
                                    </p:set>
                                    <p:animEffect transition="in" filter="fade">
                                      <p:cBhvr>
                                        <p:cTn id="11" dur="500"/>
                                        <p:tgtEl>
                                          <p:spTgt spid="512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fade">
                                      <p:cBhvr>
                                        <p:cTn id="29" dur="500"/>
                                        <p:tgtEl>
                                          <p:spTgt spid="1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xEl>
                                              <p:pRg st="0" end="0"/>
                                            </p:txEl>
                                          </p:spTgt>
                                        </p:tgtEl>
                                        <p:attrNameLst>
                                          <p:attrName>style.visibility</p:attrName>
                                        </p:attrNameLst>
                                      </p:cBhvr>
                                      <p:to>
                                        <p:strVal val="visible"/>
                                      </p:to>
                                    </p:set>
                                    <p:animEffect transition="in" filter="fade">
                                      <p:cBhvr>
                                        <p:cTn id="37" dur="500"/>
                                        <p:tgtEl>
                                          <p:spTgt spid="1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xEl>
                                              <p:pRg st="2" end="2"/>
                                            </p:txEl>
                                          </p:spTgt>
                                        </p:tgtEl>
                                        <p:attrNameLst>
                                          <p:attrName>style.visibility</p:attrName>
                                        </p:attrNameLst>
                                      </p:cBhvr>
                                      <p:to>
                                        <p:strVal val="visible"/>
                                      </p:to>
                                    </p:set>
                                    <p:animEffect transition="in" filter="fade">
                                      <p:cBhvr>
                                        <p:cTn id="42" dur="500"/>
                                        <p:tgtEl>
                                          <p:spTgt spid="15">
                                            <p:txEl>
                                              <p:pRg st="2" end="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xEl>
                                              <p:pRg st="2" end="2"/>
                                            </p:txEl>
                                          </p:spTgt>
                                        </p:tgtEl>
                                        <p:attrNameLst>
                                          <p:attrName>style.visibility</p:attrName>
                                        </p:attrNameLst>
                                      </p:cBhvr>
                                      <p:to>
                                        <p:strVal val="visible"/>
                                      </p:to>
                                    </p:set>
                                    <p:animEffect transition="in" filter="fade">
                                      <p:cBhvr>
                                        <p:cTn id="45" dur="500"/>
                                        <p:tgtEl>
                                          <p:spTgt spid="18">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5">
                                            <p:txEl>
                                              <p:pRg st="4" end="4"/>
                                            </p:txEl>
                                          </p:spTgt>
                                        </p:tgtEl>
                                        <p:attrNameLst>
                                          <p:attrName>style.visibility</p:attrName>
                                        </p:attrNameLst>
                                      </p:cBhvr>
                                      <p:to>
                                        <p:strVal val="visible"/>
                                      </p:to>
                                    </p:set>
                                    <p:animEffect transition="in" filter="fade">
                                      <p:cBhvr>
                                        <p:cTn id="50" dur="500"/>
                                        <p:tgtEl>
                                          <p:spTgt spid="15">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18">
                                            <p:txEl>
                                              <p:pRg st="4" end="4"/>
                                            </p:txEl>
                                          </p:spTgt>
                                        </p:tgtEl>
                                        <p:attrNameLst>
                                          <p:attrName>style.visibility</p:attrName>
                                        </p:attrNameLst>
                                      </p:cBhvr>
                                      <p:to>
                                        <p:strVal val="visible"/>
                                      </p:to>
                                    </p:set>
                                    <p:animEffect transition="in" filter="fade">
                                      <p:cBhvr>
                                        <p:cTn id="53" dur="500"/>
                                        <p:tgtEl>
                                          <p:spTgt spid="18">
                                            <p:txEl>
                                              <p:pRg st="4" end="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500" fill="hold"/>
                                        <p:tgtEl>
                                          <p:spTgt spid="8"/>
                                        </p:tgtEl>
                                        <p:attrNameLst>
                                          <p:attrName>ppt_w</p:attrName>
                                        </p:attrNameLst>
                                      </p:cBhvr>
                                      <p:tavLst>
                                        <p:tav tm="0">
                                          <p:val>
                                            <p:fltVal val="0"/>
                                          </p:val>
                                        </p:tav>
                                        <p:tav tm="100000">
                                          <p:val>
                                            <p:strVal val="#ppt_w"/>
                                          </p:val>
                                        </p:tav>
                                      </p:tavLst>
                                    </p:anim>
                                    <p:anim calcmode="lin" valueType="num">
                                      <p:cBhvr>
                                        <p:cTn id="64" dur="500" fill="hold"/>
                                        <p:tgtEl>
                                          <p:spTgt spid="8"/>
                                        </p:tgtEl>
                                        <p:attrNameLst>
                                          <p:attrName>ppt_h</p:attrName>
                                        </p:attrNameLst>
                                      </p:cBhvr>
                                      <p:tavLst>
                                        <p:tav tm="0">
                                          <p:val>
                                            <p:fltVal val="0"/>
                                          </p:val>
                                        </p:tav>
                                        <p:tav tm="100000">
                                          <p:val>
                                            <p:strVal val="#ppt_h"/>
                                          </p:val>
                                        </p:tav>
                                      </p:tavLst>
                                    </p:anim>
                                    <p:animEffect transition="in" filter="fade">
                                      <p:cBhvr>
                                        <p:cTn id="6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9641-7D58-43ED-A42F-431151A5EDC5}"/>
              </a:ext>
            </a:extLst>
          </p:cNvPr>
          <p:cNvSpPr>
            <a:spLocks noGrp="1"/>
          </p:cNvSpPr>
          <p:nvPr>
            <p:ph type="title"/>
          </p:nvPr>
        </p:nvSpPr>
        <p:spPr/>
        <p:txBody>
          <a:bodyPr/>
          <a:lstStyle/>
          <a:p>
            <a:r>
              <a:rPr lang="en-US" dirty="0"/>
              <a:t>Tracking Work</a:t>
            </a:r>
          </a:p>
        </p:txBody>
      </p:sp>
      <p:pic>
        <p:nvPicPr>
          <p:cNvPr id="7170" name="Picture 2" descr="Manage Your Team's Projects From Anywhere | Trello">
            <a:extLst>
              <a:ext uri="{FF2B5EF4-FFF2-40B4-BE49-F238E27FC236}">
                <a16:creationId xmlns:a16="http://schemas.microsoft.com/office/drawing/2014/main" id="{7841C231-EC29-4BAC-AC85-016B4742F0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074" y="1306091"/>
            <a:ext cx="4810125" cy="33733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5575766-9AA7-428B-89B0-90A0FA6C1C8E}"/>
              </a:ext>
            </a:extLst>
          </p:cNvPr>
          <p:cNvSpPr/>
          <p:nvPr/>
        </p:nvSpPr>
        <p:spPr>
          <a:xfrm>
            <a:off x="5326198" y="1415516"/>
            <a:ext cx="3301727" cy="10275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latin typeface="Miriam Libre" panose="00000500000000000000" pitchFamily="2" charset="-79"/>
                <a:cs typeface="Miriam Libre" panose="00000500000000000000" pitchFamily="2" charset="-79"/>
              </a:rPr>
              <a:t>Issues | Stories | Tickets | Cards</a:t>
            </a:r>
          </a:p>
          <a:p>
            <a:pPr marL="171450" indent="-171450">
              <a:buFont typeface="Arial" panose="020B0604020202020204" pitchFamily="34" charset="0"/>
              <a:buChar char="•"/>
            </a:pPr>
            <a:r>
              <a:rPr lang="en-US" dirty="0">
                <a:solidFill>
                  <a:schemeClr val="tx1"/>
                </a:solidFill>
                <a:latin typeface="Miriam Libre" panose="00000500000000000000" pitchFamily="2" charset="-79"/>
                <a:cs typeface="Miriam Libre" panose="00000500000000000000" pitchFamily="2" charset="-79"/>
              </a:rPr>
              <a:t>Units of work (2-4 hours)</a:t>
            </a:r>
          </a:p>
          <a:p>
            <a:pPr marL="171450" indent="-171450">
              <a:buFont typeface="Arial" panose="020B0604020202020204" pitchFamily="34" charset="0"/>
              <a:buChar char="•"/>
            </a:pPr>
            <a:r>
              <a:rPr lang="en-US" dirty="0">
                <a:solidFill>
                  <a:schemeClr val="tx1"/>
                </a:solidFill>
                <a:latin typeface="Miriam Libre" panose="00000500000000000000" pitchFamily="2" charset="-79"/>
                <a:cs typeface="Miriam Libre" panose="00000500000000000000" pitchFamily="2" charset="-79"/>
              </a:rPr>
              <a:t>Features or bug fixes</a:t>
            </a:r>
          </a:p>
          <a:p>
            <a:pPr marL="171450" indent="-171450">
              <a:buFont typeface="Arial" panose="020B0604020202020204" pitchFamily="34" charset="0"/>
              <a:buChar char="•"/>
            </a:pPr>
            <a:r>
              <a:rPr lang="en-US" dirty="0">
                <a:solidFill>
                  <a:schemeClr val="tx1"/>
                </a:solidFill>
                <a:latin typeface="Miriam Libre" panose="00000500000000000000" pitchFamily="2" charset="-79"/>
                <a:cs typeface="Miriam Libre" panose="00000500000000000000" pitchFamily="2" charset="-79"/>
              </a:rPr>
              <a:t>Status: To Do, Doing, Review, Done</a:t>
            </a:r>
          </a:p>
        </p:txBody>
      </p:sp>
      <p:sp>
        <p:nvSpPr>
          <p:cNvPr id="6" name="TextBox 5">
            <a:extLst>
              <a:ext uri="{FF2B5EF4-FFF2-40B4-BE49-F238E27FC236}">
                <a16:creationId xmlns:a16="http://schemas.microsoft.com/office/drawing/2014/main" id="{EC4EA14A-C698-427A-AAE6-B2ADB2FEAEE4}"/>
              </a:ext>
            </a:extLst>
          </p:cNvPr>
          <p:cNvSpPr txBox="1"/>
          <p:nvPr/>
        </p:nvSpPr>
        <p:spPr>
          <a:xfrm>
            <a:off x="5326199" y="2531093"/>
            <a:ext cx="3301727" cy="1846659"/>
          </a:xfrm>
          <a:prstGeom prst="rect">
            <a:avLst/>
          </a:prstGeom>
          <a:noFill/>
        </p:spPr>
        <p:txBody>
          <a:bodyPr wrap="square">
            <a:spAutoFit/>
          </a:bodyPr>
          <a:lstStyle/>
          <a:p>
            <a:pPr algn="ctr"/>
            <a:r>
              <a:rPr lang="en-US" altLang="ja-JP" sz="2400" b="0" i="0" u="sng" dirty="0">
                <a:solidFill>
                  <a:srgbClr val="FF0000"/>
                </a:solidFill>
                <a:effectLst/>
                <a:latin typeface="MS Mincho" panose="02020609040205080304" pitchFamily="49" charset="-128"/>
                <a:ea typeface="MS Mincho" panose="02020609040205080304" pitchFamily="49" charset="-128"/>
                <a:cs typeface="Miriam Libre" panose="00000500000000000000" pitchFamily="2" charset="-79"/>
              </a:rPr>
              <a:t>Kanban</a:t>
            </a:r>
            <a:r>
              <a:rPr lang="en-US" altLang="ja-JP" sz="2400" b="0" i="0" dirty="0">
                <a:solidFill>
                  <a:srgbClr val="FF0000"/>
                </a:solidFill>
                <a:effectLst/>
                <a:latin typeface="MS Mincho" panose="02020609040205080304" pitchFamily="49" charset="-128"/>
                <a:ea typeface="MS Mincho" panose="02020609040205080304" pitchFamily="49" charset="-128"/>
                <a:cs typeface="Miriam Libre" panose="00000500000000000000" pitchFamily="2" charset="-79"/>
              </a:rPr>
              <a:t>(</a:t>
            </a:r>
            <a:r>
              <a:rPr lang="ja-JP" altLang="en-US" sz="2400" b="0" i="0" dirty="0">
                <a:solidFill>
                  <a:srgbClr val="FF0000"/>
                </a:solidFill>
                <a:effectLst/>
                <a:latin typeface="MS Mincho" panose="02020609040205080304" pitchFamily="49" charset="-128"/>
                <a:ea typeface="MS Mincho" panose="02020609040205080304" pitchFamily="49" charset="-128"/>
                <a:cs typeface="Miriam Libre" panose="00000500000000000000" pitchFamily="2" charset="-79"/>
              </a:rPr>
              <a:t>看板</a:t>
            </a:r>
            <a:r>
              <a:rPr lang="en-US" altLang="ja-JP" sz="2400" b="0" i="0" dirty="0">
                <a:solidFill>
                  <a:srgbClr val="FF0000"/>
                </a:solidFill>
                <a:effectLst/>
                <a:latin typeface="MS Mincho" panose="02020609040205080304" pitchFamily="49" charset="-128"/>
                <a:ea typeface="MS Mincho" panose="02020609040205080304" pitchFamily="49" charset="-128"/>
                <a:cs typeface="Miriam Libre" panose="00000500000000000000" pitchFamily="2" charset="-79"/>
              </a:rPr>
              <a:t>)</a:t>
            </a:r>
          </a:p>
          <a:p>
            <a:pPr marL="285750" indent="-285750">
              <a:buClr>
                <a:srgbClr val="FF0000"/>
              </a:buClr>
              <a:buFont typeface="MS Mincho" panose="02020609040205080304" pitchFamily="49" charset="-128"/>
              <a:buChar char="‣"/>
            </a:pPr>
            <a:r>
              <a:rPr lang="en-US" sz="1800"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Agile method</a:t>
            </a:r>
            <a:endParaRPr lang="en-US" sz="1800" b="1" dirty="0">
              <a:solidFill>
                <a:srgbClr val="FF0000"/>
              </a:solidFill>
              <a:latin typeface="MS Mincho" panose="02020609040205080304" pitchFamily="49" charset="-128"/>
              <a:ea typeface="MS Mincho" panose="02020609040205080304" pitchFamily="49" charset="-128"/>
              <a:cs typeface="Miriam Libre" panose="00000500000000000000" pitchFamily="2" charset="-79"/>
            </a:endParaRPr>
          </a:p>
          <a:p>
            <a:pPr marL="285750" indent="-285750">
              <a:buClr>
                <a:srgbClr val="FF0000"/>
              </a:buClr>
              <a:buFont typeface="MS Mincho" panose="02020609040205080304" pitchFamily="49" charset="-128"/>
              <a:buChar char="‣"/>
            </a:pPr>
            <a:r>
              <a:rPr lang="en-US" sz="1800"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Cards pulled from one </a:t>
            </a:r>
            <a:r>
              <a:rPr lang="en-US" sz="1800" b="1"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status</a:t>
            </a:r>
            <a:r>
              <a:rPr lang="en-US" sz="1800"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 to the next</a:t>
            </a:r>
          </a:p>
          <a:p>
            <a:pPr marL="285750" indent="-285750">
              <a:buClr>
                <a:srgbClr val="FF0000"/>
              </a:buClr>
              <a:buFont typeface="MS Mincho" panose="02020609040205080304" pitchFamily="49" charset="-128"/>
              <a:buChar char="‣"/>
            </a:pPr>
            <a:r>
              <a:rPr lang="en-US" sz="1800" b="1"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Continuous improvement</a:t>
            </a:r>
          </a:p>
          <a:p>
            <a:pPr marL="285750" indent="-285750">
              <a:buClr>
                <a:srgbClr val="FF0000"/>
              </a:buClr>
              <a:buFont typeface="MS Mincho" panose="02020609040205080304" pitchFamily="49" charset="-128"/>
              <a:buChar char="‣"/>
            </a:pPr>
            <a:r>
              <a:rPr lang="en-US" sz="1800" b="1"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Trello</a:t>
            </a:r>
            <a:r>
              <a:rPr lang="en-US" sz="1800"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 has Kanban </a:t>
            </a:r>
            <a:r>
              <a:rPr lang="en-US" sz="1800" b="1" dirty="0">
                <a:solidFill>
                  <a:srgbClr val="FF0000"/>
                </a:solidFill>
                <a:latin typeface="MS Mincho" panose="02020609040205080304" pitchFamily="49" charset="-128"/>
                <a:ea typeface="MS Mincho" panose="02020609040205080304" pitchFamily="49" charset="-128"/>
                <a:cs typeface="Miriam Libre" panose="00000500000000000000" pitchFamily="2" charset="-79"/>
              </a:rPr>
              <a:t>boards</a:t>
            </a:r>
          </a:p>
        </p:txBody>
      </p:sp>
    </p:spTree>
    <p:extLst>
      <p:ext uri="{BB962C8B-B14F-4D97-AF65-F5344CB8AC3E}">
        <p14:creationId xmlns:p14="http://schemas.microsoft.com/office/powerpoint/2010/main" val="1912841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fade">
                                      <p:cBhvr>
                                        <p:cTn id="4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14855-C3E5-40ED-93A2-D6AC11F7C330}"/>
              </a:ext>
            </a:extLst>
          </p:cNvPr>
          <p:cNvSpPr>
            <a:spLocks noGrp="1"/>
          </p:cNvSpPr>
          <p:nvPr>
            <p:ph type="title"/>
          </p:nvPr>
        </p:nvSpPr>
        <p:spPr/>
        <p:txBody>
          <a:bodyPr/>
          <a:lstStyle/>
          <a:p>
            <a:r>
              <a:rPr lang="en-US" dirty="0"/>
              <a:t>Agility Activity – Part One</a:t>
            </a:r>
          </a:p>
        </p:txBody>
      </p:sp>
      <p:sp>
        <p:nvSpPr>
          <p:cNvPr id="4" name="Rectangle 3">
            <a:extLst>
              <a:ext uri="{FF2B5EF4-FFF2-40B4-BE49-F238E27FC236}">
                <a16:creationId xmlns:a16="http://schemas.microsoft.com/office/drawing/2014/main" id="{00C0D055-980B-4EF9-BBB9-673567B82ED0}"/>
              </a:ext>
            </a:extLst>
          </p:cNvPr>
          <p:cNvSpPr/>
          <p:nvPr/>
        </p:nvSpPr>
        <p:spPr>
          <a:xfrm>
            <a:off x="720000" y="1581924"/>
            <a:ext cx="5068389" cy="18947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457200" indent="-457200">
              <a:buAutoNum type="arabicPeriod"/>
            </a:pPr>
            <a:r>
              <a:rPr lang="en-US" sz="2000" dirty="0">
                <a:solidFill>
                  <a:schemeClr val="tx1"/>
                </a:solidFill>
                <a:latin typeface="Miriam Libre" panose="00000500000000000000" pitchFamily="2" charset="-79"/>
                <a:cs typeface="Miriam Libre" panose="00000500000000000000" pitchFamily="2" charset="-79"/>
              </a:rPr>
              <a:t>Get out a pen and paper</a:t>
            </a:r>
          </a:p>
          <a:p>
            <a:pPr marL="457200" indent="-457200">
              <a:buAutoNum type="arabicPeriod"/>
            </a:pPr>
            <a:r>
              <a:rPr lang="en-US" sz="2000" dirty="0">
                <a:solidFill>
                  <a:schemeClr val="tx1"/>
                </a:solidFill>
                <a:latin typeface="Miriam Libre" panose="00000500000000000000" pitchFamily="2" charset="-79"/>
                <a:cs typeface="Miriam Libre" panose="00000500000000000000" pitchFamily="2" charset="-79"/>
              </a:rPr>
              <a:t>When the stopwatch starts, write out the numbers 1-20 in a vertical column – then add another column</a:t>
            </a:r>
          </a:p>
          <a:p>
            <a:pPr marL="457200" indent="-457200">
              <a:buAutoNum type="arabicPeriod"/>
            </a:pPr>
            <a:r>
              <a:rPr lang="en-US" sz="2000" dirty="0">
                <a:solidFill>
                  <a:schemeClr val="tx1"/>
                </a:solidFill>
                <a:latin typeface="Miriam Libre" panose="00000500000000000000" pitchFamily="2" charset="-79"/>
                <a:cs typeface="Miriam Libre" panose="00000500000000000000" pitchFamily="2" charset="-79"/>
              </a:rPr>
              <a:t>Record your time!</a:t>
            </a:r>
          </a:p>
        </p:txBody>
      </p:sp>
      <p:sp>
        <p:nvSpPr>
          <p:cNvPr id="7" name="TextBox 6">
            <a:extLst>
              <a:ext uri="{FF2B5EF4-FFF2-40B4-BE49-F238E27FC236}">
                <a16:creationId xmlns:a16="http://schemas.microsoft.com/office/drawing/2014/main" id="{77872C19-6040-41C1-A425-3C382CF32B1E}"/>
              </a:ext>
            </a:extLst>
          </p:cNvPr>
          <p:cNvSpPr txBox="1"/>
          <p:nvPr/>
        </p:nvSpPr>
        <p:spPr>
          <a:xfrm>
            <a:off x="6562725" y="1464007"/>
            <a:ext cx="1365151" cy="3046988"/>
          </a:xfrm>
          <a:prstGeom prst="rect">
            <a:avLst/>
          </a:prstGeom>
          <a:noFill/>
        </p:spPr>
        <p:txBody>
          <a:bodyPr wrap="square" rtlCol="0">
            <a:spAutoFit/>
          </a:bodyPr>
          <a:lstStyle/>
          <a:p>
            <a:r>
              <a:rPr lang="en-US" sz="3200" dirty="0">
                <a:latin typeface="Script MT Bold" panose="03040602040607080904" pitchFamily="66" charset="0"/>
              </a:rPr>
              <a:t>1</a:t>
            </a:r>
          </a:p>
          <a:p>
            <a:r>
              <a:rPr lang="en-US" sz="3200" dirty="0">
                <a:latin typeface="Script MT Bold" panose="03040602040607080904" pitchFamily="66" charset="0"/>
              </a:rPr>
              <a:t>2</a:t>
            </a:r>
          </a:p>
          <a:p>
            <a:r>
              <a:rPr lang="en-US" sz="3200" dirty="0">
                <a:latin typeface="Script MT Bold" panose="03040602040607080904" pitchFamily="66" charset="0"/>
              </a:rPr>
              <a:t>3</a:t>
            </a:r>
          </a:p>
          <a:p>
            <a:r>
              <a:rPr lang="en-US" sz="3200" dirty="0">
                <a:latin typeface="Script MT Bold" panose="03040602040607080904" pitchFamily="66" charset="0"/>
              </a:rPr>
              <a:t>….</a:t>
            </a:r>
          </a:p>
          <a:p>
            <a:r>
              <a:rPr lang="en-US" sz="3200" dirty="0">
                <a:latin typeface="Script MT Bold" panose="03040602040607080904" pitchFamily="66" charset="0"/>
              </a:rPr>
              <a:t>19</a:t>
            </a:r>
          </a:p>
          <a:p>
            <a:r>
              <a:rPr lang="en-US" sz="3200" dirty="0">
                <a:latin typeface="Script MT Bold" panose="03040602040607080904" pitchFamily="66" charset="0"/>
              </a:rPr>
              <a:t>20</a:t>
            </a:r>
          </a:p>
        </p:txBody>
      </p:sp>
      <p:sp>
        <p:nvSpPr>
          <p:cNvPr id="10" name="TextBox 9">
            <a:extLst>
              <a:ext uri="{FF2B5EF4-FFF2-40B4-BE49-F238E27FC236}">
                <a16:creationId xmlns:a16="http://schemas.microsoft.com/office/drawing/2014/main" id="{03141825-C648-4304-84C3-D254CFE53515}"/>
              </a:ext>
            </a:extLst>
          </p:cNvPr>
          <p:cNvSpPr txBox="1"/>
          <p:nvPr/>
        </p:nvSpPr>
        <p:spPr>
          <a:xfrm>
            <a:off x="7245300" y="1464007"/>
            <a:ext cx="777856" cy="3046988"/>
          </a:xfrm>
          <a:prstGeom prst="rect">
            <a:avLst/>
          </a:prstGeom>
          <a:noFill/>
        </p:spPr>
        <p:txBody>
          <a:bodyPr wrap="square" rtlCol="0">
            <a:spAutoFit/>
          </a:bodyPr>
          <a:lstStyle/>
          <a:p>
            <a:r>
              <a:rPr lang="en-US" sz="3200" dirty="0">
                <a:latin typeface="Script MT Bold" panose="03040602040607080904" pitchFamily="66" charset="0"/>
              </a:rPr>
              <a:t>1</a:t>
            </a:r>
          </a:p>
          <a:p>
            <a:r>
              <a:rPr lang="en-US" sz="3200" dirty="0">
                <a:latin typeface="Script MT Bold" panose="03040602040607080904" pitchFamily="66" charset="0"/>
              </a:rPr>
              <a:t>2</a:t>
            </a:r>
          </a:p>
          <a:p>
            <a:r>
              <a:rPr lang="en-US" sz="3200" dirty="0">
                <a:latin typeface="Script MT Bold" panose="03040602040607080904" pitchFamily="66" charset="0"/>
              </a:rPr>
              <a:t>3</a:t>
            </a:r>
          </a:p>
          <a:p>
            <a:r>
              <a:rPr lang="en-US" sz="3200" dirty="0">
                <a:latin typeface="Script MT Bold" panose="03040602040607080904" pitchFamily="66" charset="0"/>
              </a:rPr>
              <a:t>….</a:t>
            </a:r>
          </a:p>
          <a:p>
            <a:r>
              <a:rPr lang="en-US" sz="3200" dirty="0">
                <a:latin typeface="Script MT Bold" panose="03040602040607080904" pitchFamily="66" charset="0"/>
              </a:rPr>
              <a:t>19</a:t>
            </a:r>
          </a:p>
          <a:p>
            <a:r>
              <a:rPr lang="en-US" sz="3200" dirty="0">
                <a:latin typeface="Script MT Bold" panose="03040602040607080904" pitchFamily="66" charset="0"/>
              </a:rPr>
              <a:t>20</a:t>
            </a:r>
          </a:p>
        </p:txBody>
      </p:sp>
      <p:pic>
        <p:nvPicPr>
          <p:cNvPr id="10242" name="Picture 2" descr="Stopwatch, Time-out Type">
            <a:extLst>
              <a:ext uri="{FF2B5EF4-FFF2-40B4-BE49-F238E27FC236}">
                <a16:creationId xmlns:a16="http://schemas.microsoft.com/office/drawing/2014/main" id="{4881A9AC-1A29-4067-9049-7C84783996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8613" y="3090744"/>
            <a:ext cx="1193011" cy="142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5140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250"/>
                                        <p:tgtEl>
                                          <p:spTgt spid="7">
                                            <p:txEl>
                                              <p:pRg st="0" end="0"/>
                                            </p:txEl>
                                          </p:spTgt>
                                        </p:tgtEl>
                                      </p:cBhvr>
                                    </p:animEffect>
                                  </p:childTnLst>
                                </p:cTn>
                              </p:par>
                            </p:childTnLst>
                          </p:cTn>
                        </p:par>
                        <p:par>
                          <p:cTn id="18" fill="hold">
                            <p:stCondLst>
                              <p:cond delay="250"/>
                            </p:stCondLst>
                            <p:childTnLst>
                              <p:par>
                                <p:cTn id="19" presetID="10" presetClass="entr" presetSubtype="0" fill="hold" nodeType="after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250"/>
                                        <p:tgtEl>
                                          <p:spTgt spid="7">
                                            <p:txEl>
                                              <p:pRg st="1" end="1"/>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250"/>
                                        <p:tgtEl>
                                          <p:spTgt spid="7">
                                            <p:txEl>
                                              <p:pRg st="2" end="2"/>
                                            </p:txEl>
                                          </p:spTgt>
                                        </p:tgtEl>
                                      </p:cBhvr>
                                    </p:animEffect>
                                  </p:childTnLst>
                                </p:cTn>
                              </p:par>
                            </p:childTnLst>
                          </p:cTn>
                        </p:par>
                        <p:par>
                          <p:cTn id="26" fill="hold">
                            <p:stCondLst>
                              <p:cond delay="750"/>
                            </p:stCondLst>
                            <p:childTnLst>
                              <p:par>
                                <p:cTn id="27" presetID="10" presetClass="entr" presetSubtype="0" fill="hold" nodeType="after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250"/>
                                        <p:tgtEl>
                                          <p:spTgt spid="7">
                                            <p:txEl>
                                              <p:pRg st="3" end="3"/>
                                            </p:txEl>
                                          </p:spTgt>
                                        </p:tgtEl>
                                      </p:cBhvr>
                                    </p:animEffect>
                                  </p:childTnLst>
                                </p:cTn>
                              </p:par>
                            </p:childTnLst>
                          </p:cTn>
                        </p:par>
                        <p:par>
                          <p:cTn id="30" fill="hold">
                            <p:stCondLst>
                              <p:cond delay="1000"/>
                            </p:stCondLst>
                            <p:childTnLst>
                              <p:par>
                                <p:cTn id="31" presetID="10" presetClass="entr" presetSubtype="0" fill="hold" nodeType="after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Effect transition="in" filter="fade">
                                      <p:cBhvr>
                                        <p:cTn id="33" dur="250"/>
                                        <p:tgtEl>
                                          <p:spTgt spid="7">
                                            <p:txEl>
                                              <p:pRg st="4" end="4"/>
                                            </p:txEl>
                                          </p:spTgt>
                                        </p:tgtEl>
                                      </p:cBhvr>
                                    </p:animEffect>
                                  </p:childTnLst>
                                </p:cTn>
                              </p:par>
                            </p:childTnLst>
                          </p:cTn>
                        </p:par>
                        <p:par>
                          <p:cTn id="34" fill="hold">
                            <p:stCondLst>
                              <p:cond delay="1250"/>
                            </p:stCondLst>
                            <p:childTnLst>
                              <p:par>
                                <p:cTn id="35" presetID="10" presetClass="entr" presetSubtype="0" fill="hold" nodeType="after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750"/>
                                        <p:tgtEl>
                                          <p:spTgt spid="7">
                                            <p:txEl>
                                              <p:pRg st="5" end="5"/>
                                            </p:txEl>
                                          </p:spTgt>
                                        </p:tgtEl>
                                      </p:cBhvr>
                                    </p:animEffec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250"/>
                                        <p:tgtEl>
                                          <p:spTgt spid="10">
                                            <p:txEl>
                                              <p:pRg st="0" end="0"/>
                                            </p:txEl>
                                          </p:spTgt>
                                        </p:tgtEl>
                                      </p:cBhvr>
                                    </p:animEffect>
                                  </p:childTnLst>
                                </p:cTn>
                              </p:par>
                            </p:childTnLst>
                          </p:cTn>
                        </p:par>
                        <p:par>
                          <p:cTn id="42" fill="hold">
                            <p:stCondLst>
                              <p:cond delay="2250"/>
                            </p:stCondLst>
                            <p:childTnLst>
                              <p:par>
                                <p:cTn id="43" presetID="10" presetClass="entr" presetSubtype="0" fill="hold" nodeType="after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animEffect transition="in" filter="fade">
                                      <p:cBhvr>
                                        <p:cTn id="45" dur="250"/>
                                        <p:tgtEl>
                                          <p:spTgt spid="10">
                                            <p:txEl>
                                              <p:pRg st="1" end="1"/>
                                            </p:txEl>
                                          </p:spTgt>
                                        </p:tgtEl>
                                      </p:cBhvr>
                                    </p:animEffect>
                                  </p:childTnLst>
                                </p:cTn>
                              </p:par>
                            </p:childTnLst>
                          </p:cTn>
                        </p:par>
                        <p:par>
                          <p:cTn id="46" fill="hold">
                            <p:stCondLst>
                              <p:cond delay="2500"/>
                            </p:stCondLst>
                            <p:childTnLst>
                              <p:par>
                                <p:cTn id="47" presetID="10" presetClass="entr" presetSubtype="0" fill="hold" nodeType="afterEffect">
                                  <p:stCondLst>
                                    <p:cond delay="0"/>
                                  </p:stCondLst>
                                  <p:childTnLst>
                                    <p:set>
                                      <p:cBhvr>
                                        <p:cTn id="48" dur="1" fill="hold">
                                          <p:stCondLst>
                                            <p:cond delay="0"/>
                                          </p:stCondLst>
                                        </p:cTn>
                                        <p:tgtEl>
                                          <p:spTgt spid="10">
                                            <p:txEl>
                                              <p:pRg st="2" end="2"/>
                                            </p:txEl>
                                          </p:spTgt>
                                        </p:tgtEl>
                                        <p:attrNameLst>
                                          <p:attrName>style.visibility</p:attrName>
                                        </p:attrNameLst>
                                      </p:cBhvr>
                                      <p:to>
                                        <p:strVal val="visible"/>
                                      </p:to>
                                    </p:set>
                                    <p:animEffect transition="in" filter="fade">
                                      <p:cBhvr>
                                        <p:cTn id="49" dur="250"/>
                                        <p:tgtEl>
                                          <p:spTgt spid="10">
                                            <p:txEl>
                                              <p:pRg st="2" end="2"/>
                                            </p:txEl>
                                          </p:spTgt>
                                        </p:tgtEl>
                                      </p:cBhvr>
                                    </p:animEffect>
                                  </p:childTnLst>
                                </p:cTn>
                              </p:par>
                            </p:childTnLst>
                          </p:cTn>
                        </p:par>
                        <p:par>
                          <p:cTn id="50" fill="hold">
                            <p:stCondLst>
                              <p:cond delay="2750"/>
                            </p:stCondLst>
                            <p:childTnLst>
                              <p:par>
                                <p:cTn id="51" presetID="10" presetClass="entr" presetSubtype="0" fill="hold" nodeType="afterEffect">
                                  <p:stCondLst>
                                    <p:cond delay="0"/>
                                  </p:stCondLst>
                                  <p:childTnLst>
                                    <p:set>
                                      <p:cBhvr>
                                        <p:cTn id="52" dur="1" fill="hold">
                                          <p:stCondLst>
                                            <p:cond delay="0"/>
                                          </p:stCondLst>
                                        </p:cTn>
                                        <p:tgtEl>
                                          <p:spTgt spid="10">
                                            <p:txEl>
                                              <p:pRg st="3" end="3"/>
                                            </p:txEl>
                                          </p:spTgt>
                                        </p:tgtEl>
                                        <p:attrNameLst>
                                          <p:attrName>style.visibility</p:attrName>
                                        </p:attrNameLst>
                                      </p:cBhvr>
                                      <p:to>
                                        <p:strVal val="visible"/>
                                      </p:to>
                                    </p:set>
                                    <p:animEffect transition="in" filter="fade">
                                      <p:cBhvr>
                                        <p:cTn id="53" dur="250"/>
                                        <p:tgtEl>
                                          <p:spTgt spid="10">
                                            <p:txEl>
                                              <p:pRg st="3" end="3"/>
                                            </p:txEl>
                                          </p:spTgt>
                                        </p:tgtEl>
                                      </p:cBhvr>
                                    </p:animEffect>
                                  </p:childTnLst>
                                </p:cTn>
                              </p:par>
                            </p:childTnLst>
                          </p:cTn>
                        </p:par>
                        <p:par>
                          <p:cTn id="54" fill="hold">
                            <p:stCondLst>
                              <p:cond delay="3000"/>
                            </p:stCondLst>
                            <p:childTnLst>
                              <p:par>
                                <p:cTn id="55" presetID="10" presetClass="entr" presetSubtype="0" fill="hold" nodeType="afterEffect">
                                  <p:stCondLst>
                                    <p:cond delay="0"/>
                                  </p:stCondLst>
                                  <p:childTnLst>
                                    <p:set>
                                      <p:cBhvr>
                                        <p:cTn id="56" dur="1" fill="hold">
                                          <p:stCondLst>
                                            <p:cond delay="0"/>
                                          </p:stCondLst>
                                        </p:cTn>
                                        <p:tgtEl>
                                          <p:spTgt spid="10">
                                            <p:txEl>
                                              <p:pRg st="4" end="4"/>
                                            </p:txEl>
                                          </p:spTgt>
                                        </p:tgtEl>
                                        <p:attrNameLst>
                                          <p:attrName>style.visibility</p:attrName>
                                        </p:attrNameLst>
                                      </p:cBhvr>
                                      <p:to>
                                        <p:strVal val="visible"/>
                                      </p:to>
                                    </p:set>
                                    <p:animEffect transition="in" filter="fade">
                                      <p:cBhvr>
                                        <p:cTn id="57" dur="250"/>
                                        <p:tgtEl>
                                          <p:spTgt spid="10">
                                            <p:txEl>
                                              <p:pRg st="4" end="4"/>
                                            </p:txEl>
                                          </p:spTgt>
                                        </p:tgtEl>
                                      </p:cBhvr>
                                    </p:animEffect>
                                  </p:childTnLst>
                                </p:cTn>
                              </p:par>
                            </p:childTnLst>
                          </p:cTn>
                        </p:par>
                        <p:par>
                          <p:cTn id="58" fill="hold">
                            <p:stCondLst>
                              <p:cond delay="3250"/>
                            </p:stCondLst>
                            <p:childTnLst>
                              <p:par>
                                <p:cTn id="59" presetID="10" presetClass="entr" presetSubtype="0" fill="hold" nodeType="afterEffect">
                                  <p:stCondLst>
                                    <p:cond delay="0"/>
                                  </p:stCondLst>
                                  <p:childTnLst>
                                    <p:set>
                                      <p:cBhvr>
                                        <p:cTn id="60" dur="1" fill="hold">
                                          <p:stCondLst>
                                            <p:cond delay="0"/>
                                          </p:stCondLst>
                                        </p:cTn>
                                        <p:tgtEl>
                                          <p:spTgt spid="10">
                                            <p:txEl>
                                              <p:pRg st="5" end="5"/>
                                            </p:txEl>
                                          </p:spTgt>
                                        </p:tgtEl>
                                        <p:attrNameLst>
                                          <p:attrName>style.visibility</p:attrName>
                                        </p:attrNameLst>
                                      </p:cBhvr>
                                      <p:to>
                                        <p:strVal val="visible"/>
                                      </p:to>
                                    </p:set>
                                    <p:animEffect transition="in" filter="fade">
                                      <p:cBhvr>
                                        <p:cTn id="61" dur="250"/>
                                        <p:tgtEl>
                                          <p:spTgt spid="10">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4">
                                            <p:txEl>
                                              <p:pRg st="2" end="2"/>
                                            </p:txEl>
                                          </p:spTgt>
                                        </p:tgtEl>
                                        <p:attrNameLst>
                                          <p:attrName>style.visibility</p:attrName>
                                        </p:attrNameLst>
                                      </p:cBhvr>
                                      <p:to>
                                        <p:strVal val="visible"/>
                                      </p:to>
                                    </p:set>
                                    <p:animEffect transition="in" filter="fade">
                                      <p:cBhvr>
                                        <p:cTn id="66" dur="500"/>
                                        <p:tgtEl>
                                          <p:spTgt spid="4">
                                            <p:txEl>
                                              <p:pRg st="2" end="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10242"/>
                                        </p:tgtEl>
                                        <p:attrNameLst>
                                          <p:attrName>style.visibility</p:attrName>
                                        </p:attrNameLst>
                                      </p:cBhvr>
                                      <p:to>
                                        <p:strVal val="visible"/>
                                      </p:to>
                                    </p:set>
                                    <p:animEffect transition="in" filter="fade">
                                      <p:cBhvr>
                                        <p:cTn id="69"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 Grid Interface &amp; Sticky Notes Company Profile by Slidesgo">
  <a:themeElements>
    <a:clrScheme name="Simple Light">
      <a:dk1>
        <a:srgbClr val="000000"/>
      </a:dk1>
      <a:lt1>
        <a:srgbClr val="FFFFFF"/>
      </a:lt1>
      <a:dk2>
        <a:srgbClr val="AA2FE6"/>
      </a:dk2>
      <a:lt2>
        <a:srgbClr val="FF7ACD"/>
      </a:lt2>
      <a:accent1>
        <a:srgbClr val="FFA27A"/>
      </a:accent1>
      <a:accent2>
        <a:srgbClr val="FFDF6D"/>
      </a:accent2>
      <a:accent3>
        <a:srgbClr val="8FFFC1"/>
      </a:accent3>
      <a:accent4>
        <a:srgbClr val="24069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20623</TotalTime>
  <Words>2967</Words>
  <Application>Microsoft Office PowerPoint</Application>
  <PresentationFormat>On-screen Show (16:9)</PresentationFormat>
  <Paragraphs>213</Paragraphs>
  <Slides>14</Slides>
  <Notes>14</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Krona One</vt:lpstr>
      <vt:lpstr>Miriam Libre</vt:lpstr>
      <vt:lpstr>MS Mincho</vt:lpstr>
      <vt:lpstr>Arial</vt:lpstr>
      <vt:lpstr>Script MT Bold</vt:lpstr>
      <vt:lpstr>MingLiU</vt:lpstr>
      <vt:lpstr>Blue Grid Interface &amp; Sticky Notes Company Profile by Slidesgo</vt:lpstr>
      <vt:lpstr>Software Development Teams &amp; Processes</vt:lpstr>
      <vt:lpstr>Software Development Teams</vt:lpstr>
      <vt:lpstr>Software Development Roles</vt:lpstr>
      <vt:lpstr>Development Methodologies</vt:lpstr>
      <vt:lpstr>Agile/Scrum*</vt:lpstr>
      <vt:lpstr>Incremental and Iterative</vt:lpstr>
      <vt:lpstr>Iteration &amp; Feedback</vt:lpstr>
      <vt:lpstr>Tracking Work</vt:lpstr>
      <vt:lpstr>Agility Activity – Part One</vt:lpstr>
      <vt:lpstr>Agility Activity – Part Two</vt:lpstr>
      <vt:lpstr>Agility Activity – Discussion</vt:lpstr>
      <vt:lpstr>Project Planning</vt:lpstr>
      <vt:lpstr>Product M.V.P.</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HTML &amp; CSS!</dc:title>
  <dc:creator>Marissa Dilisio</dc:creator>
  <cp:lastModifiedBy>Joseph Maxwell</cp:lastModifiedBy>
  <cp:revision>105</cp:revision>
  <dcterms:modified xsi:type="dcterms:W3CDTF">2025-02-04T20:45:33Z</dcterms:modified>
</cp:coreProperties>
</file>