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80" r:id="rId4"/>
    <p:sldId id="278" r:id="rId5"/>
    <p:sldId id="282" r:id="rId6"/>
    <p:sldId id="283" r:id="rId7"/>
    <p:sldId id="284" r:id="rId8"/>
    <p:sldId id="286" r:id="rId9"/>
    <p:sldId id="287" r:id="rId10"/>
    <p:sldId id="288" r:id="rId11"/>
    <p:sldId id="277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9"/>
    <a:srgbClr val="FFCC00"/>
    <a:srgbClr val="FFFFCC"/>
    <a:srgbClr val="0B0B0B"/>
    <a:srgbClr val="F8CCEA"/>
    <a:srgbClr val="020202"/>
    <a:srgbClr val="DD6BDD"/>
    <a:srgbClr val="BBE2DD"/>
    <a:srgbClr val="080808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2907" autoAdjust="0"/>
  </p:normalViewPr>
  <p:slideViewPr>
    <p:cSldViewPr showGuides="1">
      <p:cViewPr varScale="1">
        <p:scale>
          <a:sx n="72" d="100"/>
          <a:sy n="72" d="100"/>
        </p:scale>
        <p:origin x="11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 and see if they can answer.</a:t>
            </a:r>
          </a:p>
          <a:p>
            <a:endParaRPr lang="en-US" dirty="0" smtClean="0"/>
          </a:p>
          <a:p>
            <a:r>
              <a:rPr lang="en-US" dirty="0" smtClean="0"/>
              <a:t>Boolean values can be either </a:t>
            </a:r>
            <a:r>
              <a:rPr lang="en-US" b="1" dirty="0" smtClean="0"/>
              <a:t>true</a:t>
            </a:r>
            <a:r>
              <a:rPr lang="en-US" b="0" dirty="0" smtClean="0"/>
              <a:t> or </a:t>
            </a:r>
            <a:r>
              <a:rPr lang="en-US" b="1" dirty="0" smtClean="0"/>
              <a:t>false</a:t>
            </a:r>
            <a:r>
              <a:rPr lang="en-US" b="0" dirty="0" smtClean="0"/>
              <a:t>.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This is like a light switch; they can be </a:t>
            </a:r>
            <a:r>
              <a:rPr lang="en-US" b="0" i="1" baseline="0" dirty="0" smtClean="0"/>
              <a:t>on</a:t>
            </a:r>
            <a:r>
              <a:rPr lang="en-US" b="0" i="0" baseline="0" dirty="0" smtClean="0"/>
              <a:t> or </a:t>
            </a:r>
            <a:r>
              <a:rPr lang="en-US" b="0" i="1" baseline="0" dirty="0" smtClean="0"/>
              <a:t>off</a:t>
            </a:r>
            <a:r>
              <a:rPr lang="en-US" b="0" i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8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everyday examples of </a:t>
            </a:r>
            <a:r>
              <a:rPr lang="en-US" dirty="0" err="1" smtClean="0"/>
              <a:t>boolean</a:t>
            </a:r>
            <a:r>
              <a:rPr lang="en-US" dirty="0" smtClean="0"/>
              <a:t> logic.</a:t>
            </a:r>
          </a:p>
          <a:p>
            <a:endParaRPr lang="en-US" dirty="0" smtClean="0"/>
          </a:p>
          <a:p>
            <a:r>
              <a:rPr lang="en-US" dirty="0" smtClean="0"/>
              <a:t>Ask the students if they have any other examples like this using </a:t>
            </a:r>
            <a:r>
              <a:rPr lang="en-US" b="1" dirty="0" smtClean="0"/>
              <a:t>and</a:t>
            </a:r>
            <a:r>
              <a:rPr lang="en-US" b="0" dirty="0" smtClean="0"/>
              <a:t>, </a:t>
            </a:r>
            <a:r>
              <a:rPr lang="en-US" b="1" dirty="0" smtClean="0"/>
              <a:t>or</a:t>
            </a:r>
            <a:r>
              <a:rPr lang="en-US" b="0" dirty="0" smtClean="0"/>
              <a:t>, or </a:t>
            </a:r>
            <a:r>
              <a:rPr lang="en-US" b="1" dirty="0" smtClean="0"/>
              <a:t>not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  <a:p>
            <a:r>
              <a:rPr lang="en-US" b="0" dirty="0" smtClean="0"/>
              <a:t>Ask the students to help translate these</a:t>
            </a:r>
            <a:r>
              <a:rPr lang="en-US" b="0" baseline="0" dirty="0" smtClean="0"/>
              <a:t> statements into code on the whiteboard. The answers are on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31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code translations</a:t>
            </a:r>
            <a:r>
              <a:rPr lang="en-US" baseline="0" dirty="0" smtClean="0"/>
              <a:t> of the English sentences.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7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for examples from each of the categories.</a:t>
            </a:r>
          </a:p>
          <a:p>
            <a:endParaRPr lang="en-US" dirty="0" smtClean="0"/>
          </a:p>
          <a:p>
            <a:r>
              <a:rPr lang="en-US" dirty="0" smtClean="0"/>
              <a:t>red OR blue: either one makes this true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Fire trucks, the sky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red AND blue: has to</a:t>
            </a:r>
            <a:r>
              <a:rPr lang="en-US" baseline="0" dirty="0" smtClean="0"/>
              <a:t> contain both colors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3D Glasses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 Flag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red and NOT blue: cannot contain blue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Apples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77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syntax for the different operator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3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</a:t>
            </a:r>
            <a:r>
              <a:rPr lang="en-US" dirty="0" smtClean="0"/>
              <a:t>student,</a:t>
            </a:r>
            <a:r>
              <a:rPr lang="en-US" baseline="0" dirty="0" smtClean="0"/>
              <a:t> then reveal the answer.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02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</a:t>
            </a:r>
            <a:r>
              <a:rPr lang="en-US" dirty="0" smtClean="0"/>
              <a:t>student,</a:t>
            </a:r>
            <a:r>
              <a:rPr lang="en-US" baseline="0" dirty="0" smtClean="0"/>
              <a:t> then reveal the answer.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89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</a:t>
            </a:r>
            <a:r>
              <a:rPr lang="en-US" dirty="0" smtClean="0"/>
              <a:t>student,</a:t>
            </a:r>
            <a:r>
              <a:rPr lang="en-US" baseline="0" dirty="0" smtClean="0"/>
              <a:t> then reveal the answer.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42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</a:t>
            </a:r>
            <a:r>
              <a:rPr lang="en-US" dirty="0" smtClean="0"/>
              <a:t>student,</a:t>
            </a:r>
            <a:r>
              <a:rPr lang="en-US" baseline="0" dirty="0" smtClean="0"/>
              <a:t> then reveal the answer.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60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</a:t>
            </a:r>
            <a:r>
              <a:rPr lang="en-US" dirty="0" smtClean="0"/>
              <a:t>student,</a:t>
            </a:r>
            <a:r>
              <a:rPr lang="en-US" baseline="0" dirty="0" smtClean="0"/>
              <a:t> then reveal the answer.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8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</a:t>
            </a:r>
            <a:r>
              <a:rPr lang="en-US" dirty="0" smtClean="0"/>
              <a:t>student,</a:t>
            </a:r>
            <a:r>
              <a:rPr lang="en-US" baseline="0" dirty="0" smtClean="0"/>
              <a:t> then reveal the answer.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8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Boolean Operators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 smtClean="0"/>
              <a:t>Hy-Tech Club: C#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</a:t>
            </a:r>
            <a:r>
              <a:rPr lang="en-US" dirty="0" smtClean="0"/>
              <a:t>True or false?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211158"/>
          </a:xfrm>
        </p:spPr>
        <p:txBody>
          <a:bodyPr anchor="ctr">
            <a:noAutofit/>
          </a:bodyPr>
          <a:lstStyle/>
          <a:p>
            <a:pPr marL="57150" indent="0" algn="ctr">
              <a:buNone/>
            </a:pPr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"Hi"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24805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smtClean="0">
                <a:solidFill>
                  <a:schemeClr val="bg1"/>
                </a:solidFill>
              </a:rPr>
              <a:t>True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93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English Examples of </a:t>
            </a:r>
            <a:r>
              <a:rPr lang="en-US" dirty="0" err="1" smtClean="0"/>
              <a:t>boolean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743200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If it is rainy </a:t>
            </a:r>
            <a:r>
              <a:rPr lang="en-US" sz="3200" b="1" dirty="0" smtClean="0"/>
              <a:t>and</a:t>
            </a:r>
            <a:r>
              <a:rPr lang="en-US" sz="3200" dirty="0" smtClean="0"/>
              <a:t> I have $10, I will go to the movies</a:t>
            </a:r>
          </a:p>
          <a:p>
            <a:r>
              <a:rPr lang="en-US" sz="3200" dirty="0" smtClean="0"/>
              <a:t>If </a:t>
            </a:r>
            <a:r>
              <a:rPr lang="en-US" sz="3200" dirty="0"/>
              <a:t>it is </a:t>
            </a:r>
            <a:r>
              <a:rPr lang="en-US" sz="3200" dirty="0" smtClean="0"/>
              <a:t>snowy </a:t>
            </a:r>
            <a:r>
              <a:rPr lang="en-US" sz="3200" b="1" dirty="0" smtClean="0"/>
              <a:t>or</a:t>
            </a:r>
            <a:r>
              <a:rPr lang="en-US" sz="3200" dirty="0" smtClean="0"/>
              <a:t> it is below freezing, </a:t>
            </a:r>
            <a:r>
              <a:rPr lang="en-US" sz="3200" dirty="0"/>
              <a:t>school will be </a:t>
            </a:r>
            <a:r>
              <a:rPr lang="en-US" sz="3200" dirty="0" smtClean="0"/>
              <a:t>cancelled</a:t>
            </a:r>
          </a:p>
          <a:p>
            <a:r>
              <a:rPr lang="en-US" sz="3200" dirty="0" smtClean="0"/>
              <a:t>If it is </a:t>
            </a:r>
            <a:r>
              <a:rPr lang="en-US" sz="3200" b="1" dirty="0" smtClean="0"/>
              <a:t>not</a:t>
            </a:r>
            <a:r>
              <a:rPr lang="en-US" sz="3200" dirty="0" smtClean="0"/>
              <a:t> sunny, I will stay inside</a:t>
            </a:r>
          </a:p>
        </p:txBody>
      </p:sp>
      <p:pic>
        <p:nvPicPr>
          <p:cNvPr id="1028" name="Picture 4" descr="Image result for rain snow s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3200400"/>
            <a:ext cx="3314700" cy="331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505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48640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weather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"rainy"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money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&gt;= 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5715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"I'm going to the movies"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weather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"snowy"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"Snow day!"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weather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"sunny"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"Inside"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65206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What is a </a:t>
            </a:r>
            <a:r>
              <a:rPr lang="en-US" dirty="0" err="1" smtClean="0"/>
              <a:t>boolean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914900" cy="4800600"/>
          </a:xfrm>
        </p:spPr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6000" dirty="0" smtClean="0"/>
              <a:t>A </a:t>
            </a:r>
            <a:r>
              <a:rPr lang="en-US" sz="6000" b="1" dirty="0" err="1" smtClean="0"/>
              <a:t>boolean</a:t>
            </a:r>
            <a:r>
              <a:rPr lang="en-US" sz="6000" dirty="0" smtClean="0"/>
              <a:t> is a form of data that can be </a:t>
            </a:r>
            <a:r>
              <a:rPr lang="en-US" sz="6000" i="1" dirty="0" smtClean="0"/>
              <a:t>true</a:t>
            </a:r>
            <a:r>
              <a:rPr lang="en-US" sz="6000" dirty="0" smtClean="0"/>
              <a:t> or </a:t>
            </a:r>
            <a:r>
              <a:rPr lang="en-US" sz="6000" i="1" dirty="0" smtClean="0"/>
              <a:t>false</a:t>
            </a:r>
            <a:r>
              <a:rPr lang="en-US" sz="6000" dirty="0" smtClean="0"/>
              <a:t>.</a:t>
            </a:r>
            <a:endParaRPr lang="en-US" sz="6000" dirty="0"/>
          </a:p>
        </p:txBody>
      </p:sp>
      <p:pic>
        <p:nvPicPr>
          <p:cNvPr id="1026" name="Picture 2" descr="Image result for light swi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57300"/>
            <a:ext cx="46863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592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Booleans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264060"/>
            <a:ext cx="5257800" cy="5022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things are red OR blue?</a:t>
            </a:r>
          </a:p>
          <a:p>
            <a:pPr lvl="1"/>
            <a:endParaRPr lang="en-US" sz="20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What things are red AND blue?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What things are red and NOT blue?</a:t>
            </a:r>
          </a:p>
        </p:txBody>
      </p:sp>
      <p:sp>
        <p:nvSpPr>
          <p:cNvPr id="16" name="Freeform 15"/>
          <p:cNvSpPr/>
          <p:nvPr/>
        </p:nvSpPr>
        <p:spPr>
          <a:xfrm>
            <a:off x="5295900" y="342900"/>
            <a:ext cx="4511040" cy="4511039"/>
          </a:xfrm>
          <a:custGeom>
            <a:avLst/>
            <a:gdLst>
              <a:gd name="connsiteX0" fmla="*/ 0 w 4511040"/>
              <a:gd name="connsiteY0" fmla="*/ 2255520 h 4511039"/>
              <a:gd name="connsiteX1" fmla="*/ 2255520 w 4511040"/>
              <a:gd name="connsiteY1" fmla="*/ 0 h 4511039"/>
              <a:gd name="connsiteX2" fmla="*/ 4511040 w 4511040"/>
              <a:gd name="connsiteY2" fmla="*/ 2255520 h 4511039"/>
              <a:gd name="connsiteX3" fmla="*/ 2255520 w 4511040"/>
              <a:gd name="connsiteY3" fmla="*/ 4511040 h 4511039"/>
              <a:gd name="connsiteX4" fmla="*/ 0 w 4511040"/>
              <a:gd name="connsiteY4" fmla="*/ 2255520 h 451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1040" h="4511039">
                <a:moveTo>
                  <a:pt x="0" y="2255520"/>
                </a:moveTo>
                <a:cubicBezTo>
                  <a:pt x="0" y="1009831"/>
                  <a:pt x="1009831" y="0"/>
                  <a:pt x="2255520" y="0"/>
                </a:cubicBezTo>
                <a:cubicBezTo>
                  <a:pt x="3501209" y="0"/>
                  <a:pt x="4511040" y="1009831"/>
                  <a:pt x="4511040" y="2255520"/>
                </a:cubicBezTo>
                <a:cubicBezTo>
                  <a:pt x="4511040" y="3501209"/>
                  <a:pt x="3501209" y="4511040"/>
                  <a:pt x="2255520" y="4511040"/>
                </a:cubicBezTo>
                <a:cubicBezTo>
                  <a:pt x="1009831" y="4511040"/>
                  <a:pt x="0" y="3501209"/>
                  <a:pt x="0" y="225552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25400">
            <a:solidFill>
              <a:srgbClr val="FF00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29920" tIns="531948" rIns="1280160" bIns="531949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5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6896104" y="1519773"/>
            <a:ext cx="4511040" cy="4511039"/>
          </a:xfrm>
          <a:custGeom>
            <a:avLst/>
            <a:gdLst>
              <a:gd name="connsiteX0" fmla="*/ 0 w 4511040"/>
              <a:gd name="connsiteY0" fmla="*/ 2255520 h 4511039"/>
              <a:gd name="connsiteX1" fmla="*/ 2255520 w 4511040"/>
              <a:gd name="connsiteY1" fmla="*/ 0 h 4511039"/>
              <a:gd name="connsiteX2" fmla="*/ 4511040 w 4511040"/>
              <a:gd name="connsiteY2" fmla="*/ 2255520 h 4511039"/>
              <a:gd name="connsiteX3" fmla="*/ 2255520 w 4511040"/>
              <a:gd name="connsiteY3" fmla="*/ 4511040 h 4511039"/>
              <a:gd name="connsiteX4" fmla="*/ 0 w 4511040"/>
              <a:gd name="connsiteY4" fmla="*/ 2255520 h 451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1040" h="4511039">
                <a:moveTo>
                  <a:pt x="0" y="2255520"/>
                </a:moveTo>
                <a:cubicBezTo>
                  <a:pt x="0" y="1009831"/>
                  <a:pt x="1009831" y="0"/>
                  <a:pt x="2255520" y="0"/>
                </a:cubicBezTo>
                <a:cubicBezTo>
                  <a:pt x="3501209" y="0"/>
                  <a:pt x="4511040" y="1009831"/>
                  <a:pt x="4511040" y="2255520"/>
                </a:cubicBezTo>
                <a:cubicBezTo>
                  <a:pt x="4511040" y="3501209"/>
                  <a:pt x="3501209" y="4511040"/>
                  <a:pt x="2255520" y="4511040"/>
                </a:cubicBezTo>
                <a:cubicBezTo>
                  <a:pt x="1009831" y="4511040"/>
                  <a:pt x="0" y="3501209"/>
                  <a:pt x="0" y="225552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25400"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280160" tIns="531949" rIns="629920" bIns="531948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500" kern="1200"/>
          </a:p>
        </p:txBody>
      </p:sp>
      <p:sp>
        <p:nvSpPr>
          <p:cNvPr id="22" name="Freeform 21"/>
          <p:cNvSpPr/>
          <p:nvPr/>
        </p:nvSpPr>
        <p:spPr>
          <a:xfrm>
            <a:off x="6896104" y="1503637"/>
            <a:ext cx="2910836" cy="3334167"/>
          </a:xfrm>
          <a:custGeom>
            <a:avLst/>
            <a:gdLst>
              <a:gd name="connsiteX0" fmla="*/ 2255520 w 2910836"/>
              <a:gd name="connsiteY0" fmla="*/ 0 h 3334167"/>
              <a:gd name="connsiteX1" fmla="*/ 2486134 w 2910836"/>
              <a:gd name="connsiteY1" fmla="*/ 11645 h 3334167"/>
              <a:gd name="connsiteX2" fmla="*/ 2654924 w 2910836"/>
              <a:gd name="connsiteY2" fmla="*/ 37406 h 3334167"/>
              <a:gd name="connsiteX3" fmla="*/ 2733586 w 2910836"/>
              <a:gd name="connsiteY3" fmla="*/ 200697 h 3334167"/>
              <a:gd name="connsiteX4" fmla="*/ 2910836 w 2910836"/>
              <a:gd name="connsiteY4" fmla="*/ 1078647 h 3334167"/>
              <a:gd name="connsiteX5" fmla="*/ 655316 w 2910836"/>
              <a:gd name="connsiteY5" fmla="*/ 3334167 h 3334167"/>
              <a:gd name="connsiteX6" fmla="*/ 424703 w 2910836"/>
              <a:gd name="connsiteY6" fmla="*/ 3322522 h 3334167"/>
              <a:gd name="connsiteX7" fmla="*/ 255912 w 2910836"/>
              <a:gd name="connsiteY7" fmla="*/ 3296762 h 3334167"/>
              <a:gd name="connsiteX8" fmla="*/ 177250 w 2910836"/>
              <a:gd name="connsiteY8" fmla="*/ 3133470 h 3334167"/>
              <a:gd name="connsiteX9" fmla="*/ 0 w 2910836"/>
              <a:gd name="connsiteY9" fmla="*/ 2255520 h 3334167"/>
              <a:gd name="connsiteX10" fmla="*/ 2255520 w 2910836"/>
              <a:gd name="connsiteY10" fmla="*/ 0 h 333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10836" h="3334167">
                <a:moveTo>
                  <a:pt x="2255520" y="0"/>
                </a:moveTo>
                <a:cubicBezTo>
                  <a:pt x="2333376" y="0"/>
                  <a:pt x="2410310" y="3945"/>
                  <a:pt x="2486134" y="11645"/>
                </a:cubicBezTo>
                <a:lnTo>
                  <a:pt x="2654924" y="37406"/>
                </a:lnTo>
                <a:lnTo>
                  <a:pt x="2733586" y="200697"/>
                </a:lnTo>
                <a:cubicBezTo>
                  <a:pt x="2847722" y="470544"/>
                  <a:pt x="2910836" y="767225"/>
                  <a:pt x="2910836" y="1078647"/>
                </a:cubicBezTo>
                <a:cubicBezTo>
                  <a:pt x="2910836" y="2324336"/>
                  <a:pt x="1901005" y="3334167"/>
                  <a:pt x="655316" y="3334167"/>
                </a:cubicBezTo>
                <a:cubicBezTo>
                  <a:pt x="577461" y="3334167"/>
                  <a:pt x="500527" y="3330223"/>
                  <a:pt x="424703" y="3322522"/>
                </a:cubicBezTo>
                <a:lnTo>
                  <a:pt x="255912" y="3296762"/>
                </a:lnTo>
                <a:lnTo>
                  <a:pt x="177250" y="3133470"/>
                </a:lnTo>
                <a:cubicBezTo>
                  <a:pt x="63115" y="2863624"/>
                  <a:pt x="0" y="2566942"/>
                  <a:pt x="0" y="2255520"/>
                </a:cubicBezTo>
                <a:cubicBezTo>
                  <a:pt x="0" y="1009831"/>
                  <a:pt x="1009831" y="0"/>
                  <a:pt x="2255520" y="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29920" tIns="531948" rIns="1280160" bIns="531949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5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5295900" y="342900"/>
            <a:ext cx="4255128" cy="4473635"/>
          </a:xfrm>
          <a:custGeom>
            <a:avLst/>
            <a:gdLst>
              <a:gd name="connsiteX0" fmla="*/ 2255520 w 4255128"/>
              <a:gd name="connsiteY0" fmla="*/ 0 h 4473635"/>
              <a:gd name="connsiteX1" fmla="*/ 4238811 w 4255128"/>
              <a:gd name="connsiteY1" fmla="*/ 1180405 h 4473635"/>
              <a:gd name="connsiteX2" fmla="*/ 4255128 w 4255128"/>
              <a:gd name="connsiteY2" fmla="*/ 1214279 h 4473635"/>
              <a:gd name="connsiteX3" fmla="*/ 4086338 w 4255128"/>
              <a:gd name="connsiteY3" fmla="*/ 1188518 h 4473635"/>
              <a:gd name="connsiteX4" fmla="*/ 3855724 w 4255128"/>
              <a:gd name="connsiteY4" fmla="*/ 1176873 h 4473635"/>
              <a:gd name="connsiteX5" fmla="*/ 1600204 w 4255128"/>
              <a:gd name="connsiteY5" fmla="*/ 3432393 h 4473635"/>
              <a:gd name="connsiteX6" fmla="*/ 1777454 w 4255128"/>
              <a:gd name="connsiteY6" fmla="*/ 4310343 h 4473635"/>
              <a:gd name="connsiteX7" fmla="*/ 1856116 w 4255128"/>
              <a:gd name="connsiteY7" fmla="*/ 4473635 h 4473635"/>
              <a:gd name="connsiteX8" fmla="*/ 1800955 w 4255128"/>
              <a:gd name="connsiteY8" fmla="*/ 4465216 h 4473635"/>
              <a:gd name="connsiteX9" fmla="*/ 0 w 4255128"/>
              <a:gd name="connsiteY9" fmla="*/ 2255520 h 4473635"/>
              <a:gd name="connsiteX10" fmla="*/ 2255520 w 4255128"/>
              <a:gd name="connsiteY10" fmla="*/ 0 h 4473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5128" h="4473635">
                <a:moveTo>
                  <a:pt x="2255520" y="0"/>
                </a:moveTo>
                <a:cubicBezTo>
                  <a:pt x="3111931" y="0"/>
                  <a:pt x="3856863" y="477303"/>
                  <a:pt x="4238811" y="1180405"/>
                </a:cubicBezTo>
                <a:lnTo>
                  <a:pt x="4255128" y="1214279"/>
                </a:lnTo>
                <a:lnTo>
                  <a:pt x="4086338" y="1188518"/>
                </a:lnTo>
                <a:cubicBezTo>
                  <a:pt x="4010514" y="1180818"/>
                  <a:pt x="3933580" y="1176873"/>
                  <a:pt x="3855724" y="1176873"/>
                </a:cubicBezTo>
                <a:cubicBezTo>
                  <a:pt x="2610035" y="1176873"/>
                  <a:pt x="1600204" y="2186704"/>
                  <a:pt x="1600204" y="3432393"/>
                </a:cubicBezTo>
                <a:cubicBezTo>
                  <a:pt x="1600204" y="3743815"/>
                  <a:pt x="1663319" y="4040497"/>
                  <a:pt x="1777454" y="4310343"/>
                </a:cubicBezTo>
                <a:lnTo>
                  <a:pt x="1856116" y="4473635"/>
                </a:lnTo>
                <a:lnTo>
                  <a:pt x="1800955" y="4465216"/>
                </a:lnTo>
                <a:cubicBezTo>
                  <a:pt x="773152" y="4254897"/>
                  <a:pt x="0" y="3345498"/>
                  <a:pt x="0" y="2255520"/>
                </a:cubicBezTo>
                <a:cubicBezTo>
                  <a:pt x="0" y="1009831"/>
                  <a:pt x="1009831" y="0"/>
                  <a:pt x="2255520" y="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29920" tIns="531948" rIns="1280160" bIns="531949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500" kern="1200" dirty="0"/>
          </a:p>
        </p:txBody>
      </p:sp>
    </p:spTree>
    <p:extLst>
      <p:ext uri="{BB962C8B-B14F-4D97-AF65-F5344CB8AC3E}">
        <p14:creationId xmlns:p14="http://schemas.microsoft.com/office/powerpoint/2010/main" val="2488378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6" grpId="0" animBg="1"/>
      <p:bldP spid="16" grpId="1" animBg="1"/>
      <p:bldP spid="17" grpId="0" animBg="1"/>
      <p:bldP spid="17" grpId="1" animBg="1"/>
      <p:bldP spid="22" grpId="0" animBg="1"/>
      <p:bldP spid="22" grpId="1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Boolean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red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 || </a:t>
            </a:r>
            <a:r>
              <a:rPr lang="en-US" sz="4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blue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This will be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 smtClean="0">
                <a:solidFill>
                  <a:schemeClr val="bg1"/>
                </a:solidFill>
              </a:rPr>
              <a:t> if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red</a:t>
            </a:r>
            <a:r>
              <a:rPr lang="en-US" sz="3200" dirty="0" smtClean="0">
                <a:solidFill>
                  <a:schemeClr val="bg1"/>
                </a:solidFill>
              </a:rPr>
              <a:t> OR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blue</a:t>
            </a:r>
            <a:r>
              <a:rPr lang="en-US" sz="3200" dirty="0" smtClean="0">
                <a:solidFill>
                  <a:schemeClr val="bg1"/>
                </a:solidFill>
              </a:rPr>
              <a:t> are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</a:p>
          <a:p>
            <a:pPr lvl="1"/>
            <a:endParaRPr lang="en-US" sz="32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red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&amp;&amp;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blue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This will be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bg1"/>
                </a:solidFill>
              </a:rPr>
              <a:t> if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red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AND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blue</a:t>
            </a:r>
            <a:r>
              <a:rPr lang="en-US" sz="3200" dirty="0">
                <a:solidFill>
                  <a:schemeClr val="bg1"/>
                </a:solidFill>
              </a:rPr>
              <a:t> are </a:t>
            </a: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</a:p>
          <a:p>
            <a:pPr lvl="1"/>
            <a:endParaRPr lang="en-US" sz="32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US" sz="4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blue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This will be 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3600" dirty="0">
                <a:solidFill>
                  <a:schemeClr val="bg1"/>
                </a:solidFill>
              </a:rPr>
              <a:t> if </a:t>
            </a:r>
            <a:r>
              <a:rPr lang="en-US" sz="3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blue</a:t>
            </a:r>
            <a:r>
              <a:rPr lang="en-US" sz="3600" dirty="0" smtClean="0">
                <a:solidFill>
                  <a:schemeClr val="bg1"/>
                </a:solidFill>
              </a:rPr>
              <a:t> is NOT 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sz="40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endParaRPr lang="en-US" sz="40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94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</a:t>
            </a:r>
            <a:r>
              <a:rPr lang="en-US" dirty="0" smtClean="0"/>
              <a:t>True or false?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211158"/>
          </a:xfrm>
        </p:spPr>
        <p:txBody>
          <a:bodyPr anchor="ctr">
            <a:noAutofit/>
          </a:bodyPr>
          <a:lstStyle/>
          <a:p>
            <a:pPr marL="57150" indent="0" algn="ctr">
              <a:buNone/>
            </a:pPr>
            <a:r>
              <a:rPr lang="en-US" sz="7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sz="7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24805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smtClean="0">
                <a:solidFill>
                  <a:schemeClr val="bg1"/>
                </a:solidFill>
              </a:rPr>
              <a:t>False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560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</a:t>
            </a:r>
            <a:r>
              <a:rPr lang="en-US" dirty="0" smtClean="0"/>
              <a:t>True or false?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211158"/>
          </a:xfrm>
        </p:spPr>
        <p:txBody>
          <a:bodyPr anchor="ctr">
            <a:noAutofit/>
          </a:bodyPr>
          <a:lstStyle/>
          <a:p>
            <a:pPr marL="57150" indent="0" algn="ctr">
              <a:buNone/>
            </a:pPr>
            <a:r>
              <a:rPr lang="en-US" sz="7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7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||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7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US" sz="7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24805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smtClean="0">
                <a:solidFill>
                  <a:schemeClr val="bg1"/>
                </a:solidFill>
              </a:rPr>
              <a:t>True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87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</a:t>
            </a:r>
            <a:r>
              <a:rPr lang="en-US" dirty="0" smtClean="0"/>
              <a:t>True or false?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211158"/>
          </a:xfrm>
        </p:spPr>
        <p:txBody>
          <a:bodyPr anchor="ctr">
            <a:noAutofit/>
          </a:bodyPr>
          <a:lstStyle/>
          <a:p>
            <a:pPr marL="57150" indent="0" algn="ctr">
              <a:buNone/>
            </a:pPr>
            <a:r>
              <a:rPr lang="en-US" sz="7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!(</a:t>
            </a:r>
            <a:r>
              <a:rPr lang="en-US" sz="7200" dirty="0">
                <a:solidFill>
                  <a:srgbClr val="569CD6"/>
                </a:solidFill>
                <a:latin typeface="Consolas" panose="020B0609020204030204" pitchFamily="49" charset="0"/>
              </a:rPr>
              <a:t>false </a:t>
            </a:r>
            <a:r>
              <a:rPr lang="en-US" sz="7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&amp;&amp;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7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7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24805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smtClean="0">
                <a:solidFill>
                  <a:schemeClr val="bg1"/>
                </a:solidFill>
              </a:rPr>
              <a:t>True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09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</a:t>
            </a:r>
            <a:r>
              <a:rPr lang="en-US" dirty="0" smtClean="0"/>
              <a:t>True or false?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211158"/>
          </a:xfrm>
        </p:spPr>
        <p:txBody>
          <a:bodyPr anchor="ctr">
            <a:noAutofit/>
          </a:bodyPr>
          <a:lstStyle/>
          <a:p>
            <a:pPr marL="57150" indent="0" algn="ctr">
              <a:buNone/>
            </a:pPr>
            <a:r>
              <a:rPr lang="en-US" sz="7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US" sz="7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7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||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7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24805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smtClean="0">
                <a:solidFill>
                  <a:schemeClr val="bg1"/>
                </a:solidFill>
              </a:rPr>
              <a:t>False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663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</a:t>
            </a:r>
            <a:r>
              <a:rPr lang="en-US" dirty="0" smtClean="0"/>
              <a:t>True or false?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211158"/>
          </a:xfrm>
        </p:spPr>
        <p:txBody>
          <a:bodyPr anchor="ctr">
            <a:noAutofit/>
          </a:bodyPr>
          <a:lstStyle/>
          <a:p>
            <a:pPr marL="57150" indent="0" algn="ctr">
              <a:buNone/>
            </a:pPr>
            <a:r>
              <a:rPr lang="en-US" sz="7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7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 || </a:t>
            </a:r>
            <a:r>
              <a:rPr lang="en-US" sz="7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7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24805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smtClean="0">
                <a:solidFill>
                  <a:schemeClr val="bg1"/>
                </a:solidFill>
              </a:rPr>
              <a:t>False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96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3535</TotalTime>
  <Words>389</Words>
  <Application>Microsoft Office PowerPoint</Application>
  <PresentationFormat>Widescreen</PresentationFormat>
  <Paragraphs>99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Boolean Operators</vt:lpstr>
      <vt:lpstr>Review: What is a boolean?</vt:lpstr>
      <vt:lpstr>Combining Booleans</vt:lpstr>
      <vt:lpstr>Boolean Operators</vt:lpstr>
      <vt:lpstr>Mini-Quiz: True or false?</vt:lpstr>
      <vt:lpstr>Mini-Quiz: True or false?</vt:lpstr>
      <vt:lpstr>Mini-Quiz: True or false?</vt:lpstr>
      <vt:lpstr>Mini-Quiz: True or false?</vt:lpstr>
      <vt:lpstr>Mini-Quiz: True or false?</vt:lpstr>
      <vt:lpstr>Mini-Quiz: True or false?</vt:lpstr>
      <vt:lpstr>English Examples of boolean logic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187</cp:revision>
  <dcterms:created xsi:type="dcterms:W3CDTF">2019-03-11T04:04:09Z</dcterms:created>
  <dcterms:modified xsi:type="dcterms:W3CDTF">2020-02-27T21:30:11Z</dcterms:modified>
</cp:coreProperties>
</file>