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84" r:id="rId3"/>
    <p:sldId id="285" r:id="rId4"/>
    <p:sldId id="299" r:id="rId5"/>
    <p:sldId id="295" r:id="rId6"/>
    <p:sldId id="294" r:id="rId7"/>
    <p:sldId id="288" r:id="rId8"/>
    <p:sldId id="292" r:id="rId9"/>
    <p:sldId id="300" r:id="rId10"/>
    <p:sldId id="286" r:id="rId11"/>
    <p:sldId id="296" r:id="rId12"/>
    <p:sldId id="289" r:id="rId13"/>
    <p:sldId id="293" r:id="rId14"/>
    <p:sldId id="297" r:id="rId15"/>
    <p:sldId id="298" r:id="rId16"/>
    <p:sldId id="291" r:id="rId17"/>
    <p:sldId id="287" r:id="rId18"/>
    <p:sldId id="290" r:id="rId19"/>
    <p:sldId id="301" r:id="rId20"/>
    <p:sldId id="302" r:id="rId21"/>
    <p:sldId id="303" r:id="rId22"/>
    <p:sldId id="305" r:id="rId23"/>
    <p:sldId id="3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Maxwell" initials="JM" lastIdx="1" clrIdx="0">
    <p:extLst>
      <p:ext uri="{19B8F6BF-5375-455C-9EA6-DF929625EA0E}">
        <p15:presenceInfo xmlns:p15="http://schemas.microsoft.com/office/powerpoint/2012/main" userId="S::Joseph.Maxwell@hyland.com::81b9e37d-9426-4999-a489-1cb52182bf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CCEA"/>
    <a:srgbClr val="FCFBF9"/>
    <a:srgbClr val="FFCC00"/>
    <a:srgbClr val="FFFFCC"/>
    <a:srgbClr val="0B0B0B"/>
    <a:srgbClr val="020202"/>
    <a:srgbClr val="DD6BDD"/>
    <a:srgbClr val="BBE2DD"/>
    <a:srgbClr val="080808"/>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4535" autoAdjust="0"/>
  </p:normalViewPr>
  <p:slideViewPr>
    <p:cSldViewPr showGuides="1">
      <p:cViewPr varScale="1">
        <p:scale>
          <a:sx n="96" d="100"/>
          <a:sy n="96" d="100"/>
        </p:scale>
        <p:origin x="276" y="90"/>
      </p:cViewPr>
      <p:guideLst>
        <p:guide orient="horz" pos="2160"/>
        <p:guide pos="3840"/>
      </p:guideLst>
    </p:cSldViewPr>
  </p:slideViewPr>
  <p:notesTextViewPr>
    <p:cViewPr>
      <p:scale>
        <a:sx n="3" d="2"/>
        <a:sy n="3" d="2"/>
      </p:scale>
      <p:origin x="0" y="0"/>
    </p:cViewPr>
  </p:notesTextViewPr>
  <p:sorterViewPr>
    <p:cViewPr>
      <p:scale>
        <a:sx n="100" d="100"/>
        <a:sy n="100" d="100"/>
      </p:scale>
      <p:origin x="0" y="-2796"/>
    </p:cViewPr>
  </p:sorter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rules of the game. Split the students up into two teams (make sure they are evenly matched). Give an order to each team, so that they know who’s up next for each question. One instructor should keep track of points for each team.</a:t>
            </a:r>
          </a:p>
        </p:txBody>
      </p:sp>
      <p:sp>
        <p:nvSpPr>
          <p:cNvPr id="4" name="Slide Number Placeholder 3"/>
          <p:cNvSpPr>
            <a:spLocks noGrp="1"/>
          </p:cNvSpPr>
          <p:nvPr>
            <p:ph type="sldNum" sz="quarter" idx="5"/>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3772919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1830995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2143138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208155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614769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3909713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113912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1338189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095312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1204923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182644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the students all know what’s happening, know the order, and know how the points work.</a:t>
            </a:r>
          </a:p>
        </p:txBody>
      </p:sp>
      <p:sp>
        <p:nvSpPr>
          <p:cNvPr id="4" name="Slide Number Placeholder 3"/>
          <p:cNvSpPr>
            <a:spLocks noGrp="1"/>
          </p:cNvSpPr>
          <p:nvPr>
            <p:ph type="sldNum" sz="quarter" idx="5"/>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941695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3948752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22</a:t>
            </a:fld>
            <a:endParaRPr lang="en-US"/>
          </a:p>
        </p:txBody>
      </p:sp>
    </p:spTree>
    <p:extLst>
      <p:ext uri="{BB962C8B-B14F-4D97-AF65-F5344CB8AC3E}">
        <p14:creationId xmlns:p14="http://schemas.microsoft.com/office/powerpoint/2010/main" val="309576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23</a:t>
            </a:fld>
            <a:endParaRPr lang="en-US"/>
          </a:p>
        </p:txBody>
      </p:sp>
    </p:spTree>
    <p:extLst>
      <p:ext uri="{BB962C8B-B14F-4D97-AF65-F5344CB8AC3E}">
        <p14:creationId xmlns:p14="http://schemas.microsoft.com/office/powerpoint/2010/main" val="228073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1562007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2648790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2549855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456256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2480864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1676813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reveal answer</a:t>
            </a:r>
          </a:p>
        </p:txBody>
      </p:sp>
      <p:sp>
        <p:nvSpPr>
          <p:cNvPr id="4" name="Slide Number Placeholder 3"/>
          <p:cNvSpPr>
            <a:spLocks noGrp="1"/>
          </p:cNvSpPr>
          <p:nvPr>
            <p:ph type="sldNum" sz="quarter" idx="5"/>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320147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4,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2/4/2021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2/4/2021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2/4/2021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2/4/2021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2/4/2021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4,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February 4,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2/4/2021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2/4/2021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While Loops Practice Game</a:t>
            </a:r>
          </a:p>
        </p:txBody>
      </p:sp>
      <p:sp>
        <p:nvSpPr>
          <p:cNvPr id="3" name="Subtitle 2"/>
          <p:cNvSpPr>
            <a:spLocks noGrp="1"/>
          </p:cNvSpPr>
          <p:nvPr>
            <p:ph type="subTitle" idx="1"/>
          </p:nvPr>
        </p:nvSpPr>
        <p:spPr>
          <a:xfrm>
            <a:off x="381000" y="3429000"/>
            <a:ext cx="4520789" cy="553998"/>
          </a:xfrm>
        </p:spPr>
        <p:txBody>
          <a:bodyPr/>
          <a:lstStyle/>
          <a:p>
            <a:r>
              <a:rPr lang="en-US" dirty="0"/>
              <a:t>Hy-Tech Club: C# 101</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How many times will the loop execute?</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381000" y="1371600"/>
            <a:ext cx="11430000" cy="5257800"/>
          </a:xfrm>
        </p:spPr>
        <p:txBody>
          <a:bodyPr>
            <a:normAutofit fontScale="85000" lnSpcReduction="20000"/>
          </a:bodyPr>
          <a:lstStyle/>
          <a:p>
            <a:pPr marL="57150" indent="0">
              <a:buNone/>
            </a:pPr>
            <a:r>
              <a:rPr lang="en-US" sz="5800" b="0" dirty="0">
                <a:solidFill>
                  <a:srgbClr val="0000FF"/>
                </a:solidFill>
                <a:effectLst/>
                <a:latin typeface="Consolas" panose="020B0609020204030204" pitchFamily="49" charset="0"/>
              </a:rPr>
              <a:t>int</a:t>
            </a:r>
            <a:r>
              <a:rPr lang="en-US" sz="5800" b="0" dirty="0">
                <a:solidFill>
                  <a:srgbClr val="000000"/>
                </a:solidFill>
                <a:effectLst/>
                <a:latin typeface="Consolas" panose="020B0609020204030204" pitchFamily="49" charset="0"/>
              </a:rPr>
              <a:t> </a:t>
            </a:r>
            <a:r>
              <a:rPr lang="en-US" sz="5800" b="0" dirty="0" err="1">
                <a:solidFill>
                  <a:srgbClr val="001080"/>
                </a:solidFill>
                <a:effectLst/>
                <a:latin typeface="Consolas" panose="020B0609020204030204" pitchFamily="49" charset="0"/>
              </a:rPr>
              <a:t>i</a:t>
            </a:r>
            <a:r>
              <a:rPr lang="en-US" sz="5800" b="0" dirty="0">
                <a:solidFill>
                  <a:srgbClr val="000000"/>
                </a:solidFill>
                <a:effectLst/>
                <a:latin typeface="Consolas" panose="020B0609020204030204" pitchFamily="49" charset="0"/>
              </a:rPr>
              <a:t> = </a:t>
            </a:r>
            <a:r>
              <a:rPr lang="en-US" sz="5800" b="0" dirty="0">
                <a:solidFill>
                  <a:srgbClr val="098658"/>
                </a:solidFill>
                <a:effectLst/>
                <a:latin typeface="Consolas" panose="020B0609020204030204" pitchFamily="49" charset="0"/>
              </a:rPr>
              <a:t>0</a:t>
            </a:r>
            <a:r>
              <a:rPr lang="en-US" sz="5800" b="0" dirty="0">
                <a:solidFill>
                  <a:srgbClr val="000000"/>
                </a:solidFill>
                <a:effectLst/>
                <a:latin typeface="Consolas" panose="020B0609020204030204" pitchFamily="49" charset="0"/>
              </a:rPr>
              <a:t>;</a:t>
            </a:r>
          </a:p>
          <a:p>
            <a:pPr marL="57150" indent="0">
              <a:buNone/>
            </a:pPr>
            <a:endParaRPr lang="en-US" sz="5800" b="0" dirty="0">
              <a:solidFill>
                <a:srgbClr val="AF00DB"/>
              </a:solidFill>
              <a:effectLst/>
              <a:latin typeface="Consolas" panose="020B0609020204030204" pitchFamily="49" charset="0"/>
            </a:endParaRPr>
          </a:p>
          <a:p>
            <a:pPr marL="57150" indent="0">
              <a:buNone/>
            </a:pPr>
            <a:r>
              <a:rPr lang="en-US" sz="5800" b="0" dirty="0">
                <a:solidFill>
                  <a:srgbClr val="AF00DB"/>
                </a:solidFill>
                <a:effectLst/>
                <a:latin typeface="Consolas" panose="020B0609020204030204" pitchFamily="49" charset="0"/>
              </a:rPr>
              <a:t>while</a:t>
            </a:r>
            <a:r>
              <a:rPr lang="en-US" sz="5800" b="0" dirty="0">
                <a:solidFill>
                  <a:srgbClr val="000000"/>
                </a:solidFill>
                <a:effectLst/>
                <a:latin typeface="Consolas" panose="020B0609020204030204" pitchFamily="49" charset="0"/>
              </a:rPr>
              <a:t> (</a:t>
            </a:r>
            <a:r>
              <a:rPr lang="en-US" sz="5800" b="0" dirty="0" err="1">
                <a:solidFill>
                  <a:srgbClr val="001080"/>
                </a:solidFill>
                <a:effectLst/>
                <a:latin typeface="Consolas" panose="020B0609020204030204" pitchFamily="49" charset="0"/>
              </a:rPr>
              <a:t>i</a:t>
            </a:r>
            <a:r>
              <a:rPr lang="en-US" sz="5800" b="0" dirty="0">
                <a:solidFill>
                  <a:srgbClr val="000000"/>
                </a:solidFill>
                <a:effectLst/>
                <a:latin typeface="Consolas" panose="020B0609020204030204" pitchFamily="49" charset="0"/>
              </a:rPr>
              <a:t> &lt; </a:t>
            </a:r>
            <a:r>
              <a:rPr lang="en-US" sz="5800" b="0" dirty="0">
                <a:solidFill>
                  <a:srgbClr val="098658"/>
                </a:solidFill>
                <a:effectLst/>
                <a:latin typeface="Consolas" panose="020B0609020204030204" pitchFamily="49" charset="0"/>
              </a:rPr>
              <a:t>20</a:t>
            </a: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    </a:t>
            </a:r>
            <a:r>
              <a:rPr lang="en-US" sz="5800" b="0" dirty="0" err="1">
                <a:solidFill>
                  <a:srgbClr val="001080"/>
                </a:solidFill>
                <a:effectLst/>
                <a:latin typeface="Consolas" panose="020B0609020204030204" pitchFamily="49" charset="0"/>
              </a:rPr>
              <a:t>Console</a:t>
            </a:r>
            <a:r>
              <a:rPr lang="en-US" sz="5800" b="0" dirty="0" err="1">
                <a:solidFill>
                  <a:srgbClr val="000000"/>
                </a:solidFill>
                <a:effectLst/>
                <a:latin typeface="Consolas" panose="020B0609020204030204" pitchFamily="49" charset="0"/>
              </a:rPr>
              <a:t>.</a:t>
            </a:r>
            <a:r>
              <a:rPr lang="en-US" sz="5800" b="0" dirty="0" err="1">
                <a:solidFill>
                  <a:srgbClr val="795E26"/>
                </a:solidFill>
                <a:effectLst/>
                <a:latin typeface="Consolas" panose="020B0609020204030204" pitchFamily="49" charset="0"/>
              </a:rPr>
              <a:t>WriteLine</a:t>
            </a:r>
            <a:r>
              <a:rPr lang="en-US" sz="5800" b="0" dirty="0">
                <a:solidFill>
                  <a:srgbClr val="000000"/>
                </a:solidFill>
                <a:effectLst/>
                <a:latin typeface="Consolas" panose="020B0609020204030204" pitchFamily="49" charset="0"/>
              </a:rPr>
              <a:t>(</a:t>
            </a:r>
            <a:r>
              <a:rPr lang="en-US" sz="5800" b="0" dirty="0">
                <a:solidFill>
                  <a:srgbClr val="A31515"/>
                </a:solidFill>
                <a:effectLst/>
                <a:latin typeface="Consolas" panose="020B0609020204030204" pitchFamily="49" charset="0"/>
              </a:rPr>
              <a:t>"Hello"</a:t>
            </a: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    </a:t>
            </a:r>
            <a:r>
              <a:rPr lang="en-US" sz="5800" b="0" dirty="0" err="1">
                <a:solidFill>
                  <a:srgbClr val="001080"/>
                </a:solidFill>
                <a:effectLst/>
                <a:latin typeface="Consolas" panose="020B0609020204030204" pitchFamily="49" charset="0"/>
              </a:rPr>
              <a:t>i</a:t>
            </a: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a:t>
            </a:r>
          </a:p>
          <a:p>
            <a:pPr marL="57150" indent="0">
              <a:buNone/>
            </a:pPr>
            <a:endParaRPr lang="en-US"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7124700" y="1371600"/>
            <a:ext cx="3086100" cy="22860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20</a:t>
            </a:r>
          </a:p>
        </p:txBody>
      </p:sp>
    </p:spTree>
    <p:extLst>
      <p:ext uri="{BB962C8B-B14F-4D97-AF65-F5344CB8AC3E}">
        <p14:creationId xmlns:p14="http://schemas.microsoft.com/office/powerpoint/2010/main" val="2888656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What are the two possible values for a </a:t>
            </a:r>
            <a:r>
              <a:rPr lang="en-US" dirty="0" err="1"/>
              <a:t>boolean</a:t>
            </a:r>
            <a:r>
              <a:rPr lang="en-US" dirty="0"/>
              <a:t> expression?</a:t>
            </a:r>
          </a:p>
        </p:txBody>
      </p:sp>
      <p:sp>
        <p:nvSpPr>
          <p:cNvPr id="4" name="Rectangle 3">
            <a:extLst>
              <a:ext uri="{FF2B5EF4-FFF2-40B4-BE49-F238E27FC236}">
                <a16:creationId xmlns:a16="http://schemas.microsoft.com/office/drawing/2014/main" id="{1862B4EC-A4C2-410B-A2E0-300827DC79BC}"/>
              </a:ext>
            </a:extLst>
          </p:cNvPr>
          <p:cNvSpPr/>
          <p:nvPr/>
        </p:nvSpPr>
        <p:spPr bwMode="auto">
          <a:xfrm>
            <a:off x="1581150" y="2343150"/>
            <a:ext cx="9029700" cy="21717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8000" b="1" dirty="0">
                <a:solidFill>
                  <a:schemeClr val="accent2">
                    <a:lumMod val="20000"/>
                    <a:lumOff val="80000"/>
                  </a:schemeClr>
                </a:solidFill>
                <a:latin typeface="Consolas" panose="020B0609020204030204" pitchFamily="49" charset="0"/>
                <a:ea typeface="Segoe UI" pitchFamily="34" charset="0"/>
                <a:cs typeface="Segoe UI" pitchFamily="34" charset="0"/>
              </a:rPr>
              <a:t>true</a:t>
            </a:r>
            <a:r>
              <a:rPr lang="en-US" sz="8000" dirty="0">
                <a:solidFill>
                  <a:schemeClr val="bg1"/>
                </a:solidFill>
                <a:ea typeface="Segoe UI" pitchFamily="34" charset="0"/>
                <a:cs typeface="Segoe UI" pitchFamily="34" charset="0"/>
              </a:rPr>
              <a:t> </a:t>
            </a:r>
            <a:r>
              <a:rPr lang="en-US" sz="8000" dirty="0">
                <a:solidFill>
                  <a:schemeClr val="accent1">
                    <a:lumMod val="20000"/>
                    <a:lumOff val="80000"/>
                  </a:schemeClr>
                </a:solidFill>
                <a:ea typeface="Segoe UI" pitchFamily="34" charset="0"/>
                <a:cs typeface="Segoe UI" pitchFamily="34" charset="0"/>
              </a:rPr>
              <a:t>and</a:t>
            </a:r>
            <a:r>
              <a:rPr lang="en-US" sz="8000" dirty="0">
                <a:solidFill>
                  <a:schemeClr val="bg1"/>
                </a:solidFill>
                <a:ea typeface="Segoe UI" pitchFamily="34" charset="0"/>
                <a:cs typeface="Segoe UI" pitchFamily="34" charset="0"/>
              </a:rPr>
              <a:t> </a:t>
            </a:r>
            <a:r>
              <a:rPr lang="en-US" sz="8000" b="1" dirty="0">
                <a:solidFill>
                  <a:schemeClr val="accent2">
                    <a:lumMod val="20000"/>
                    <a:lumOff val="80000"/>
                  </a:schemeClr>
                </a:solidFill>
                <a:latin typeface="Consolas" panose="020B0609020204030204" pitchFamily="49" charset="0"/>
                <a:ea typeface="Segoe UI" pitchFamily="34" charset="0"/>
                <a:cs typeface="Segoe UI" pitchFamily="34" charset="0"/>
              </a:rPr>
              <a:t>false</a:t>
            </a:r>
            <a:endParaRPr lang="en-US" sz="8000" dirty="0">
              <a:solidFill>
                <a:schemeClr val="accent1">
                  <a:lumMod val="20000"/>
                  <a:lumOff val="80000"/>
                </a:schemeClr>
              </a:solidFill>
              <a:ea typeface="Segoe UI" pitchFamily="34" charset="0"/>
              <a:cs typeface="Segoe UI" pitchFamily="34" charset="0"/>
            </a:endParaRPr>
          </a:p>
        </p:txBody>
      </p:sp>
    </p:spTree>
    <p:extLst>
      <p:ext uri="{BB962C8B-B14F-4D97-AF65-F5344CB8AC3E}">
        <p14:creationId xmlns:p14="http://schemas.microsoft.com/office/powerpoint/2010/main" val="3299967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How many times will the loop execute?</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381000" y="1371600"/>
            <a:ext cx="11430000" cy="5257800"/>
          </a:xfrm>
        </p:spPr>
        <p:txBody>
          <a:bodyPr>
            <a:normAutofit fontScale="92500" lnSpcReduction="20000"/>
          </a:bodyPr>
          <a:lstStyle/>
          <a:p>
            <a:pPr marL="57150" indent="0">
              <a:buNone/>
            </a:pPr>
            <a:r>
              <a:rPr lang="en-US" sz="5800" b="0" dirty="0">
                <a:solidFill>
                  <a:srgbClr val="0000FF"/>
                </a:solidFill>
                <a:effectLst/>
                <a:latin typeface="Consolas" panose="020B0609020204030204" pitchFamily="49" charset="0"/>
              </a:rPr>
              <a:t>int</a:t>
            </a:r>
            <a:r>
              <a:rPr lang="en-US" sz="5800" b="0" dirty="0">
                <a:solidFill>
                  <a:srgbClr val="000000"/>
                </a:solidFill>
                <a:effectLst/>
                <a:latin typeface="Consolas" panose="020B0609020204030204" pitchFamily="49" charset="0"/>
              </a:rPr>
              <a:t> </a:t>
            </a:r>
            <a:r>
              <a:rPr lang="en-US" sz="5800" b="0" dirty="0">
                <a:solidFill>
                  <a:srgbClr val="001080"/>
                </a:solidFill>
                <a:effectLst/>
                <a:latin typeface="Consolas" panose="020B0609020204030204" pitchFamily="49" charset="0"/>
              </a:rPr>
              <a:t>countdown</a:t>
            </a:r>
            <a:r>
              <a:rPr lang="en-US" sz="5800" b="0" dirty="0">
                <a:solidFill>
                  <a:srgbClr val="000000"/>
                </a:solidFill>
                <a:effectLst/>
                <a:latin typeface="Consolas" panose="020B0609020204030204" pitchFamily="49" charset="0"/>
              </a:rPr>
              <a:t> = </a:t>
            </a:r>
            <a:r>
              <a:rPr lang="en-US" sz="5800" dirty="0">
                <a:solidFill>
                  <a:srgbClr val="098658"/>
                </a:solidFill>
                <a:latin typeface="Consolas" panose="020B0609020204030204" pitchFamily="49" charset="0"/>
              </a:rPr>
              <a:t>10</a:t>
            </a:r>
            <a:r>
              <a:rPr lang="en-US" sz="5800" b="0" dirty="0">
                <a:solidFill>
                  <a:srgbClr val="000000"/>
                </a:solidFill>
                <a:effectLst/>
                <a:latin typeface="Consolas" panose="020B0609020204030204" pitchFamily="49" charset="0"/>
              </a:rPr>
              <a:t>;</a:t>
            </a:r>
          </a:p>
          <a:p>
            <a:pPr marL="57150" indent="0">
              <a:buNone/>
            </a:pPr>
            <a:endParaRPr lang="en-US" sz="5800" b="0" dirty="0">
              <a:solidFill>
                <a:srgbClr val="AF00DB"/>
              </a:solidFill>
              <a:effectLst/>
              <a:latin typeface="Consolas" panose="020B0609020204030204" pitchFamily="49" charset="0"/>
            </a:endParaRPr>
          </a:p>
          <a:p>
            <a:pPr marL="57150" indent="0">
              <a:buNone/>
            </a:pPr>
            <a:r>
              <a:rPr lang="en-US" sz="5800" b="0" dirty="0">
                <a:solidFill>
                  <a:srgbClr val="AF00DB"/>
                </a:solidFill>
                <a:effectLst/>
                <a:latin typeface="Consolas" panose="020B0609020204030204" pitchFamily="49" charset="0"/>
              </a:rPr>
              <a:t>while</a:t>
            </a:r>
            <a:r>
              <a:rPr lang="en-US" sz="5800" b="0" dirty="0">
                <a:solidFill>
                  <a:srgbClr val="000000"/>
                </a:solidFill>
                <a:effectLst/>
                <a:latin typeface="Consolas" panose="020B0609020204030204" pitchFamily="49" charset="0"/>
              </a:rPr>
              <a:t> (</a:t>
            </a:r>
            <a:r>
              <a:rPr lang="en-US" sz="5800" b="0" dirty="0">
                <a:solidFill>
                  <a:srgbClr val="001080"/>
                </a:solidFill>
                <a:effectLst/>
                <a:latin typeface="Consolas" panose="020B0609020204030204" pitchFamily="49" charset="0"/>
              </a:rPr>
              <a:t>countdown</a:t>
            </a:r>
            <a:r>
              <a:rPr lang="en-US" sz="5800" b="0" dirty="0">
                <a:solidFill>
                  <a:srgbClr val="000000"/>
                </a:solidFill>
                <a:effectLst/>
                <a:latin typeface="Consolas" panose="020B0609020204030204" pitchFamily="49" charset="0"/>
              </a:rPr>
              <a:t> &gt; </a:t>
            </a:r>
            <a:r>
              <a:rPr lang="en-US" sz="5800" dirty="0">
                <a:solidFill>
                  <a:srgbClr val="098658"/>
                </a:solidFill>
                <a:latin typeface="Consolas" panose="020B0609020204030204" pitchFamily="49" charset="0"/>
              </a:rPr>
              <a:t>1</a:t>
            </a: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    </a:t>
            </a:r>
            <a:r>
              <a:rPr lang="en-US" sz="5800" b="0" dirty="0">
                <a:solidFill>
                  <a:srgbClr val="001080"/>
                </a:solidFill>
                <a:effectLst/>
                <a:latin typeface="Consolas" panose="020B0609020204030204" pitchFamily="49" charset="0"/>
              </a:rPr>
              <a:t>countdown</a:t>
            </a:r>
            <a:r>
              <a:rPr lang="en-US" sz="5800" dirty="0">
                <a:solidFill>
                  <a:srgbClr val="000000"/>
                </a:solidFill>
                <a:latin typeface="Consolas" panose="020B0609020204030204" pitchFamily="49" charset="0"/>
              </a:rPr>
              <a:t> </a:t>
            </a:r>
            <a:r>
              <a:rPr lang="en-US" sz="5800" b="0" dirty="0">
                <a:solidFill>
                  <a:srgbClr val="000000"/>
                </a:solidFill>
                <a:effectLst/>
                <a:latin typeface="Consolas" panose="020B0609020204030204" pitchFamily="49" charset="0"/>
              </a:rPr>
              <a:t>= </a:t>
            </a:r>
            <a:r>
              <a:rPr lang="en-US" sz="5800" b="0" dirty="0">
                <a:solidFill>
                  <a:srgbClr val="001080"/>
                </a:solidFill>
                <a:effectLst/>
                <a:latin typeface="Consolas" panose="020B0609020204030204" pitchFamily="49" charset="0"/>
              </a:rPr>
              <a:t>countdown </a:t>
            </a:r>
            <a:r>
              <a:rPr lang="en-US" sz="5800" b="0" dirty="0">
                <a:solidFill>
                  <a:srgbClr val="000000"/>
                </a:solidFill>
                <a:effectLst/>
                <a:latin typeface="Consolas" panose="020B0609020204030204" pitchFamily="49" charset="0"/>
              </a:rPr>
              <a:t>- </a:t>
            </a:r>
            <a:r>
              <a:rPr lang="en-US" sz="5800" b="0" dirty="0">
                <a:solidFill>
                  <a:srgbClr val="098658"/>
                </a:solidFill>
                <a:effectLst/>
                <a:latin typeface="Consolas" panose="020B0609020204030204" pitchFamily="49" charset="0"/>
              </a:rPr>
              <a:t>2</a:t>
            </a: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a:t>
            </a:r>
          </a:p>
          <a:p>
            <a:pPr marL="57150" indent="0">
              <a:buNone/>
            </a:pPr>
            <a:endParaRPr lang="en-US"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8724900" y="1714500"/>
            <a:ext cx="3086100" cy="22860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5</a:t>
            </a:r>
          </a:p>
        </p:txBody>
      </p:sp>
    </p:spTree>
    <p:extLst>
      <p:ext uri="{BB962C8B-B14F-4D97-AF65-F5344CB8AC3E}">
        <p14:creationId xmlns:p14="http://schemas.microsoft.com/office/powerpoint/2010/main" val="1422719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What symbols surround the body?</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381000" y="1371600"/>
            <a:ext cx="11430000" cy="5257800"/>
          </a:xfrm>
        </p:spPr>
        <p:txBody>
          <a:bodyPr>
            <a:normAutofit/>
          </a:bodyPr>
          <a:lstStyle/>
          <a:p>
            <a:pPr marL="57150" indent="0">
              <a:buNone/>
            </a:pPr>
            <a:r>
              <a:rPr lang="en-US" sz="5800" b="0" dirty="0">
                <a:solidFill>
                  <a:srgbClr val="AF00DB"/>
                </a:solidFill>
                <a:effectLst/>
                <a:latin typeface="Consolas" panose="020B0609020204030204" pitchFamily="49" charset="0"/>
              </a:rPr>
              <a:t>while</a:t>
            </a:r>
            <a:r>
              <a:rPr lang="en-US" sz="5800" b="0" dirty="0">
                <a:solidFill>
                  <a:srgbClr val="000000"/>
                </a:solidFill>
                <a:effectLst/>
                <a:latin typeface="Consolas" panose="020B0609020204030204" pitchFamily="49" charset="0"/>
              </a:rPr>
              <a:t> (......)</a:t>
            </a:r>
          </a:p>
          <a:p>
            <a:pPr marL="57150" indent="0">
              <a:buNone/>
            </a:pPr>
            <a:r>
              <a:rPr lang="en-US" sz="5800" b="1" dirty="0">
                <a:solidFill>
                  <a:schemeClr val="accent1">
                    <a:lumMod val="50000"/>
                  </a:schemeClr>
                </a:solidFill>
                <a:latin typeface="Consolas" panose="020B0609020204030204" pitchFamily="49" charset="0"/>
              </a:rPr>
              <a:t>?</a:t>
            </a:r>
            <a:endParaRPr lang="en-US" sz="5800" b="1" dirty="0">
              <a:solidFill>
                <a:schemeClr val="accent1">
                  <a:lumMod val="50000"/>
                </a:schemeClr>
              </a:solidFill>
              <a:effectLst/>
              <a:latin typeface="Consolas" panose="020B0609020204030204" pitchFamily="49" charset="0"/>
            </a:endParaRPr>
          </a:p>
          <a:p>
            <a:pPr marL="57150" indent="0">
              <a:buNone/>
            </a:pPr>
            <a:r>
              <a:rPr lang="en-US" sz="5800" dirty="0">
                <a:solidFill>
                  <a:srgbClr val="000000"/>
                </a:solidFill>
                <a:latin typeface="Consolas" panose="020B0609020204030204" pitchFamily="49" charset="0"/>
              </a:rPr>
              <a:t>	......</a:t>
            </a:r>
          </a:p>
          <a:p>
            <a:pPr marL="57150" indent="0">
              <a:buNone/>
            </a:pPr>
            <a:r>
              <a:rPr lang="en-US" sz="5800" b="1" dirty="0">
                <a:solidFill>
                  <a:schemeClr val="accent1">
                    <a:lumMod val="50000"/>
                  </a:schemeClr>
                </a:solidFill>
                <a:latin typeface="Consolas" panose="020B0609020204030204" pitchFamily="49" charset="0"/>
              </a:rPr>
              <a:t>?</a:t>
            </a:r>
            <a:endParaRPr lang="en-US" sz="5800" b="1" dirty="0">
              <a:solidFill>
                <a:schemeClr val="accent1">
                  <a:lumMod val="50000"/>
                </a:schemeClr>
              </a:solidFill>
              <a:effectLst/>
              <a:latin typeface="Consolas" panose="020B0609020204030204" pitchFamily="49" charset="0"/>
            </a:endParaRPr>
          </a:p>
          <a:p>
            <a:pPr marL="57150" indent="0">
              <a:buNone/>
            </a:pPr>
            <a:endParaRPr lang="en-US"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5181600" y="3046342"/>
            <a:ext cx="5143500" cy="2440057"/>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 }</a:t>
            </a:r>
          </a:p>
        </p:txBody>
      </p:sp>
      <p:sp>
        <p:nvSpPr>
          <p:cNvPr id="5" name="Rectangle 4">
            <a:extLst>
              <a:ext uri="{FF2B5EF4-FFF2-40B4-BE49-F238E27FC236}">
                <a16:creationId xmlns:a16="http://schemas.microsoft.com/office/drawing/2014/main" id="{F3AE4D4A-C127-48B9-825E-18E8C9726324}"/>
              </a:ext>
            </a:extLst>
          </p:cNvPr>
          <p:cNvSpPr/>
          <p:nvPr/>
        </p:nvSpPr>
        <p:spPr bwMode="auto">
          <a:xfrm>
            <a:off x="1295400" y="3600450"/>
            <a:ext cx="2514600" cy="800100"/>
          </a:xfrm>
          <a:prstGeom prst="rect">
            <a:avLst/>
          </a:prstGeom>
          <a:solidFill>
            <a:schemeClr val="accent1">
              <a:lumMod val="20000"/>
              <a:lumOff val="80000"/>
              <a:alpha val="54000"/>
            </a:schemeClr>
          </a:solidFill>
          <a:ln w="25400">
            <a:solidFill>
              <a:schemeClr val="accent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7243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True or False?</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1066800" y="1371600"/>
            <a:ext cx="10744200" cy="5257800"/>
          </a:xfrm>
        </p:spPr>
        <p:txBody>
          <a:bodyPr>
            <a:normAutofit/>
          </a:bodyPr>
          <a:lstStyle/>
          <a:p>
            <a:pPr marL="57150" indent="0">
              <a:buNone/>
            </a:pPr>
            <a:r>
              <a:rPr lang="en-US" sz="6000" b="0" dirty="0">
                <a:solidFill>
                  <a:srgbClr val="0000FF"/>
                </a:solidFill>
                <a:effectLst/>
                <a:latin typeface="Consolas" panose="020B0609020204030204" pitchFamily="49" charset="0"/>
              </a:rPr>
              <a:t>int</a:t>
            </a:r>
            <a:r>
              <a:rPr lang="en-US" sz="6000" b="0" dirty="0">
                <a:solidFill>
                  <a:srgbClr val="000000"/>
                </a:solidFill>
                <a:effectLst/>
                <a:latin typeface="Consolas" panose="020B0609020204030204" pitchFamily="49" charset="0"/>
              </a:rPr>
              <a:t> </a:t>
            </a:r>
            <a:r>
              <a:rPr lang="en-US" sz="6000" b="0" dirty="0" err="1">
                <a:solidFill>
                  <a:srgbClr val="001080"/>
                </a:solidFill>
                <a:effectLst/>
                <a:latin typeface="Consolas" panose="020B0609020204030204" pitchFamily="49" charset="0"/>
              </a:rPr>
              <a:t>myValue</a:t>
            </a:r>
            <a:r>
              <a:rPr lang="en-US" sz="6000" b="0" dirty="0">
                <a:solidFill>
                  <a:srgbClr val="000000"/>
                </a:solidFill>
                <a:effectLst/>
                <a:latin typeface="Consolas" panose="020B0609020204030204" pitchFamily="49" charset="0"/>
              </a:rPr>
              <a:t> = </a:t>
            </a:r>
            <a:r>
              <a:rPr lang="en-US" sz="6000" b="0" dirty="0">
                <a:solidFill>
                  <a:srgbClr val="098658"/>
                </a:solidFill>
                <a:effectLst/>
                <a:latin typeface="Consolas" panose="020B0609020204030204" pitchFamily="49" charset="0"/>
              </a:rPr>
              <a:t>5</a:t>
            </a:r>
            <a:r>
              <a:rPr lang="en-US" sz="6000" b="0" dirty="0">
                <a:solidFill>
                  <a:srgbClr val="000000"/>
                </a:solidFill>
                <a:effectLst/>
                <a:latin typeface="Consolas" panose="020B0609020204030204" pitchFamily="49" charset="0"/>
              </a:rPr>
              <a:t>;</a:t>
            </a:r>
          </a:p>
          <a:p>
            <a:pPr marL="57150" indent="0">
              <a:buNone/>
            </a:pPr>
            <a:br>
              <a:rPr lang="en-US" sz="6000" b="0" dirty="0">
                <a:solidFill>
                  <a:srgbClr val="000000"/>
                </a:solidFill>
                <a:effectLst/>
                <a:latin typeface="Consolas" panose="020B0609020204030204" pitchFamily="49" charset="0"/>
              </a:rPr>
            </a:br>
            <a:r>
              <a:rPr lang="en-US" sz="6000" b="0" dirty="0">
                <a:solidFill>
                  <a:srgbClr val="098658"/>
                </a:solidFill>
                <a:effectLst/>
                <a:latin typeface="Consolas" panose="020B0609020204030204" pitchFamily="49" charset="0"/>
              </a:rPr>
              <a:t>5</a:t>
            </a:r>
            <a:r>
              <a:rPr lang="en-US" sz="6000" b="0" dirty="0">
                <a:solidFill>
                  <a:srgbClr val="000000"/>
                </a:solidFill>
                <a:effectLst/>
                <a:latin typeface="Consolas" panose="020B0609020204030204" pitchFamily="49" charset="0"/>
              </a:rPr>
              <a:t> &lt; </a:t>
            </a:r>
            <a:r>
              <a:rPr lang="en-US" sz="6000" b="0" dirty="0" err="1">
                <a:solidFill>
                  <a:srgbClr val="001080"/>
                </a:solidFill>
                <a:effectLst/>
                <a:latin typeface="Consolas" panose="020B0609020204030204" pitchFamily="49" charset="0"/>
              </a:rPr>
              <a:t>myValue</a:t>
            </a:r>
            <a:endParaRPr lang="en-US" sz="6000" b="0" dirty="0">
              <a:solidFill>
                <a:srgbClr val="000000"/>
              </a:solidFill>
              <a:effectLst/>
              <a:latin typeface="Consolas" panose="020B0609020204030204" pitchFamily="49" charset="0"/>
            </a:endParaRPr>
          </a:p>
          <a:p>
            <a:pPr marL="57150" indent="0">
              <a:buNone/>
            </a:pPr>
            <a:endParaRPr lang="en-US"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6553200" y="3429000"/>
            <a:ext cx="5143500" cy="2440057"/>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False</a:t>
            </a:r>
          </a:p>
        </p:txBody>
      </p:sp>
      <p:sp>
        <p:nvSpPr>
          <p:cNvPr id="6" name="Rectangle 5">
            <a:extLst>
              <a:ext uri="{FF2B5EF4-FFF2-40B4-BE49-F238E27FC236}">
                <a16:creationId xmlns:a16="http://schemas.microsoft.com/office/drawing/2014/main" id="{E8706117-8F84-4537-AE7C-A0C3B38A0770}"/>
              </a:ext>
            </a:extLst>
          </p:cNvPr>
          <p:cNvSpPr/>
          <p:nvPr/>
        </p:nvSpPr>
        <p:spPr bwMode="auto">
          <a:xfrm>
            <a:off x="952500" y="3200400"/>
            <a:ext cx="4914900" cy="1257300"/>
          </a:xfrm>
          <a:prstGeom prst="rect">
            <a:avLst/>
          </a:prstGeom>
          <a:solidFill>
            <a:schemeClr val="accent1">
              <a:lumMod val="20000"/>
              <a:lumOff val="80000"/>
              <a:alpha val="42000"/>
            </a:schemeClr>
          </a:solidFill>
          <a:ln w="31750">
            <a:solidFill>
              <a:schemeClr val="accent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8727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True or False?</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1066800" y="1371600"/>
            <a:ext cx="10744200" cy="5257800"/>
          </a:xfrm>
        </p:spPr>
        <p:txBody>
          <a:bodyPr>
            <a:normAutofit/>
          </a:bodyPr>
          <a:lstStyle/>
          <a:p>
            <a:pPr marL="57150" indent="0">
              <a:buNone/>
            </a:pPr>
            <a:r>
              <a:rPr lang="en-US" sz="4800" b="0" dirty="0">
                <a:solidFill>
                  <a:srgbClr val="0000FF"/>
                </a:solidFill>
                <a:effectLst/>
                <a:latin typeface="Consolas" panose="020B0609020204030204" pitchFamily="49" charset="0"/>
              </a:rPr>
              <a:t>string</a:t>
            </a:r>
            <a:r>
              <a:rPr lang="en-US" sz="4800" b="0" dirty="0">
                <a:solidFill>
                  <a:srgbClr val="000000"/>
                </a:solidFill>
                <a:effectLst/>
                <a:latin typeface="Consolas" panose="020B0609020204030204" pitchFamily="49" charset="0"/>
              </a:rPr>
              <a:t> </a:t>
            </a:r>
            <a:r>
              <a:rPr lang="en-US" sz="4800" b="0" dirty="0">
                <a:solidFill>
                  <a:srgbClr val="001080"/>
                </a:solidFill>
                <a:effectLst/>
                <a:latin typeface="Consolas" panose="020B0609020204030204" pitchFamily="49" charset="0"/>
              </a:rPr>
              <a:t>command</a:t>
            </a:r>
            <a:r>
              <a:rPr lang="en-US" sz="4800" b="0" dirty="0">
                <a:solidFill>
                  <a:srgbClr val="000000"/>
                </a:solidFill>
                <a:effectLst/>
                <a:latin typeface="Consolas" panose="020B0609020204030204" pitchFamily="49" charset="0"/>
              </a:rPr>
              <a:t> = </a:t>
            </a:r>
            <a:r>
              <a:rPr lang="en-US" sz="4800" b="0" dirty="0">
                <a:solidFill>
                  <a:srgbClr val="A31515"/>
                </a:solidFill>
                <a:effectLst/>
                <a:latin typeface="Consolas" panose="020B0609020204030204" pitchFamily="49" charset="0"/>
              </a:rPr>
              <a:t>"START"</a:t>
            </a:r>
            <a:r>
              <a:rPr lang="en-US" sz="4800" b="0" dirty="0">
                <a:solidFill>
                  <a:srgbClr val="000000"/>
                </a:solidFill>
                <a:effectLst/>
                <a:latin typeface="Consolas" panose="020B0609020204030204" pitchFamily="49" charset="0"/>
              </a:rPr>
              <a:t>;</a:t>
            </a:r>
          </a:p>
          <a:p>
            <a:pPr marL="57150" indent="0">
              <a:buNone/>
            </a:pPr>
            <a:br>
              <a:rPr lang="en-US" sz="4800" b="0" dirty="0">
                <a:solidFill>
                  <a:srgbClr val="000000"/>
                </a:solidFill>
                <a:effectLst/>
                <a:latin typeface="Consolas" panose="020B0609020204030204" pitchFamily="49" charset="0"/>
              </a:rPr>
            </a:br>
            <a:r>
              <a:rPr lang="en-US" sz="4800" b="0" dirty="0">
                <a:solidFill>
                  <a:srgbClr val="001080"/>
                </a:solidFill>
                <a:effectLst/>
                <a:latin typeface="Consolas" panose="020B0609020204030204" pitchFamily="49" charset="0"/>
              </a:rPr>
              <a:t>command</a:t>
            </a:r>
            <a:r>
              <a:rPr lang="en-US" sz="4800" b="0" dirty="0">
                <a:solidFill>
                  <a:srgbClr val="000000"/>
                </a:solidFill>
                <a:effectLst/>
                <a:latin typeface="Consolas" panose="020B0609020204030204" pitchFamily="49" charset="0"/>
              </a:rPr>
              <a:t> == </a:t>
            </a:r>
            <a:r>
              <a:rPr lang="en-US" sz="4800" b="0" dirty="0">
                <a:solidFill>
                  <a:srgbClr val="A31515"/>
                </a:solidFill>
                <a:effectLst/>
                <a:latin typeface="Consolas" panose="020B0609020204030204" pitchFamily="49" charset="0"/>
              </a:rPr>
              <a:t>"START"</a:t>
            </a:r>
            <a:endParaRPr lang="en-US" sz="4800" b="0" dirty="0">
              <a:solidFill>
                <a:srgbClr val="000000"/>
              </a:solidFill>
              <a:effectLst/>
              <a:latin typeface="Consolas" panose="020B0609020204030204" pitchFamily="49" charset="0"/>
            </a:endParaRPr>
          </a:p>
          <a:p>
            <a:pPr marL="57150" indent="0">
              <a:buNone/>
            </a:pPr>
            <a:endParaRPr lang="en-US" sz="2000"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3867150" y="4293703"/>
            <a:ext cx="5143500" cy="2440057"/>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True</a:t>
            </a:r>
          </a:p>
        </p:txBody>
      </p:sp>
      <p:sp>
        <p:nvSpPr>
          <p:cNvPr id="6" name="Rectangle 5">
            <a:extLst>
              <a:ext uri="{FF2B5EF4-FFF2-40B4-BE49-F238E27FC236}">
                <a16:creationId xmlns:a16="http://schemas.microsoft.com/office/drawing/2014/main" id="{E8706117-8F84-4537-AE7C-A0C3B38A0770}"/>
              </a:ext>
            </a:extLst>
          </p:cNvPr>
          <p:cNvSpPr/>
          <p:nvPr/>
        </p:nvSpPr>
        <p:spPr bwMode="auto">
          <a:xfrm>
            <a:off x="838200" y="2743200"/>
            <a:ext cx="6743700" cy="1257300"/>
          </a:xfrm>
          <a:prstGeom prst="rect">
            <a:avLst/>
          </a:prstGeom>
          <a:solidFill>
            <a:schemeClr val="accent1">
              <a:lumMod val="20000"/>
              <a:lumOff val="80000"/>
              <a:alpha val="42000"/>
            </a:schemeClr>
          </a:solidFill>
          <a:ln w="31750">
            <a:solidFill>
              <a:schemeClr val="accent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1248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What part of the while loop goes between the curly brackets?</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381000" y="1371600"/>
            <a:ext cx="11430000" cy="5257800"/>
          </a:xfrm>
        </p:spPr>
        <p:txBody>
          <a:bodyPr>
            <a:normAutofit/>
          </a:bodyPr>
          <a:lstStyle/>
          <a:p>
            <a:pPr marL="57150" indent="0">
              <a:buNone/>
            </a:pPr>
            <a:r>
              <a:rPr lang="en-US" sz="5800" b="0" dirty="0">
                <a:solidFill>
                  <a:srgbClr val="AF00DB"/>
                </a:solidFill>
                <a:effectLst/>
                <a:latin typeface="Consolas" panose="020B0609020204030204" pitchFamily="49" charset="0"/>
              </a:rPr>
              <a:t>while</a:t>
            </a:r>
            <a:r>
              <a:rPr lang="en-US" sz="5800" b="0" dirty="0">
                <a:solidFill>
                  <a:srgbClr val="000000"/>
                </a:solidFill>
                <a:effectLst/>
                <a:latin typeface="Consolas" panose="020B0609020204030204" pitchFamily="49" charset="0"/>
              </a:rPr>
              <a:t> (......)</a:t>
            </a:r>
          </a:p>
          <a:p>
            <a:pPr marL="57150" indent="0">
              <a:buNone/>
            </a:pPr>
            <a:r>
              <a:rPr lang="en-US" sz="5800" b="0" dirty="0">
                <a:solidFill>
                  <a:srgbClr val="000000"/>
                </a:solidFill>
                <a:effectLst/>
                <a:latin typeface="Consolas" panose="020B0609020204030204" pitchFamily="49" charset="0"/>
              </a:rPr>
              <a:t>{</a:t>
            </a:r>
          </a:p>
          <a:p>
            <a:pPr marL="57150" indent="0">
              <a:buNone/>
            </a:pPr>
            <a:r>
              <a:rPr lang="en-US" sz="5800" dirty="0">
                <a:solidFill>
                  <a:srgbClr val="000000"/>
                </a:solidFill>
                <a:latin typeface="Consolas" panose="020B0609020204030204" pitchFamily="49" charset="0"/>
              </a:rPr>
              <a:t>	......</a:t>
            </a:r>
          </a:p>
          <a:p>
            <a:pPr marL="57150" indent="0">
              <a:buNone/>
            </a:pPr>
            <a:r>
              <a:rPr lang="en-US" sz="5800" b="0" dirty="0">
                <a:solidFill>
                  <a:srgbClr val="000000"/>
                </a:solidFill>
                <a:effectLst/>
                <a:latin typeface="Consolas" panose="020B0609020204030204" pitchFamily="49" charset="0"/>
              </a:rPr>
              <a:t>}</a:t>
            </a:r>
          </a:p>
          <a:p>
            <a:pPr marL="57150" indent="0">
              <a:buNone/>
            </a:pPr>
            <a:endParaRPr lang="en-US"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5181600" y="3046343"/>
            <a:ext cx="5143500" cy="22860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Body</a:t>
            </a:r>
          </a:p>
        </p:txBody>
      </p:sp>
      <p:sp>
        <p:nvSpPr>
          <p:cNvPr id="5" name="Rectangle 4">
            <a:extLst>
              <a:ext uri="{FF2B5EF4-FFF2-40B4-BE49-F238E27FC236}">
                <a16:creationId xmlns:a16="http://schemas.microsoft.com/office/drawing/2014/main" id="{F3AE4D4A-C127-48B9-825E-18E8C9726324}"/>
              </a:ext>
            </a:extLst>
          </p:cNvPr>
          <p:cNvSpPr/>
          <p:nvPr/>
        </p:nvSpPr>
        <p:spPr bwMode="auto">
          <a:xfrm>
            <a:off x="1295400" y="3600450"/>
            <a:ext cx="2514600" cy="800100"/>
          </a:xfrm>
          <a:prstGeom prst="rect">
            <a:avLst/>
          </a:prstGeom>
          <a:solidFill>
            <a:schemeClr val="accent1">
              <a:lumMod val="20000"/>
              <a:lumOff val="80000"/>
              <a:alpha val="54000"/>
            </a:schemeClr>
          </a:solidFill>
          <a:ln w="25400">
            <a:solidFill>
              <a:schemeClr val="accent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48623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How many times will the loop execute?</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381000" y="1371600"/>
            <a:ext cx="11430000" cy="5257800"/>
          </a:xfrm>
        </p:spPr>
        <p:txBody>
          <a:bodyPr>
            <a:normAutofit fontScale="85000" lnSpcReduction="20000"/>
          </a:bodyPr>
          <a:lstStyle/>
          <a:p>
            <a:pPr marL="57150" indent="0">
              <a:buNone/>
            </a:pPr>
            <a:r>
              <a:rPr lang="en-US" sz="5800" b="0" dirty="0">
                <a:solidFill>
                  <a:srgbClr val="0000FF"/>
                </a:solidFill>
                <a:effectLst/>
                <a:latin typeface="Consolas" panose="020B0609020204030204" pitchFamily="49" charset="0"/>
              </a:rPr>
              <a:t>int</a:t>
            </a:r>
            <a:r>
              <a:rPr lang="en-US" sz="5800" b="0" dirty="0">
                <a:solidFill>
                  <a:srgbClr val="000000"/>
                </a:solidFill>
                <a:effectLst/>
                <a:latin typeface="Consolas" panose="020B0609020204030204" pitchFamily="49" charset="0"/>
              </a:rPr>
              <a:t> </a:t>
            </a:r>
            <a:r>
              <a:rPr lang="en-US" sz="5800" dirty="0">
                <a:solidFill>
                  <a:srgbClr val="001080"/>
                </a:solidFill>
                <a:latin typeface="Consolas" panose="020B0609020204030204" pitchFamily="49" charset="0"/>
              </a:rPr>
              <a:t>x</a:t>
            </a:r>
            <a:r>
              <a:rPr lang="en-US" sz="5800" b="0" dirty="0">
                <a:solidFill>
                  <a:srgbClr val="000000"/>
                </a:solidFill>
                <a:effectLst/>
                <a:latin typeface="Consolas" panose="020B0609020204030204" pitchFamily="49" charset="0"/>
              </a:rPr>
              <a:t> = </a:t>
            </a:r>
            <a:r>
              <a:rPr lang="en-US" sz="5800" b="0" dirty="0">
                <a:solidFill>
                  <a:srgbClr val="098658"/>
                </a:solidFill>
                <a:effectLst/>
                <a:latin typeface="Consolas" panose="020B0609020204030204" pitchFamily="49" charset="0"/>
              </a:rPr>
              <a:t>0</a:t>
            </a:r>
            <a:r>
              <a:rPr lang="en-US" sz="5800" b="0" dirty="0">
                <a:solidFill>
                  <a:srgbClr val="000000"/>
                </a:solidFill>
                <a:effectLst/>
                <a:latin typeface="Consolas" panose="020B0609020204030204" pitchFamily="49" charset="0"/>
              </a:rPr>
              <a:t>;</a:t>
            </a:r>
          </a:p>
          <a:p>
            <a:pPr marL="57150" indent="0">
              <a:buNone/>
            </a:pPr>
            <a:endParaRPr lang="en-US" sz="5800" b="0" dirty="0">
              <a:solidFill>
                <a:srgbClr val="AF00DB"/>
              </a:solidFill>
              <a:effectLst/>
              <a:latin typeface="Consolas" panose="020B0609020204030204" pitchFamily="49" charset="0"/>
            </a:endParaRPr>
          </a:p>
          <a:p>
            <a:pPr marL="57150" indent="0">
              <a:buNone/>
            </a:pPr>
            <a:r>
              <a:rPr lang="en-US" sz="5800" b="0" dirty="0">
                <a:solidFill>
                  <a:srgbClr val="AF00DB"/>
                </a:solidFill>
                <a:effectLst/>
                <a:latin typeface="Consolas" panose="020B0609020204030204" pitchFamily="49" charset="0"/>
              </a:rPr>
              <a:t>while</a:t>
            </a:r>
            <a:r>
              <a:rPr lang="en-US" sz="5800" b="0" dirty="0">
                <a:solidFill>
                  <a:srgbClr val="000000"/>
                </a:solidFill>
                <a:effectLst/>
                <a:latin typeface="Consolas" panose="020B0609020204030204" pitchFamily="49" charset="0"/>
              </a:rPr>
              <a:t> (</a:t>
            </a:r>
            <a:r>
              <a:rPr lang="en-US" sz="5800" dirty="0">
                <a:solidFill>
                  <a:srgbClr val="001080"/>
                </a:solidFill>
                <a:latin typeface="Consolas" panose="020B0609020204030204" pitchFamily="49" charset="0"/>
              </a:rPr>
              <a:t>x</a:t>
            </a:r>
            <a:r>
              <a:rPr lang="en-US" sz="5800" b="0" dirty="0">
                <a:solidFill>
                  <a:srgbClr val="000000"/>
                </a:solidFill>
                <a:effectLst/>
                <a:latin typeface="Consolas" panose="020B0609020204030204" pitchFamily="49" charset="0"/>
              </a:rPr>
              <a:t> &lt; </a:t>
            </a:r>
            <a:r>
              <a:rPr lang="en-US" sz="5800" dirty="0">
                <a:solidFill>
                  <a:srgbClr val="098658"/>
                </a:solidFill>
                <a:latin typeface="Consolas" panose="020B0609020204030204" pitchFamily="49" charset="0"/>
              </a:rPr>
              <a:t>91</a:t>
            </a: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    </a:t>
            </a:r>
            <a:r>
              <a:rPr lang="en-US" sz="5800" b="0" dirty="0" err="1">
                <a:solidFill>
                  <a:srgbClr val="001080"/>
                </a:solidFill>
                <a:effectLst/>
                <a:latin typeface="Consolas" panose="020B0609020204030204" pitchFamily="49" charset="0"/>
              </a:rPr>
              <a:t>Console</a:t>
            </a:r>
            <a:r>
              <a:rPr lang="en-US" sz="5800" b="0" dirty="0" err="1">
                <a:solidFill>
                  <a:srgbClr val="000000"/>
                </a:solidFill>
                <a:effectLst/>
                <a:latin typeface="Consolas" panose="020B0609020204030204" pitchFamily="49" charset="0"/>
              </a:rPr>
              <a:t>.</a:t>
            </a:r>
            <a:r>
              <a:rPr lang="en-US" sz="5800" b="0" dirty="0" err="1">
                <a:solidFill>
                  <a:srgbClr val="795E26"/>
                </a:solidFill>
                <a:effectLst/>
                <a:latin typeface="Consolas" panose="020B0609020204030204" pitchFamily="49" charset="0"/>
              </a:rPr>
              <a:t>WriteLine</a:t>
            </a:r>
            <a:r>
              <a:rPr lang="en-US" sz="5800" b="0" dirty="0">
                <a:solidFill>
                  <a:srgbClr val="000000"/>
                </a:solidFill>
                <a:effectLst/>
                <a:latin typeface="Consolas" panose="020B0609020204030204" pitchFamily="49" charset="0"/>
              </a:rPr>
              <a:t>(</a:t>
            </a:r>
            <a:r>
              <a:rPr lang="en-US" sz="5800" b="0" dirty="0">
                <a:solidFill>
                  <a:srgbClr val="A31515"/>
                </a:solidFill>
                <a:effectLst/>
                <a:latin typeface="Consolas" panose="020B0609020204030204" pitchFamily="49" charset="0"/>
              </a:rPr>
              <a:t>"Hey"</a:t>
            </a: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    </a:t>
            </a:r>
            <a:r>
              <a:rPr lang="en-US" sz="5800" dirty="0">
                <a:solidFill>
                  <a:srgbClr val="001080"/>
                </a:solidFill>
                <a:latin typeface="Consolas" panose="020B0609020204030204" pitchFamily="49" charset="0"/>
              </a:rPr>
              <a:t>x</a:t>
            </a: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a:t>
            </a:r>
          </a:p>
          <a:p>
            <a:pPr marL="57150" indent="0">
              <a:buNone/>
            </a:pPr>
            <a:endParaRPr lang="en-US"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7124700" y="1371600"/>
            <a:ext cx="3086100" cy="22860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91</a:t>
            </a:r>
          </a:p>
        </p:txBody>
      </p:sp>
    </p:spTree>
    <p:extLst>
      <p:ext uri="{BB962C8B-B14F-4D97-AF65-F5344CB8AC3E}">
        <p14:creationId xmlns:p14="http://schemas.microsoft.com/office/powerpoint/2010/main" val="1395057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What part of the while loop goes between the parentheses?</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381000" y="1371600"/>
            <a:ext cx="11430000" cy="5257800"/>
          </a:xfrm>
        </p:spPr>
        <p:txBody>
          <a:bodyPr>
            <a:normAutofit/>
          </a:bodyPr>
          <a:lstStyle/>
          <a:p>
            <a:pPr marL="57150" indent="0">
              <a:buNone/>
            </a:pPr>
            <a:r>
              <a:rPr lang="en-US" sz="5800" b="0" dirty="0">
                <a:solidFill>
                  <a:srgbClr val="AF00DB"/>
                </a:solidFill>
                <a:effectLst/>
                <a:latin typeface="Consolas" panose="020B0609020204030204" pitchFamily="49" charset="0"/>
              </a:rPr>
              <a:t>while</a:t>
            </a:r>
            <a:r>
              <a:rPr lang="en-US" sz="5800" b="0" dirty="0">
                <a:solidFill>
                  <a:srgbClr val="000000"/>
                </a:solidFill>
                <a:effectLst/>
                <a:latin typeface="Consolas" panose="020B0609020204030204" pitchFamily="49" charset="0"/>
              </a:rPr>
              <a:t> (......)</a:t>
            </a:r>
          </a:p>
          <a:p>
            <a:pPr marL="57150" indent="0">
              <a:buNone/>
            </a:pPr>
            <a:r>
              <a:rPr lang="en-US" sz="5800" b="0" dirty="0">
                <a:solidFill>
                  <a:srgbClr val="000000"/>
                </a:solidFill>
                <a:effectLst/>
                <a:latin typeface="Consolas" panose="020B0609020204030204" pitchFamily="49" charset="0"/>
              </a:rPr>
              <a:t>{</a:t>
            </a:r>
          </a:p>
          <a:p>
            <a:pPr marL="57150" indent="0">
              <a:buNone/>
            </a:pPr>
            <a:r>
              <a:rPr lang="en-US" sz="5800" dirty="0">
                <a:solidFill>
                  <a:srgbClr val="000000"/>
                </a:solidFill>
                <a:latin typeface="Consolas" panose="020B0609020204030204" pitchFamily="49" charset="0"/>
              </a:rPr>
              <a:t>	......</a:t>
            </a:r>
          </a:p>
          <a:p>
            <a:pPr marL="57150" indent="0">
              <a:buNone/>
            </a:pPr>
            <a:r>
              <a:rPr lang="en-US" sz="5800" b="0" dirty="0">
                <a:solidFill>
                  <a:srgbClr val="000000"/>
                </a:solidFill>
                <a:effectLst/>
                <a:latin typeface="Consolas" panose="020B0609020204030204" pitchFamily="49" charset="0"/>
              </a:rPr>
              <a:t>}</a:t>
            </a:r>
          </a:p>
          <a:p>
            <a:pPr marL="57150" indent="0">
              <a:buNone/>
            </a:pPr>
            <a:endParaRPr lang="en-US"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4724400" y="2971800"/>
            <a:ext cx="7086600" cy="22860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Condition</a:t>
            </a:r>
          </a:p>
        </p:txBody>
      </p:sp>
      <p:sp>
        <p:nvSpPr>
          <p:cNvPr id="5" name="Rectangle 4">
            <a:extLst>
              <a:ext uri="{FF2B5EF4-FFF2-40B4-BE49-F238E27FC236}">
                <a16:creationId xmlns:a16="http://schemas.microsoft.com/office/drawing/2014/main" id="{F3AE4D4A-C127-48B9-825E-18E8C9726324}"/>
              </a:ext>
            </a:extLst>
          </p:cNvPr>
          <p:cNvSpPr/>
          <p:nvPr/>
        </p:nvSpPr>
        <p:spPr bwMode="auto">
          <a:xfrm>
            <a:off x="3238500" y="1485900"/>
            <a:ext cx="2514600" cy="800100"/>
          </a:xfrm>
          <a:prstGeom prst="rect">
            <a:avLst/>
          </a:prstGeom>
          <a:solidFill>
            <a:schemeClr val="accent1">
              <a:lumMod val="20000"/>
              <a:lumOff val="80000"/>
              <a:alpha val="54000"/>
            </a:schemeClr>
          </a:solidFill>
          <a:ln w="25400">
            <a:solidFill>
              <a:schemeClr val="accent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7428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What three components are necessary for a while loop?</a:t>
            </a:r>
          </a:p>
        </p:txBody>
      </p:sp>
      <p:sp>
        <p:nvSpPr>
          <p:cNvPr id="4" name="Rectangle 3">
            <a:extLst>
              <a:ext uri="{FF2B5EF4-FFF2-40B4-BE49-F238E27FC236}">
                <a16:creationId xmlns:a16="http://schemas.microsoft.com/office/drawing/2014/main" id="{1862B4EC-A4C2-410B-A2E0-300827DC79BC}"/>
              </a:ext>
            </a:extLst>
          </p:cNvPr>
          <p:cNvSpPr/>
          <p:nvPr/>
        </p:nvSpPr>
        <p:spPr bwMode="auto">
          <a:xfrm>
            <a:off x="2781300" y="1600200"/>
            <a:ext cx="6629400" cy="44577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endParaRPr lang="en-US" sz="1600" dirty="0">
              <a:solidFill>
                <a:schemeClr val="accent1">
                  <a:lumMod val="20000"/>
                  <a:lumOff val="80000"/>
                </a:schemeClr>
              </a:solidFill>
              <a:ea typeface="Segoe UI" pitchFamily="34" charset="0"/>
              <a:cs typeface="Segoe UI" pitchFamily="34" charset="0"/>
            </a:endParaRPr>
          </a:p>
          <a:p>
            <a:pPr defTabSz="932472" fontAlgn="base">
              <a:lnSpc>
                <a:spcPct val="90000"/>
              </a:lnSpc>
              <a:spcBef>
                <a:spcPct val="0"/>
              </a:spcBef>
              <a:spcAft>
                <a:spcPct val="0"/>
              </a:spcAft>
            </a:pPr>
            <a:r>
              <a:rPr lang="en-US" sz="8000" b="1" dirty="0">
                <a:solidFill>
                  <a:schemeClr val="accent1">
                    <a:lumMod val="20000"/>
                    <a:lumOff val="80000"/>
                  </a:schemeClr>
                </a:solidFill>
                <a:latin typeface="+mj-lt"/>
                <a:ea typeface="Segoe UI" pitchFamily="34" charset="0"/>
                <a:cs typeface="Segoe UI" pitchFamily="34" charset="0"/>
              </a:rPr>
              <a:t>1. </a:t>
            </a:r>
            <a:r>
              <a:rPr lang="en-US" sz="8000" b="1" dirty="0">
                <a:solidFill>
                  <a:schemeClr val="accent2">
                    <a:lumMod val="20000"/>
                    <a:lumOff val="80000"/>
                  </a:schemeClr>
                </a:solidFill>
                <a:latin typeface="Consolas" panose="020B0609020204030204" pitchFamily="49" charset="0"/>
                <a:ea typeface="Segoe UI" pitchFamily="34" charset="0"/>
                <a:cs typeface="Segoe UI" pitchFamily="34" charset="0"/>
              </a:rPr>
              <a:t>while</a:t>
            </a:r>
          </a:p>
          <a:p>
            <a:pPr defTabSz="932472" fontAlgn="base">
              <a:lnSpc>
                <a:spcPct val="90000"/>
              </a:lnSpc>
              <a:spcBef>
                <a:spcPct val="0"/>
              </a:spcBef>
              <a:spcAft>
                <a:spcPct val="0"/>
              </a:spcAft>
            </a:pPr>
            <a:r>
              <a:rPr lang="en-US" sz="8000" b="1" dirty="0">
                <a:solidFill>
                  <a:schemeClr val="accent1">
                    <a:lumMod val="20000"/>
                    <a:lumOff val="80000"/>
                  </a:schemeClr>
                </a:solidFill>
                <a:ea typeface="Segoe UI" pitchFamily="34" charset="0"/>
                <a:cs typeface="Segoe UI" pitchFamily="34" charset="0"/>
              </a:rPr>
              <a:t>2. Condition</a:t>
            </a:r>
          </a:p>
          <a:p>
            <a:pPr defTabSz="932472" fontAlgn="base">
              <a:lnSpc>
                <a:spcPct val="90000"/>
              </a:lnSpc>
              <a:spcBef>
                <a:spcPct val="0"/>
              </a:spcBef>
              <a:spcAft>
                <a:spcPct val="0"/>
              </a:spcAft>
            </a:pPr>
            <a:r>
              <a:rPr lang="en-US" sz="8000" b="1" dirty="0">
                <a:solidFill>
                  <a:schemeClr val="accent1">
                    <a:lumMod val="20000"/>
                    <a:lumOff val="80000"/>
                  </a:schemeClr>
                </a:solidFill>
                <a:ea typeface="Segoe UI" pitchFamily="34" charset="0"/>
                <a:cs typeface="Segoe UI" pitchFamily="34" charset="0"/>
              </a:rPr>
              <a:t>3. Body</a:t>
            </a:r>
          </a:p>
        </p:txBody>
      </p:sp>
    </p:spTree>
    <p:extLst>
      <p:ext uri="{BB962C8B-B14F-4D97-AF65-F5344CB8AC3E}">
        <p14:creationId xmlns:p14="http://schemas.microsoft.com/office/powerpoint/2010/main" val="4134565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2C1E-2025-4EF0-BEC6-1DF8075B9113}"/>
              </a:ext>
            </a:extLst>
          </p:cNvPr>
          <p:cNvSpPr>
            <a:spLocks noGrp="1"/>
          </p:cNvSpPr>
          <p:nvPr>
            <p:ph type="title"/>
          </p:nvPr>
        </p:nvSpPr>
        <p:spPr/>
        <p:txBody>
          <a:bodyPr/>
          <a:lstStyle/>
          <a:p>
            <a:r>
              <a:rPr lang="en-US" dirty="0"/>
              <a:t>How to Play</a:t>
            </a:r>
          </a:p>
        </p:txBody>
      </p:sp>
      <p:sp>
        <p:nvSpPr>
          <p:cNvPr id="3" name="Text Placeholder 2">
            <a:extLst>
              <a:ext uri="{FF2B5EF4-FFF2-40B4-BE49-F238E27FC236}">
                <a16:creationId xmlns:a16="http://schemas.microsoft.com/office/drawing/2014/main" id="{CC1B23C0-5F69-49AA-94A8-C9EF14906C84}"/>
              </a:ext>
            </a:extLst>
          </p:cNvPr>
          <p:cNvSpPr>
            <a:spLocks noGrp="1"/>
          </p:cNvSpPr>
          <p:nvPr>
            <p:ph type="body" idx="1"/>
          </p:nvPr>
        </p:nvSpPr>
        <p:spPr>
          <a:xfrm>
            <a:off x="5410200" y="342900"/>
            <a:ext cx="6400800" cy="6057900"/>
          </a:xfrm>
        </p:spPr>
        <p:txBody>
          <a:bodyPr>
            <a:normAutofit lnSpcReduction="10000"/>
          </a:bodyPr>
          <a:lstStyle/>
          <a:p>
            <a:r>
              <a:rPr lang="en-US" dirty="0"/>
              <a:t>Class is split into </a:t>
            </a:r>
            <a:r>
              <a:rPr lang="en-US" b="1" dirty="0"/>
              <a:t>two teams</a:t>
            </a:r>
            <a:endParaRPr lang="en-US" dirty="0"/>
          </a:p>
          <a:p>
            <a:r>
              <a:rPr lang="en-US" dirty="0"/>
              <a:t>Each team has an </a:t>
            </a:r>
            <a:r>
              <a:rPr lang="en-US" b="1" dirty="0"/>
              <a:t>order</a:t>
            </a:r>
          </a:p>
          <a:p>
            <a:r>
              <a:rPr lang="en-US" dirty="0"/>
              <a:t>Teams </a:t>
            </a:r>
            <a:r>
              <a:rPr lang="en-US" b="1" dirty="0"/>
              <a:t>take turns</a:t>
            </a:r>
            <a:r>
              <a:rPr lang="en-US" dirty="0"/>
              <a:t> answering questions</a:t>
            </a:r>
          </a:p>
          <a:p>
            <a:r>
              <a:rPr lang="en-US" dirty="0"/>
              <a:t>The </a:t>
            </a:r>
            <a:r>
              <a:rPr lang="en-US" b="1" dirty="0"/>
              <a:t>current player</a:t>
            </a:r>
            <a:r>
              <a:rPr lang="en-US" dirty="0"/>
              <a:t> from each team has the first shot to answer</a:t>
            </a:r>
          </a:p>
          <a:p>
            <a:r>
              <a:rPr lang="en-US" dirty="0"/>
              <a:t>If the player answers correctly, the team gets </a:t>
            </a:r>
            <a:r>
              <a:rPr lang="en-US" b="1" dirty="0"/>
              <a:t>2 points</a:t>
            </a:r>
            <a:endParaRPr lang="en-US" dirty="0"/>
          </a:p>
          <a:p>
            <a:r>
              <a:rPr lang="en-US" dirty="0"/>
              <a:t>If the current player answers incorrectly, the other members of the team can answer for </a:t>
            </a:r>
            <a:r>
              <a:rPr lang="en-US" b="1" dirty="0"/>
              <a:t>1 point</a:t>
            </a:r>
          </a:p>
          <a:p>
            <a:r>
              <a:rPr lang="en-US" dirty="0"/>
              <a:t>After each question, the current player moves to the bottom of the order</a:t>
            </a:r>
          </a:p>
        </p:txBody>
      </p:sp>
    </p:spTree>
    <p:extLst>
      <p:ext uri="{BB962C8B-B14F-4D97-AF65-F5344CB8AC3E}">
        <p14:creationId xmlns:p14="http://schemas.microsoft.com/office/powerpoint/2010/main" val="1153783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Write out the code for an empty while loop</a:t>
            </a:r>
          </a:p>
        </p:txBody>
      </p:sp>
      <p:sp>
        <p:nvSpPr>
          <p:cNvPr id="4" name="Rectangle 3">
            <a:extLst>
              <a:ext uri="{FF2B5EF4-FFF2-40B4-BE49-F238E27FC236}">
                <a16:creationId xmlns:a16="http://schemas.microsoft.com/office/drawing/2014/main" id="{1862B4EC-A4C2-410B-A2E0-300827DC79BC}"/>
              </a:ext>
            </a:extLst>
          </p:cNvPr>
          <p:cNvSpPr/>
          <p:nvPr/>
        </p:nvSpPr>
        <p:spPr bwMode="auto">
          <a:xfrm>
            <a:off x="3924300" y="1485900"/>
            <a:ext cx="4343400" cy="44577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r>
              <a:rPr lang="en-US" sz="6000" b="1" dirty="0">
                <a:solidFill>
                  <a:srgbClr val="F8CCEA"/>
                </a:solidFill>
                <a:latin typeface="Consolas" panose="020B0609020204030204" pitchFamily="49" charset="0"/>
              </a:rPr>
              <a:t>while</a:t>
            </a:r>
            <a:r>
              <a:rPr lang="en-US" sz="6000" b="1" dirty="0">
                <a:solidFill>
                  <a:srgbClr val="D4D4D4"/>
                </a:solidFill>
                <a:latin typeface="Consolas" panose="020B0609020204030204" pitchFamily="49" charset="0"/>
              </a:rPr>
              <a:t> </a:t>
            </a:r>
            <a:r>
              <a:rPr lang="en-US" sz="6000" b="1" dirty="0">
                <a:solidFill>
                  <a:schemeClr val="bg1"/>
                </a:solidFill>
                <a:latin typeface="Consolas" panose="020B0609020204030204" pitchFamily="49" charset="0"/>
              </a:rPr>
              <a:t>( )</a:t>
            </a:r>
          </a:p>
          <a:p>
            <a:r>
              <a:rPr lang="en-US" sz="6000" b="1" dirty="0">
                <a:solidFill>
                  <a:schemeClr val="bg1"/>
                </a:solidFill>
                <a:latin typeface="Consolas" panose="020B0609020204030204" pitchFamily="49" charset="0"/>
              </a:rPr>
              <a:t>{</a:t>
            </a:r>
          </a:p>
          <a:p>
            <a:br>
              <a:rPr lang="en-US" sz="6000" b="1" dirty="0">
                <a:solidFill>
                  <a:schemeClr val="bg1"/>
                </a:solidFill>
                <a:latin typeface="Consolas" panose="020B0609020204030204" pitchFamily="49" charset="0"/>
              </a:rPr>
            </a:br>
            <a:r>
              <a:rPr lang="en-US" sz="6000" b="1" dirty="0">
                <a:solidFill>
                  <a:schemeClr val="bg1"/>
                </a:solidFill>
                <a:latin typeface="Consolas" panose="020B0609020204030204" pitchFamily="49" charset="0"/>
              </a:rPr>
              <a:t>}</a:t>
            </a:r>
          </a:p>
          <a:p>
            <a:pPr defTabSz="932472" fontAlgn="base">
              <a:lnSpc>
                <a:spcPct val="90000"/>
              </a:lnSpc>
              <a:spcBef>
                <a:spcPct val="0"/>
              </a:spcBef>
              <a:spcAft>
                <a:spcPct val="0"/>
              </a:spcAft>
            </a:pPr>
            <a:endParaRPr lang="en-US" sz="1600" dirty="0">
              <a:solidFill>
                <a:schemeClr val="accent1">
                  <a:lumMod val="20000"/>
                  <a:lumOff val="80000"/>
                </a:schemeClr>
              </a:solidFill>
              <a:ea typeface="Segoe UI" pitchFamily="34" charset="0"/>
              <a:cs typeface="Segoe UI" pitchFamily="34" charset="0"/>
            </a:endParaRPr>
          </a:p>
        </p:txBody>
      </p:sp>
    </p:spTree>
    <p:extLst>
      <p:ext uri="{BB962C8B-B14F-4D97-AF65-F5344CB8AC3E}">
        <p14:creationId xmlns:p14="http://schemas.microsoft.com/office/powerpoint/2010/main" val="292063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What will be printed?</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381000" y="1371600"/>
            <a:ext cx="11430000" cy="5257800"/>
          </a:xfrm>
        </p:spPr>
        <p:txBody>
          <a:bodyPr>
            <a:normAutofit/>
          </a:bodyPr>
          <a:lstStyle/>
          <a:p>
            <a:pPr marL="57150" indent="0">
              <a:buNone/>
            </a:pPr>
            <a:r>
              <a:rPr lang="en-US" sz="2400" b="0" dirty="0">
                <a:solidFill>
                  <a:srgbClr val="0000FF"/>
                </a:solidFill>
                <a:effectLst/>
                <a:latin typeface="Consolas" panose="020B0609020204030204" pitchFamily="49" charset="0"/>
              </a:rPr>
              <a:t>string</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message</a:t>
            </a:r>
            <a:r>
              <a:rPr lang="en-US" sz="2400" b="0" dirty="0">
                <a:solidFill>
                  <a:srgbClr val="000000"/>
                </a:solidFill>
                <a:effectLst/>
                <a:latin typeface="Consolas" panose="020B0609020204030204" pitchFamily="49" charset="0"/>
              </a:rPr>
              <a:t> = </a:t>
            </a:r>
            <a:r>
              <a:rPr lang="en-US" sz="2400" b="0" dirty="0">
                <a:solidFill>
                  <a:srgbClr val="A31515"/>
                </a:solidFill>
                <a:effectLst/>
                <a:latin typeface="Consolas" panose="020B0609020204030204" pitchFamily="49" charset="0"/>
              </a:rPr>
              <a:t>"Hello"</a:t>
            </a:r>
            <a:r>
              <a:rPr lang="en-US" sz="2400" b="0" dirty="0">
                <a:solidFill>
                  <a:srgbClr val="000000"/>
                </a:solidFill>
                <a:effectLst/>
                <a:latin typeface="Consolas" panose="020B0609020204030204" pitchFamily="49" charset="0"/>
              </a:rPr>
              <a:t>;</a:t>
            </a:r>
          </a:p>
          <a:p>
            <a:pPr marL="57150" indent="0">
              <a:buNone/>
            </a:pPr>
            <a:r>
              <a:rPr lang="en-US" sz="2400" b="0" dirty="0">
                <a:solidFill>
                  <a:srgbClr val="0000FF"/>
                </a:solidFill>
                <a:effectLst/>
                <a:latin typeface="Consolas" panose="020B0609020204030204" pitchFamily="49" charset="0"/>
              </a:rPr>
              <a:t>string</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repeated</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message</a:t>
            </a:r>
            <a:r>
              <a:rPr lang="en-US" sz="2400" b="0" dirty="0">
                <a:solidFill>
                  <a:srgbClr val="000000"/>
                </a:solidFill>
                <a:effectLst/>
                <a:latin typeface="Consolas" panose="020B0609020204030204" pitchFamily="49" charset="0"/>
              </a:rPr>
              <a:t>;</a:t>
            </a:r>
          </a:p>
          <a:p>
            <a:pPr marL="57150" indent="0">
              <a:buNone/>
            </a:pPr>
            <a:r>
              <a:rPr lang="en-US" sz="2400" b="0" dirty="0">
                <a:solidFill>
                  <a:srgbClr val="0000FF"/>
                </a:solidFill>
                <a:effectLst/>
                <a:latin typeface="Consolas" panose="020B0609020204030204" pitchFamily="49" charset="0"/>
              </a:rPr>
              <a:t>int</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times</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marL="57150" indent="0">
              <a:buNone/>
            </a:pPr>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int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marL="57150" indent="0">
              <a:buNone/>
            </a:pPr>
            <a:r>
              <a:rPr lang="en-US" sz="2400" b="0" dirty="0">
                <a:solidFill>
                  <a:srgbClr val="AF00DB"/>
                </a:solidFill>
                <a:effectLst/>
                <a:latin typeface="Consolas" panose="020B0609020204030204" pitchFamily="49" charset="0"/>
              </a:rPr>
              <a:t>while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&lt; </a:t>
            </a:r>
            <a:r>
              <a:rPr lang="en-US" sz="2400" b="0" dirty="0">
                <a:solidFill>
                  <a:srgbClr val="001080"/>
                </a:solidFill>
                <a:effectLst/>
                <a:latin typeface="Consolas" panose="020B0609020204030204" pitchFamily="49" charset="0"/>
              </a:rPr>
              <a:t>times</a:t>
            </a:r>
            <a:r>
              <a:rPr lang="en-US" sz="2400" b="0" dirty="0">
                <a:solidFill>
                  <a:srgbClr val="000000"/>
                </a:solidFill>
                <a:effectLst/>
                <a:latin typeface="Consolas" panose="020B0609020204030204" pitchFamily="49" charset="0"/>
              </a:rPr>
              <a:t>) {</a:t>
            </a:r>
          </a:p>
          <a:p>
            <a:pPr marL="57150" indent="0">
              <a:buNone/>
            </a:pP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repeated</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repeated</a:t>
            </a:r>
            <a:r>
              <a:rPr lang="en-US" sz="2400" b="0" dirty="0">
                <a:solidFill>
                  <a:srgbClr val="000000"/>
                </a:solidFill>
                <a:effectLst/>
                <a:latin typeface="Consolas" panose="020B0609020204030204" pitchFamily="49" charset="0"/>
              </a:rPr>
              <a:t> + </a:t>
            </a:r>
            <a:r>
              <a:rPr lang="en-US" sz="2400" b="0" dirty="0">
                <a:solidFill>
                  <a:srgbClr val="A31515"/>
                </a:solidFill>
                <a:effectLst/>
                <a:latin typeface="Consolas" panose="020B0609020204030204" pitchFamily="49" charset="0"/>
              </a:rPr>
              <a:t>", "</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message</a:t>
            </a:r>
            <a:r>
              <a:rPr lang="en-US" sz="2400" b="0" dirty="0">
                <a:solidFill>
                  <a:srgbClr val="000000"/>
                </a:solidFill>
                <a:effectLst/>
                <a:latin typeface="Consolas" panose="020B0609020204030204" pitchFamily="49" charset="0"/>
              </a:rPr>
              <a:t>;</a:t>
            </a:r>
          </a:p>
          <a:p>
            <a:pPr marL="57150" indent="0">
              <a:buNone/>
            </a:pP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i</a:t>
            </a:r>
            <a:r>
              <a:rPr lang="en-US" sz="2400" b="0" dirty="0">
                <a:solidFill>
                  <a:srgbClr val="000000"/>
                </a:solidFill>
                <a:effectLst/>
                <a:latin typeface="Consolas" panose="020B0609020204030204" pitchFamily="49" charset="0"/>
              </a:rPr>
              <a:t>++;</a:t>
            </a:r>
          </a:p>
          <a:p>
            <a:pPr marL="57150" indent="0">
              <a:buNone/>
            </a:pPr>
            <a:r>
              <a:rPr lang="en-US" sz="2400" b="0" dirty="0">
                <a:solidFill>
                  <a:srgbClr val="000000"/>
                </a:solidFill>
                <a:effectLst/>
                <a:latin typeface="Consolas" panose="020B0609020204030204" pitchFamily="49" charset="0"/>
              </a:rPr>
              <a:t>}</a:t>
            </a:r>
          </a:p>
          <a:p>
            <a:pPr marL="57150" indent="0">
              <a:buNone/>
            </a:pPr>
            <a:br>
              <a:rPr lang="en-US" sz="2400" b="0" dirty="0">
                <a:solidFill>
                  <a:srgbClr val="000000"/>
                </a:solidFill>
                <a:effectLst/>
                <a:latin typeface="Consolas" panose="020B0609020204030204" pitchFamily="49" charset="0"/>
              </a:rPr>
            </a:br>
            <a:r>
              <a:rPr lang="en-US" sz="2400" b="0" dirty="0" err="1">
                <a:solidFill>
                  <a:srgbClr val="001080"/>
                </a:solidFill>
                <a:effectLst/>
                <a:latin typeface="Consolas" panose="020B0609020204030204" pitchFamily="49" charset="0"/>
              </a:rPr>
              <a:t>Console</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WriteLine</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repeated</a:t>
            </a:r>
            <a:r>
              <a:rPr lang="en-US" sz="2400" b="0" dirty="0">
                <a:solidFill>
                  <a:srgbClr val="000000"/>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1862B4EC-A4C2-410B-A2E0-300827DC79BC}"/>
              </a:ext>
            </a:extLst>
          </p:cNvPr>
          <p:cNvSpPr/>
          <p:nvPr/>
        </p:nvSpPr>
        <p:spPr bwMode="auto">
          <a:xfrm>
            <a:off x="4152900" y="2400300"/>
            <a:ext cx="7315200" cy="16002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6600" dirty="0">
                <a:solidFill>
                  <a:schemeClr val="accent1">
                    <a:lumMod val="20000"/>
                    <a:lumOff val="80000"/>
                  </a:schemeClr>
                </a:solidFill>
                <a:ea typeface="Segoe UI" pitchFamily="34" charset="0"/>
                <a:cs typeface="Segoe UI" pitchFamily="34" charset="0"/>
              </a:rPr>
              <a:t>Hello, Hello, Hello</a:t>
            </a:r>
          </a:p>
        </p:txBody>
      </p:sp>
    </p:spTree>
    <p:extLst>
      <p:ext uri="{BB962C8B-B14F-4D97-AF65-F5344CB8AC3E}">
        <p14:creationId xmlns:p14="http://schemas.microsoft.com/office/powerpoint/2010/main" val="126621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D72D-73BC-4E96-900B-BF348E5EAA67}"/>
              </a:ext>
            </a:extLst>
          </p:cNvPr>
          <p:cNvSpPr>
            <a:spLocks noGrp="1"/>
          </p:cNvSpPr>
          <p:nvPr>
            <p:ph type="title"/>
          </p:nvPr>
        </p:nvSpPr>
        <p:spPr>
          <a:xfrm>
            <a:off x="609600" y="3073518"/>
            <a:ext cx="10972800" cy="710964"/>
          </a:xfrm>
        </p:spPr>
        <p:txBody>
          <a:bodyPr/>
          <a:lstStyle/>
          <a:p>
            <a:r>
              <a:rPr lang="en-US" dirty="0"/>
              <a:t>Tally up the scores…</a:t>
            </a:r>
          </a:p>
        </p:txBody>
      </p:sp>
    </p:spTree>
    <p:extLst>
      <p:ext uri="{BB962C8B-B14F-4D97-AF65-F5344CB8AC3E}">
        <p14:creationId xmlns:p14="http://schemas.microsoft.com/office/powerpoint/2010/main" val="380005935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TEAM TIEBREAKER: Write a while loop that prints “Hello” 20 times</a:t>
            </a:r>
          </a:p>
        </p:txBody>
      </p:sp>
      <p:sp>
        <p:nvSpPr>
          <p:cNvPr id="4" name="Rectangle 3">
            <a:extLst>
              <a:ext uri="{FF2B5EF4-FFF2-40B4-BE49-F238E27FC236}">
                <a16:creationId xmlns:a16="http://schemas.microsoft.com/office/drawing/2014/main" id="{1862B4EC-A4C2-410B-A2E0-300827DC79BC}"/>
              </a:ext>
            </a:extLst>
          </p:cNvPr>
          <p:cNvSpPr/>
          <p:nvPr/>
        </p:nvSpPr>
        <p:spPr bwMode="auto">
          <a:xfrm>
            <a:off x="1238250" y="1600200"/>
            <a:ext cx="9715500" cy="45720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accent1">
                    <a:lumMod val="20000"/>
                    <a:lumOff val="80000"/>
                  </a:schemeClr>
                </a:solidFill>
                <a:ea typeface="Segoe UI" pitchFamily="34" charset="0"/>
                <a:cs typeface="Segoe UI" pitchFamily="34" charset="0"/>
              </a:rPr>
              <a:t>Answer (example)</a:t>
            </a:r>
          </a:p>
          <a:p>
            <a:r>
              <a:rPr lang="en-US" sz="4000" b="1" dirty="0">
                <a:solidFill>
                  <a:srgbClr val="EBBBFF"/>
                </a:solidFill>
                <a:latin typeface="Consolas" panose="020B0609020204030204" pitchFamily="49" charset="0"/>
              </a:rPr>
              <a:t>int</a:t>
            </a:r>
            <a:r>
              <a:rPr lang="en-US" sz="4000" b="1" dirty="0">
                <a:solidFill>
                  <a:srgbClr val="FFFFFF"/>
                </a:solidFill>
                <a:latin typeface="Consolas" panose="020B0609020204030204" pitchFamily="49" charset="0"/>
              </a:rPr>
              <a:t> </a:t>
            </a:r>
            <a:r>
              <a:rPr lang="en-US" sz="4000" b="1" dirty="0" err="1">
                <a:solidFill>
                  <a:srgbClr val="FFFFFF"/>
                </a:solidFill>
                <a:latin typeface="Consolas" panose="020B0609020204030204" pitchFamily="49" charset="0"/>
              </a:rPr>
              <a:t>i</a:t>
            </a:r>
            <a:r>
              <a:rPr lang="en-US" sz="4000" b="1" dirty="0">
                <a:solidFill>
                  <a:srgbClr val="FFFFFF"/>
                </a:solidFill>
                <a:latin typeface="Consolas" panose="020B0609020204030204" pitchFamily="49" charset="0"/>
              </a:rPr>
              <a:t> </a:t>
            </a:r>
            <a:r>
              <a:rPr lang="en-US" sz="4000" b="1" dirty="0">
                <a:solidFill>
                  <a:srgbClr val="99FFFF"/>
                </a:solidFill>
                <a:latin typeface="Consolas" panose="020B0609020204030204" pitchFamily="49" charset="0"/>
              </a:rPr>
              <a:t>=</a:t>
            </a:r>
            <a:r>
              <a:rPr lang="en-US" sz="4000" b="1" dirty="0">
                <a:solidFill>
                  <a:srgbClr val="FFFFFF"/>
                </a:solidFill>
                <a:latin typeface="Consolas" panose="020B0609020204030204" pitchFamily="49" charset="0"/>
              </a:rPr>
              <a:t> </a:t>
            </a:r>
            <a:r>
              <a:rPr lang="en-US" sz="4000" b="1" dirty="0">
                <a:solidFill>
                  <a:srgbClr val="FFC58F"/>
                </a:solidFill>
                <a:latin typeface="Consolas" panose="020B0609020204030204" pitchFamily="49" charset="0"/>
              </a:rPr>
              <a:t>0</a:t>
            </a:r>
            <a:r>
              <a:rPr lang="en-US" sz="4000" b="1" dirty="0">
                <a:solidFill>
                  <a:srgbClr val="FFFFFF"/>
                </a:solidFill>
                <a:latin typeface="Consolas" panose="020B0609020204030204" pitchFamily="49" charset="0"/>
              </a:rPr>
              <a:t>;</a:t>
            </a:r>
          </a:p>
          <a:p>
            <a:br>
              <a:rPr lang="en-US" sz="4000" b="1" dirty="0">
                <a:solidFill>
                  <a:srgbClr val="FFFFFF"/>
                </a:solidFill>
                <a:latin typeface="Consolas" panose="020B0609020204030204" pitchFamily="49" charset="0"/>
              </a:rPr>
            </a:br>
            <a:r>
              <a:rPr lang="en-US" sz="4000" b="1" dirty="0">
                <a:solidFill>
                  <a:srgbClr val="EBBBFF"/>
                </a:solidFill>
                <a:latin typeface="Consolas" panose="020B0609020204030204" pitchFamily="49" charset="0"/>
              </a:rPr>
              <a:t>while</a:t>
            </a:r>
            <a:r>
              <a:rPr lang="en-US" sz="4000" b="1" dirty="0">
                <a:solidFill>
                  <a:srgbClr val="FFFFFF"/>
                </a:solidFill>
                <a:latin typeface="Consolas" panose="020B0609020204030204" pitchFamily="49" charset="0"/>
              </a:rPr>
              <a:t> (</a:t>
            </a:r>
            <a:r>
              <a:rPr lang="en-US" sz="4000" b="1" dirty="0" err="1">
                <a:solidFill>
                  <a:srgbClr val="FF9DA4"/>
                </a:solidFill>
                <a:latin typeface="Consolas" panose="020B0609020204030204" pitchFamily="49" charset="0"/>
              </a:rPr>
              <a:t>i</a:t>
            </a:r>
            <a:r>
              <a:rPr lang="en-US" sz="4000" b="1" dirty="0">
                <a:solidFill>
                  <a:srgbClr val="FFFFFF"/>
                </a:solidFill>
                <a:latin typeface="Consolas" panose="020B0609020204030204" pitchFamily="49" charset="0"/>
              </a:rPr>
              <a:t> </a:t>
            </a:r>
            <a:r>
              <a:rPr lang="en-US" sz="4000" b="1" dirty="0">
                <a:solidFill>
                  <a:srgbClr val="99FFFF"/>
                </a:solidFill>
                <a:latin typeface="Consolas" panose="020B0609020204030204" pitchFamily="49" charset="0"/>
              </a:rPr>
              <a:t>&lt;</a:t>
            </a:r>
            <a:r>
              <a:rPr lang="en-US" sz="4000" b="1" dirty="0">
                <a:solidFill>
                  <a:srgbClr val="FFFFFF"/>
                </a:solidFill>
                <a:latin typeface="Consolas" panose="020B0609020204030204" pitchFamily="49" charset="0"/>
              </a:rPr>
              <a:t> </a:t>
            </a:r>
            <a:r>
              <a:rPr lang="en-US" sz="4000" b="1" dirty="0">
                <a:solidFill>
                  <a:srgbClr val="FFC58F"/>
                </a:solidFill>
                <a:latin typeface="Consolas" panose="020B0609020204030204" pitchFamily="49" charset="0"/>
              </a:rPr>
              <a:t>20</a:t>
            </a:r>
            <a:r>
              <a:rPr lang="en-US" sz="4000" b="1" dirty="0">
                <a:solidFill>
                  <a:srgbClr val="FFFFFF"/>
                </a:solidFill>
                <a:latin typeface="Consolas" panose="020B0609020204030204" pitchFamily="49" charset="0"/>
              </a:rPr>
              <a:t>) {</a:t>
            </a:r>
          </a:p>
          <a:p>
            <a:r>
              <a:rPr lang="en-US" sz="4000" b="1" dirty="0">
                <a:solidFill>
                  <a:srgbClr val="FFFFFF"/>
                </a:solidFill>
                <a:latin typeface="Consolas" panose="020B0609020204030204" pitchFamily="49" charset="0"/>
              </a:rPr>
              <a:t>    </a:t>
            </a:r>
            <a:r>
              <a:rPr lang="en-US" sz="4000" b="1" dirty="0" err="1">
                <a:solidFill>
                  <a:srgbClr val="FF9DA4"/>
                </a:solidFill>
                <a:latin typeface="Consolas" panose="020B0609020204030204" pitchFamily="49" charset="0"/>
              </a:rPr>
              <a:t>Console</a:t>
            </a:r>
            <a:r>
              <a:rPr lang="en-US" sz="4000" b="1" dirty="0" err="1">
                <a:solidFill>
                  <a:srgbClr val="FFFFFF"/>
                </a:solidFill>
                <a:latin typeface="Consolas" panose="020B0609020204030204" pitchFamily="49" charset="0"/>
              </a:rPr>
              <a:t>.</a:t>
            </a:r>
            <a:r>
              <a:rPr lang="en-US" sz="4000" b="1" dirty="0" err="1">
                <a:solidFill>
                  <a:srgbClr val="BBDAFF"/>
                </a:solidFill>
                <a:latin typeface="Consolas" panose="020B0609020204030204" pitchFamily="49" charset="0"/>
              </a:rPr>
              <a:t>WriteLine</a:t>
            </a:r>
            <a:r>
              <a:rPr lang="en-US" sz="4000" b="1" dirty="0">
                <a:solidFill>
                  <a:srgbClr val="FFFFFF"/>
                </a:solidFill>
                <a:latin typeface="Consolas" panose="020B0609020204030204" pitchFamily="49" charset="0"/>
              </a:rPr>
              <a:t>(</a:t>
            </a:r>
            <a:r>
              <a:rPr lang="en-US" sz="4000" b="1" dirty="0">
                <a:solidFill>
                  <a:srgbClr val="D1F1A9"/>
                </a:solidFill>
                <a:latin typeface="Consolas" panose="020B0609020204030204" pitchFamily="49" charset="0"/>
              </a:rPr>
              <a:t>"Hello"</a:t>
            </a:r>
            <a:r>
              <a:rPr lang="en-US" sz="4000" b="1" dirty="0">
                <a:solidFill>
                  <a:srgbClr val="FFFFFF"/>
                </a:solidFill>
                <a:latin typeface="Consolas" panose="020B0609020204030204" pitchFamily="49" charset="0"/>
              </a:rPr>
              <a:t>);</a:t>
            </a:r>
          </a:p>
          <a:p>
            <a:r>
              <a:rPr lang="en-US" sz="4000" b="1" dirty="0">
                <a:solidFill>
                  <a:srgbClr val="FFFFFF"/>
                </a:solidFill>
                <a:latin typeface="Consolas" panose="020B0609020204030204" pitchFamily="49" charset="0"/>
              </a:rPr>
              <a:t>    </a:t>
            </a:r>
            <a:r>
              <a:rPr lang="en-US" sz="4000" b="1" dirty="0" err="1">
                <a:solidFill>
                  <a:srgbClr val="FF9DA4"/>
                </a:solidFill>
                <a:latin typeface="Consolas" panose="020B0609020204030204" pitchFamily="49" charset="0"/>
              </a:rPr>
              <a:t>i</a:t>
            </a:r>
            <a:r>
              <a:rPr lang="en-US" sz="4000" b="1" dirty="0">
                <a:solidFill>
                  <a:srgbClr val="99FFFF"/>
                </a:solidFill>
                <a:latin typeface="Consolas" panose="020B0609020204030204" pitchFamily="49" charset="0"/>
              </a:rPr>
              <a:t>++</a:t>
            </a:r>
            <a:r>
              <a:rPr lang="en-US" sz="4000" b="1" dirty="0">
                <a:solidFill>
                  <a:srgbClr val="FFFFFF"/>
                </a:solidFill>
                <a:latin typeface="Consolas" panose="020B0609020204030204" pitchFamily="49" charset="0"/>
              </a:rPr>
              <a:t>;</a:t>
            </a:r>
          </a:p>
          <a:p>
            <a:r>
              <a:rPr lang="en-US" sz="4000" b="1" dirty="0">
                <a:solidFill>
                  <a:srgbClr val="FFFFFF"/>
                </a:solidFill>
                <a:latin typeface="Consolas" panose="020B0609020204030204" pitchFamily="49" charset="0"/>
              </a:rPr>
              <a:t>}</a:t>
            </a:r>
          </a:p>
          <a:p>
            <a:pPr algn="ctr" defTabSz="932472" fontAlgn="base">
              <a:lnSpc>
                <a:spcPct val="90000"/>
              </a:lnSpc>
              <a:spcBef>
                <a:spcPct val="0"/>
              </a:spcBef>
              <a:spcAft>
                <a:spcPct val="0"/>
              </a:spcAft>
            </a:pPr>
            <a:endParaRPr lang="en-US" sz="3200" dirty="0">
              <a:solidFill>
                <a:schemeClr val="accent1">
                  <a:lumMod val="20000"/>
                  <a:lumOff val="80000"/>
                </a:schemeClr>
              </a:solidFill>
              <a:ea typeface="Segoe UI" pitchFamily="34" charset="0"/>
              <a:cs typeface="Segoe UI" pitchFamily="34" charset="0"/>
            </a:endParaRPr>
          </a:p>
        </p:txBody>
      </p:sp>
    </p:spTree>
    <p:extLst>
      <p:ext uri="{BB962C8B-B14F-4D97-AF65-F5344CB8AC3E}">
        <p14:creationId xmlns:p14="http://schemas.microsoft.com/office/powerpoint/2010/main" val="3495780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EE46-0869-4F17-B953-35F3AA956C65}"/>
              </a:ext>
            </a:extLst>
          </p:cNvPr>
          <p:cNvSpPr>
            <a:spLocks noGrp="1"/>
          </p:cNvSpPr>
          <p:nvPr>
            <p:ph type="title"/>
          </p:nvPr>
        </p:nvSpPr>
        <p:spPr>
          <a:xfrm>
            <a:off x="609600" y="3073518"/>
            <a:ext cx="10972800" cy="710964"/>
          </a:xfrm>
        </p:spPr>
        <p:txBody>
          <a:bodyPr/>
          <a:lstStyle/>
          <a:p>
            <a:r>
              <a:rPr lang="en-US" dirty="0"/>
              <a:t>Ready?</a:t>
            </a:r>
          </a:p>
        </p:txBody>
      </p:sp>
    </p:spTree>
    <p:extLst>
      <p:ext uri="{BB962C8B-B14F-4D97-AF65-F5344CB8AC3E}">
        <p14:creationId xmlns:p14="http://schemas.microsoft.com/office/powerpoint/2010/main" val="20547226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True or False?</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1066800" y="1371600"/>
            <a:ext cx="10744200" cy="5257800"/>
          </a:xfrm>
        </p:spPr>
        <p:txBody>
          <a:bodyPr>
            <a:normAutofit/>
          </a:bodyPr>
          <a:lstStyle/>
          <a:p>
            <a:pPr marL="57150" indent="0">
              <a:buNone/>
            </a:pPr>
            <a:r>
              <a:rPr lang="en-US" sz="8800" b="0" dirty="0">
                <a:solidFill>
                  <a:srgbClr val="098658"/>
                </a:solidFill>
                <a:effectLst/>
                <a:latin typeface="Consolas" panose="020B0609020204030204" pitchFamily="49" charset="0"/>
              </a:rPr>
              <a:t>10</a:t>
            </a:r>
            <a:r>
              <a:rPr lang="en-US" sz="8800" b="0" dirty="0">
                <a:solidFill>
                  <a:srgbClr val="000000"/>
                </a:solidFill>
                <a:effectLst/>
                <a:latin typeface="Consolas" panose="020B0609020204030204" pitchFamily="49" charset="0"/>
              </a:rPr>
              <a:t> &gt; </a:t>
            </a:r>
            <a:r>
              <a:rPr lang="en-US" sz="8800" b="0" dirty="0">
                <a:solidFill>
                  <a:srgbClr val="098658"/>
                </a:solidFill>
                <a:effectLst/>
                <a:latin typeface="Consolas" panose="020B0609020204030204" pitchFamily="49" charset="0"/>
              </a:rPr>
              <a:t>5</a:t>
            </a:r>
            <a:r>
              <a:rPr lang="en-US" sz="8800" b="0" dirty="0">
                <a:solidFill>
                  <a:srgbClr val="000000"/>
                </a:solidFill>
                <a:effectLst/>
                <a:latin typeface="Consolas" panose="020B0609020204030204" pitchFamily="49" charset="0"/>
              </a:rPr>
              <a:t> + </a:t>
            </a:r>
            <a:r>
              <a:rPr lang="en-US" sz="8800" b="0" dirty="0">
                <a:solidFill>
                  <a:srgbClr val="098658"/>
                </a:solidFill>
                <a:effectLst/>
                <a:latin typeface="Consolas" panose="020B0609020204030204" pitchFamily="49" charset="0"/>
              </a:rPr>
              <a:t>4</a:t>
            </a:r>
            <a:endParaRPr lang="en-US" sz="8800" b="0" dirty="0">
              <a:solidFill>
                <a:srgbClr val="000000"/>
              </a:solidFill>
              <a:effectLst/>
              <a:latin typeface="Consolas" panose="020B0609020204030204" pitchFamily="49" charset="0"/>
            </a:endParaRPr>
          </a:p>
          <a:p>
            <a:pPr marL="57150" indent="0">
              <a:buNone/>
            </a:pPr>
            <a:endParaRPr lang="en-US" sz="2000"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3867150" y="3429000"/>
            <a:ext cx="5143500" cy="2440057"/>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True</a:t>
            </a:r>
          </a:p>
        </p:txBody>
      </p:sp>
      <p:sp>
        <p:nvSpPr>
          <p:cNvPr id="6" name="Rectangle 5">
            <a:extLst>
              <a:ext uri="{FF2B5EF4-FFF2-40B4-BE49-F238E27FC236}">
                <a16:creationId xmlns:a16="http://schemas.microsoft.com/office/drawing/2014/main" id="{E8706117-8F84-4537-AE7C-A0C3B38A0770}"/>
              </a:ext>
            </a:extLst>
          </p:cNvPr>
          <p:cNvSpPr/>
          <p:nvPr/>
        </p:nvSpPr>
        <p:spPr bwMode="auto">
          <a:xfrm>
            <a:off x="952500" y="1485900"/>
            <a:ext cx="6743700" cy="1257300"/>
          </a:xfrm>
          <a:prstGeom prst="rect">
            <a:avLst/>
          </a:prstGeom>
          <a:solidFill>
            <a:schemeClr val="accent1">
              <a:lumMod val="20000"/>
              <a:lumOff val="80000"/>
              <a:alpha val="42000"/>
            </a:schemeClr>
          </a:solidFill>
          <a:ln w="31750">
            <a:solidFill>
              <a:schemeClr val="accent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7529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What is the data type of a condition?</a:t>
            </a:r>
          </a:p>
        </p:txBody>
      </p:sp>
      <p:sp>
        <p:nvSpPr>
          <p:cNvPr id="4" name="Rectangle 3">
            <a:extLst>
              <a:ext uri="{FF2B5EF4-FFF2-40B4-BE49-F238E27FC236}">
                <a16:creationId xmlns:a16="http://schemas.microsoft.com/office/drawing/2014/main" id="{1862B4EC-A4C2-410B-A2E0-300827DC79BC}"/>
              </a:ext>
            </a:extLst>
          </p:cNvPr>
          <p:cNvSpPr/>
          <p:nvPr/>
        </p:nvSpPr>
        <p:spPr bwMode="auto">
          <a:xfrm>
            <a:off x="4438650" y="2343150"/>
            <a:ext cx="3314700" cy="21717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8000" b="1" dirty="0">
                <a:solidFill>
                  <a:schemeClr val="accent2">
                    <a:lumMod val="20000"/>
                    <a:lumOff val="80000"/>
                  </a:schemeClr>
                </a:solidFill>
                <a:latin typeface="Consolas" panose="020B0609020204030204" pitchFamily="49" charset="0"/>
                <a:ea typeface="Segoe UI" pitchFamily="34" charset="0"/>
                <a:cs typeface="Segoe UI" pitchFamily="34" charset="0"/>
              </a:rPr>
              <a:t>bool</a:t>
            </a:r>
            <a:endParaRPr lang="en-US" sz="8000" dirty="0">
              <a:solidFill>
                <a:schemeClr val="accent1">
                  <a:lumMod val="20000"/>
                  <a:lumOff val="80000"/>
                </a:schemeClr>
              </a:solidFill>
              <a:ea typeface="Segoe UI" pitchFamily="34" charset="0"/>
              <a:cs typeface="Segoe UI" pitchFamily="34" charset="0"/>
            </a:endParaRPr>
          </a:p>
        </p:txBody>
      </p:sp>
    </p:spTree>
    <p:extLst>
      <p:ext uri="{BB962C8B-B14F-4D97-AF65-F5344CB8AC3E}">
        <p14:creationId xmlns:p14="http://schemas.microsoft.com/office/powerpoint/2010/main" val="3528829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What is the difference between an if statement and a while loop?</a:t>
            </a:r>
          </a:p>
        </p:txBody>
      </p:sp>
      <p:sp>
        <p:nvSpPr>
          <p:cNvPr id="4" name="Rectangle 3">
            <a:extLst>
              <a:ext uri="{FF2B5EF4-FFF2-40B4-BE49-F238E27FC236}">
                <a16:creationId xmlns:a16="http://schemas.microsoft.com/office/drawing/2014/main" id="{1862B4EC-A4C2-410B-A2E0-300827DC79BC}"/>
              </a:ext>
            </a:extLst>
          </p:cNvPr>
          <p:cNvSpPr/>
          <p:nvPr/>
        </p:nvSpPr>
        <p:spPr bwMode="auto">
          <a:xfrm>
            <a:off x="1123950" y="2343150"/>
            <a:ext cx="9944100" cy="21717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8000" b="1" dirty="0">
                <a:solidFill>
                  <a:schemeClr val="accent2">
                    <a:lumMod val="20000"/>
                    <a:lumOff val="80000"/>
                  </a:schemeClr>
                </a:solidFill>
                <a:latin typeface="Consolas" panose="020B0609020204030204" pitchFamily="49" charset="0"/>
                <a:ea typeface="Segoe UI" pitchFamily="34" charset="0"/>
                <a:cs typeface="Segoe UI" pitchFamily="34" charset="0"/>
              </a:rPr>
              <a:t>while</a:t>
            </a:r>
            <a:r>
              <a:rPr lang="en-US" sz="8000" dirty="0">
                <a:solidFill>
                  <a:schemeClr val="accent1">
                    <a:lumMod val="20000"/>
                    <a:lumOff val="80000"/>
                  </a:schemeClr>
                </a:solidFill>
                <a:ea typeface="Segoe UI" pitchFamily="34" charset="0"/>
                <a:cs typeface="Segoe UI" pitchFamily="34" charset="0"/>
              </a:rPr>
              <a:t> loops repeat</a:t>
            </a:r>
          </a:p>
        </p:txBody>
      </p:sp>
    </p:spTree>
    <p:extLst>
      <p:ext uri="{BB962C8B-B14F-4D97-AF65-F5344CB8AC3E}">
        <p14:creationId xmlns:p14="http://schemas.microsoft.com/office/powerpoint/2010/main" val="26091845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How many times will the loop execute?</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381000" y="1371600"/>
            <a:ext cx="11430000" cy="5257800"/>
          </a:xfrm>
        </p:spPr>
        <p:txBody>
          <a:bodyPr>
            <a:normAutofit fontScale="85000" lnSpcReduction="20000"/>
          </a:bodyPr>
          <a:lstStyle/>
          <a:p>
            <a:pPr marL="57150" indent="0">
              <a:buNone/>
            </a:pPr>
            <a:r>
              <a:rPr lang="en-US" sz="5800" b="0" dirty="0">
                <a:solidFill>
                  <a:srgbClr val="0000FF"/>
                </a:solidFill>
                <a:effectLst/>
                <a:latin typeface="Consolas" panose="020B0609020204030204" pitchFamily="49" charset="0"/>
              </a:rPr>
              <a:t>int</a:t>
            </a:r>
            <a:r>
              <a:rPr lang="en-US" sz="5800" b="0" dirty="0">
                <a:solidFill>
                  <a:srgbClr val="000000"/>
                </a:solidFill>
                <a:effectLst/>
                <a:latin typeface="Consolas" panose="020B0609020204030204" pitchFamily="49" charset="0"/>
              </a:rPr>
              <a:t> </a:t>
            </a:r>
            <a:r>
              <a:rPr lang="en-US" sz="5800" b="0" dirty="0">
                <a:solidFill>
                  <a:srgbClr val="001080"/>
                </a:solidFill>
                <a:effectLst/>
                <a:latin typeface="Consolas" panose="020B0609020204030204" pitchFamily="49" charset="0"/>
              </a:rPr>
              <a:t>count</a:t>
            </a:r>
            <a:r>
              <a:rPr lang="en-US" sz="5800" b="0" dirty="0">
                <a:solidFill>
                  <a:srgbClr val="000000"/>
                </a:solidFill>
                <a:effectLst/>
                <a:latin typeface="Consolas" panose="020B0609020204030204" pitchFamily="49" charset="0"/>
              </a:rPr>
              <a:t> = </a:t>
            </a:r>
            <a:r>
              <a:rPr lang="en-US" sz="5800" dirty="0">
                <a:solidFill>
                  <a:srgbClr val="098658"/>
                </a:solidFill>
                <a:latin typeface="Consolas" panose="020B0609020204030204" pitchFamily="49" charset="0"/>
              </a:rPr>
              <a:t>1</a:t>
            </a:r>
            <a:r>
              <a:rPr lang="en-US" sz="5800" b="0" dirty="0">
                <a:solidFill>
                  <a:srgbClr val="000000"/>
                </a:solidFill>
                <a:effectLst/>
                <a:latin typeface="Consolas" panose="020B0609020204030204" pitchFamily="49" charset="0"/>
              </a:rPr>
              <a:t>;</a:t>
            </a:r>
          </a:p>
          <a:p>
            <a:pPr marL="57150" indent="0">
              <a:buNone/>
            </a:pPr>
            <a:endParaRPr lang="en-US" sz="5800" b="0" dirty="0">
              <a:solidFill>
                <a:srgbClr val="AF00DB"/>
              </a:solidFill>
              <a:effectLst/>
              <a:latin typeface="Consolas" panose="020B0609020204030204" pitchFamily="49" charset="0"/>
            </a:endParaRPr>
          </a:p>
          <a:p>
            <a:pPr marL="57150" indent="0">
              <a:buNone/>
            </a:pPr>
            <a:r>
              <a:rPr lang="en-US" sz="5800" b="0" dirty="0">
                <a:solidFill>
                  <a:srgbClr val="AF00DB"/>
                </a:solidFill>
                <a:effectLst/>
                <a:latin typeface="Consolas" panose="020B0609020204030204" pitchFamily="49" charset="0"/>
              </a:rPr>
              <a:t>while</a:t>
            </a:r>
            <a:r>
              <a:rPr lang="en-US" sz="5800" b="0" dirty="0">
                <a:solidFill>
                  <a:srgbClr val="000000"/>
                </a:solidFill>
                <a:effectLst/>
                <a:latin typeface="Consolas" panose="020B0609020204030204" pitchFamily="49" charset="0"/>
              </a:rPr>
              <a:t> (</a:t>
            </a:r>
            <a:r>
              <a:rPr lang="en-US" sz="5800" b="0" dirty="0">
                <a:solidFill>
                  <a:srgbClr val="001080"/>
                </a:solidFill>
                <a:effectLst/>
                <a:latin typeface="Consolas" panose="020B0609020204030204" pitchFamily="49" charset="0"/>
              </a:rPr>
              <a:t>count</a:t>
            </a:r>
            <a:r>
              <a:rPr lang="en-US" sz="5800" b="0" dirty="0">
                <a:solidFill>
                  <a:srgbClr val="000000"/>
                </a:solidFill>
                <a:effectLst/>
                <a:latin typeface="Consolas" panose="020B0609020204030204" pitchFamily="49" charset="0"/>
              </a:rPr>
              <a:t> &lt; </a:t>
            </a:r>
            <a:r>
              <a:rPr lang="en-US" sz="5800" dirty="0">
                <a:solidFill>
                  <a:srgbClr val="098658"/>
                </a:solidFill>
                <a:latin typeface="Consolas" panose="020B0609020204030204" pitchFamily="49" charset="0"/>
              </a:rPr>
              <a:t>5</a:t>
            </a: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    </a:t>
            </a:r>
            <a:r>
              <a:rPr lang="en-US" sz="5800" b="0" dirty="0" err="1">
                <a:solidFill>
                  <a:srgbClr val="001080"/>
                </a:solidFill>
                <a:effectLst/>
                <a:latin typeface="Consolas" panose="020B0609020204030204" pitchFamily="49" charset="0"/>
              </a:rPr>
              <a:t>Console</a:t>
            </a:r>
            <a:r>
              <a:rPr lang="en-US" sz="5800" b="0" dirty="0" err="1">
                <a:solidFill>
                  <a:srgbClr val="000000"/>
                </a:solidFill>
                <a:effectLst/>
                <a:latin typeface="Consolas" panose="020B0609020204030204" pitchFamily="49" charset="0"/>
              </a:rPr>
              <a:t>.</a:t>
            </a:r>
            <a:r>
              <a:rPr lang="en-US" sz="5800" b="0" dirty="0" err="1">
                <a:solidFill>
                  <a:srgbClr val="795E26"/>
                </a:solidFill>
                <a:effectLst/>
                <a:latin typeface="Consolas" panose="020B0609020204030204" pitchFamily="49" charset="0"/>
              </a:rPr>
              <a:t>WriteLine</a:t>
            </a:r>
            <a:r>
              <a:rPr lang="en-US" sz="5800" b="0" dirty="0">
                <a:solidFill>
                  <a:srgbClr val="000000"/>
                </a:solidFill>
                <a:effectLst/>
                <a:latin typeface="Consolas" panose="020B0609020204030204" pitchFamily="49" charset="0"/>
              </a:rPr>
              <a:t>(</a:t>
            </a:r>
            <a:r>
              <a:rPr lang="en-US" sz="5800" b="0" dirty="0">
                <a:solidFill>
                  <a:srgbClr val="001080"/>
                </a:solidFill>
                <a:effectLst/>
                <a:latin typeface="Consolas" panose="020B0609020204030204" pitchFamily="49" charset="0"/>
              </a:rPr>
              <a:t>count</a:t>
            </a: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    </a:t>
            </a:r>
            <a:r>
              <a:rPr lang="en-US" sz="5800" b="0" dirty="0">
                <a:solidFill>
                  <a:srgbClr val="001080"/>
                </a:solidFill>
                <a:effectLst/>
                <a:latin typeface="Consolas" panose="020B0609020204030204" pitchFamily="49" charset="0"/>
              </a:rPr>
              <a:t>count</a:t>
            </a:r>
            <a:r>
              <a:rPr lang="en-US" sz="5800" b="0" dirty="0">
                <a:solidFill>
                  <a:srgbClr val="000000"/>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a:t>
            </a:r>
          </a:p>
          <a:p>
            <a:pPr marL="57150" indent="0">
              <a:buNone/>
            </a:pPr>
            <a:endParaRPr lang="en-US"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7124700" y="1371600"/>
            <a:ext cx="3086100" cy="2286000"/>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4</a:t>
            </a:r>
          </a:p>
        </p:txBody>
      </p:sp>
    </p:spTree>
    <p:extLst>
      <p:ext uri="{BB962C8B-B14F-4D97-AF65-F5344CB8AC3E}">
        <p14:creationId xmlns:p14="http://schemas.microsoft.com/office/powerpoint/2010/main" val="3303374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What symbols surround the condition?</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381000" y="1371600"/>
            <a:ext cx="11430000" cy="5257800"/>
          </a:xfrm>
        </p:spPr>
        <p:txBody>
          <a:bodyPr>
            <a:normAutofit/>
          </a:bodyPr>
          <a:lstStyle/>
          <a:p>
            <a:pPr marL="57150" indent="0">
              <a:buNone/>
            </a:pPr>
            <a:r>
              <a:rPr lang="en-US" sz="5800" b="0" dirty="0">
                <a:solidFill>
                  <a:srgbClr val="AF00DB"/>
                </a:solidFill>
                <a:effectLst/>
                <a:latin typeface="Consolas" panose="020B0609020204030204" pitchFamily="49" charset="0"/>
              </a:rPr>
              <a:t>while</a:t>
            </a:r>
            <a:r>
              <a:rPr lang="en-US" sz="5800" b="0" dirty="0">
                <a:solidFill>
                  <a:srgbClr val="000000"/>
                </a:solidFill>
                <a:effectLst/>
                <a:latin typeface="Consolas" panose="020B0609020204030204" pitchFamily="49" charset="0"/>
              </a:rPr>
              <a:t> </a:t>
            </a:r>
            <a:r>
              <a:rPr lang="en-US" sz="5800" b="1" dirty="0">
                <a:solidFill>
                  <a:schemeClr val="accent1">
                    <a:lumMod val="50000"/>
                  </a:schemeClr>
                </a:solidFill>
                <a:effectLst/>
                <a:latin typeface="Consolas" panose="020B0609020204030204" pitchFamily="49" charset="0"/>
              </a:rPr>
              <a:t>?</a:t>
            </a:r>
            <a:r>
              <a:rPr lang="en-US" sz="5800" b="0" dirty="0">
                <a:solidFill>
                  <a:srgbClr val="000000"/>
                </a:solidFill>
                <a:effectLst/>
                <a:latin typeface="Consolas" panose="020B0609020204030204" pitchFamily="49" charset="0"/>
              </a:rPr>
              <a:t>......</a:t>
            </a:r>
            <a:r>
              <a:rPr lang="en-US" sz="5800" b="1" dirty="0">
                <a:solidFill>
                  <a:schemeClr val="accent1">
                    <a:lumMod val="50000"/>
                  </a:schemeClr>
                </a:solidFill>
                <a:effectLst/>
                <a:latin typeface="Consolas" panose="020B0609020204030204" pitchFamily="49" charset="0"/>
              </a:rPr>
              <a:t>?</a:t>
            </a:r>
          </a:p>
          <a:p>
            <a:pPr marL="57150" indent="0">
              <a:buNone/>
            </a:pPr>
            <a:r>
              <a:rPr lang="en-US" sz="5800" b="0" dirty="0">
                <a:solidFill>
                  <a:srgbClr val="000000"/>
                </a:solidFill>
                <a:effectLst/>
                <a:latin typeface="Consolas" panose="020B0609020204030204" pitchFamily="49" charset="0"/>
              </a:rPr>
              <a:t>{</a:t>
            </a:r>
          </a:p>
          <a:p>
            <a:pPr marL="57150" indent="0">
              <a:buNone/>
            </a:pPr>
            <a:r>
              <a:rPr lang="en-US" sz="5800" dirty="0">
                <a:solidFill>
                  <a:srgbClr val="000000"/>
                </a:solidFill>
                <a:latin typeface="Consolas" panose="020B0609020204030204" pitchFamily="49" charset="0"/>
              </a:rPr>
              <a:t>	......</a:t>
            </a:r>
          </a:p>
          <a:p>
            <a:pPr marL="57150" indent="0">
              <a:buNone/>
            </a:pPr>
            <a:r>
              <a:rPr lang="en-US" sz="5800" b="0" dirty="0">
                <a:solidFill>
                  <a:srgbClr val="000000"/>
                </a:solidFill>
                <a:effectLst/>
                <a:latin typeface="Consolas" panose="020B0609020204030204" pitchFamily="49" charset="0"/>
              </a:rPr>
              <a:t>}</a:t>
            </a:r>
          </a:p>
          <a:p>
            <a:pPr marL="57150" indent="0">
              <a:buNone/>
            </a:pPr>
            <a:endParaRPr lang="en-US"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5181600" y="3046342"/>
            <a:ext cx="5143500" cy="2440057"/>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 )</a:t>
            </a:r>
          </a:p>
        </p:txBody>
      </p:sp>
      <p:sp>
        <p:nvSpPr>
          <p:cNvPr id="5" name="Rectangle 4">
            <a:extLst>
              <a:ext uri="{FF2B5EF4-FFF2-40B4-BE49-F238E27FC236}">
                <a16:creationId xmlns:a16="http://schemas.microsoft.com/office/drawing/2014/main" id="{F3AE4D4A-C127-48B9-825E-18E8C9726324}"/>
              </a:ext>
            </a:extLst>
          </p:cNvPr>
          <p:cNvSpPr/>
          <p:nvPr/>
        </p:nvSpPr>
        <p:spPr bwMode="auto">
          <a:xfrm>
            <a:off x="3238500" y="1408871"/>
            <a:ext cx="2514600" cy="800100"/>
          </a:xfrm>
          <a:prstGeom prst="rect">
            <a:avLst/>
          </a:prstGeom>
          <a:solidFill>
            <a:schemeClr val="accent1">
              <a:lumMod val="20000"/>
              <a:lumOff val="80000"/>
              <a:alpha val="54000"/>
            </a:schemeClr>
          </a:solidFill>
          <a:ln w="25400">
            <a:solidFill>
              <a:schemeClr val="accent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0811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97F5-7B98-4847-BF53-0202A97BA500}"/>
              </a:ext>
            </a:extLst>
          </p:cNvPr>
          <p:cNvSpPr>
            <a:spLocks noGrp="1"/>
          </p:cNvSpPr>
          <p:nvPr>
            <p:ph type="title"/>
          </p:nvPr>
        </p:nvSpPr>
        <p:spPr/>
        <p:txBody>
          <a:bodyPr/>
          <a:lstStyle/>
          <a:p>
            <a:r>
              <a:rPr lang="en-US" dirty="0"/>
              <a:t>True or False?</a:t>
            </a:r>
          </a:p>
        </p:txBody>
      </p:sp>
      <p:sp>
        <p:nvSpPr>
          <p:cNvPr id="3" name="Content Placeholder 2">
            <a:extLst>
              <a:ext uri="{FF2B5EF4-FFF2-40B4-BE49-F238E27FC236}">
                <a16:creationId xmlns:a16="http://schemas.microsoft.com/office/drawing/2014/main" id="{8D9EECA8-5146-48FB-8D91-1FBF80415C11}"/>
              </a:ext>
            </a:extLst>
          </p:cNvPr>
          <p:cNvSpPr>
            <a:spLocks noGrp="1"/>
          </p:cNvSpPr>
          <p:nvPr>
            <p:ph idx="1"/>
          </p:nvPr>
        </p:nvSpPr>
        <p:spPr>
          <a:xfrm>
            <a:off x="1066800" y="1371600"/>
            <a:ext cx="10744200" cy="5257800"/>
          </a:xfrm>
        </p:spPr>
        <p:txBody>
          <a:bodyPr>
            <a:normAutofit/>
          </a:bodyPr>
          <a:lstStyle/>
          <a:p>
            <a:pPr marL="57150" indent="0">
              <a:buNone/>
            </a:pPr>
            <a:r>
              <a:rPr lang="en-US" sz="6600" b="0" dirty="0">
                <a:solidFill>
                  <a:srgbClr val="0000FF"/>
                </a:solidFill>
                <a:effectLst/>
                <a:latin typeface="Consolas" panose="020B0609020204030204" pitchFamily="49" charset="0"/>
              </a:rPr>
              <a:t>int</a:t>
            </a:r>
            <a:r>
              <a:rPr lang="en-US" sz="6600" b="0" dirty="0">
                <a:solidFill>
                  <a:srgbClr val="000000"/>
                </a:solidFill>
                <a:effectLst/>
                <a:latin typeface="Consolas" panose="020B0609020204030204" pitchFamily="49" charset="0"/>
              </a:rPr>
              <a:t> </a:t>
            </a:r>
            <a:r>
              <a:rPr lang="en-US" sz="6600" b="0" dirty="0">
                <a:solidFill>
                  <a:srgbClr val="001080"/>
                </a:solidFill>
                <a:effectLst/>
                <a:latin typeface="Consolas" panose="020B0609020204030204" pitchFamily="49" charset="0"/>
              </a:rPr>
              <a:t>x</a:t>
            </a:r>
            <a:r>
              <a:rPr lang="en-US" sz="6600" b="0" dirty="0">
                <a:solidFill>
                  <a:srgbClr val="000000"/>
                </a:solidFill>
                <a:effectLst/>
                <a:latin typeface="Consolas" panose="020B0609020204030204" pitchFamily="49" charset="0"/>
              </a:rPr>
              <a:t> = </a:t>
            </a:r>
            <a:r>
              <a:rPr lang="en-US" sz="6600" b="0" dirty="0">
                <a:solidFill>
                  <a:srgbClr val="098658"/>
                </a:solidFill>
                <a:effectLst/>
                <a:latin typeface="Consolas" panose="020B0609020204030204" pitchFamily="49" charset="0"/>
              </a:rPr>
              <a:t>9</a:t>
            </a:r>
            <a:r>
              <a:rPr lang="en-US" sz="6600" b="0" dirty="0">
                <a:solidFill>
                  <a:srgbClr val="000000"/>
                </a:solidFill>
                <a:effectLst/>
                <a:latin typeface="Consolas" panose="020B0609020204030204" pitchFamily="49" charset="0"/>
              </a:rPr>
              <a:t>;</a:t>
            </a:r>
          </a:p>
          <a:p>
            <a:pPr marL="57150" indent="0">
              <a:buNone/>
            </a:pPr>
            <a:r>
              <a:rPr lang="en-US" sz="6600" b="0" dirty="0">
                <a:solidFill>
                  <a:srgbClr val="0000FF"/>
                </a:solidFill>
                <a:effectLst/>
                <a:latin typeface="Consolas" panose="020B0609020204030204" pitchFamily="49" charset="0"/>
              </a:rPr>
              <a:t>int</a:t>
            </a:r>
            <a:r>
              <a:rPr lang="en-US" sz="6600" b="0" dirty="0">
                <a:solidFill>
                  <a:srgbClr val="000000"/>
                </a:solidFill>
                <a:effectLst/>
                <a:latin typeface="Consolas" panose="020B0609020204030204" pitchFamily="49" charset="0"/>
              </a:rPr>
              <a:t> </a:t>
            </a:r>
            <a:r>
              <a:rPr lang="en-US" sz="6600" b="0" dirty="0">
                <a:solidFill>
                  <a:srgbClr val="001080"/>
                </a:solidFill>
                <a:effectLst/>
                <a:latin typeface="Consolas" panose="020B0609020204030204" pitchFamily="49" charset="0"/>
              </a:rPr>
              <a:t>y</a:t>
            </a:r>
            <a:r>
              <a:rPr lang="en-US" sz="6600" b="0" dirty="0">
                <a:solidFill>
                  <a:srgbClr val="000000"/>
                </a:solidFill>
                <a:effectLst/>
                <a:latin typeface="Consolas" panose="020B0609020204030204" pitchFamily="49" charset="0"/>
              </a:rPr>
              <a:t> = </a:t>
            </a:r>
            <a:r>
              <a:rPr lang="en-US" sz="6600" b="0" dirty="0">
                <a:solidFill>
                  <a:srgbClr val="098658"/>
                </a:solidFill>
                <a:effectLst/>
                <a:latin typeface="Consolas" panose="020B0609020204030204" pitchFamily="49" charset="0"/>
              </a:rPr>
              <a:t>5</a:t>
            </a:r>
            <a:r>
              <a:rPr lang="en-US" sz="6600" b="0" dirty="0">
                <a:solidFill>
                  <a:srgbClr val="000000"/>
                </a:solidFill>
                <a:effectLst/>
                <a:latin typeface="Consolas" panose="020B0609020204030204" pitchFamily="49" charset="0"/>
              </a:rPr>
              <a:t>;</a:t>
            </a:r>
          </a:p>
          <a:p>
            <a:pPr marL="57150" indent="0">
              <a:buNone/>
            </a:pPr>
            <a:br>
              <a:rPr lang="en-US" sz="6600" b="0" dirty="0">
                <a:solidFill>
                  <a:srgbClr val="000000"/>
                </a:solidFill>
                <a:effectLst/>
                <a:latin typeface="Consolas" panose="020B0609020204030204" pitchFamily="49" charset="0"/>
              </a:rPr>
            </a:br>
            <a:r>
              <a:rPr lang="en-US" sz="6600" b="0" dirty="0">
                <a:solidFill>
                  <a:srgbClr val="001080"/>
                </a:solidFill>
                <a:effectLst/>
                <a:latin typeface="Consolas" panose="020B0609020204030204" pitchFamily="49" charset="0"/>
              </a:rPr>
              <a:t>x</a:t>
            </a:r>
            <a:r>
              <a:rPr lang="en-US" sz="6600" b="0" dirty="0">
                <a:solidFill>
                  <a:srgbClr val="000000"/>
                </a:solidFill>
                <a:effectLst/>
                <a:latin typeface="Consolas" panose="020B0609020204030204" pitchFamily="49" charset="0"/>
              </a:rPr>
              <a:t> - </a:t>
            </a:r>
            <a:r>
              <a:rPr lang="en-US" sz="6600" b="0" dirty="0">
                <a:solidFill>
                  <a:srgbClr val="001080"/>
                </a:solidFill>
                <a:effectLst/>
                <a:latin typeface="Consolas" panose="020B0609020204030204" pitchFamily="49" charset="0"/>
              </a:rPr>
              <a:t>y</a:t>
            </a:r>
            <a:r>
              <a:rPr lang="en-US" sz="6600" b="0" dirty="0">
                <a:solidFill>
                  <a:srgbClr val="000000"/>
                </a:solidFill>
                <a:effectLst/>
                <a:latin typeface="Consolas" panose="020B0609020204030204" pitchFamily="49" charset="0"/>
              </a:rPr>
              <a:t> == </a:t>
            </a:r>
            <a:r>
              <a:rPr lang="en-US" sz="6600" b="0" dirty="0">
                <a:solidFill>
                  <a:srgbClr val="098658"/>
                </a:solidFill>
                <a:effectLst/>
                <a:latin typeface="Consolas" panose="020B0609020204030204" pitchFamily="49" charset="0"/>
              </a:rPr>
              <a:t>4</a:t>
            </a:r>
            <a:endParaRPr lang="en-US" sz="6600" b="0" dirty="0">
              <a:solidFill>
                <a:srgbClr val="000000"/>
              </a:solidFill>
              <a:effectLst/>
              <a:latin typeface="Consolas" panose="020B0609020204030204" pitchFamily="49" charset="0"/>
            </a:endParaRPr>
          </a:p>
          <a:p>
            <a:pPr marL="57150" indent="0">
              <a:buNone/>
            </a:pPr>
            <a:endParaRPr lang="en-US" sz="2000" dirty="0"/>
          </a:p>
        </p:txBody>
      </p:sp>
      <p:sp>
        <p:nvSpPr>
          <p:cNvPr id="4" name="Rectangle 3">
            <a:extLst>
              <a:ext uri="{FF2B5EF4-FFF2-40B4-BE49-F238E27FC236}">
                <a16:creationId xmlns:a16="http://schemas.microsoft.com/office/drawing/2014/main" id="{1862B4EC-A4C2-410B-A2E0-300827DC79BC}"/>
              </a:ext>
            </a:extLst>
          </p:cNvPr>
          <p:cNvSpPr/>
          <p:nvPr/>
        </p:nvSpPr>
        <p:spPr bwMode="auto">
          <a:xfrm>
            <a:off x="6438900" y="1714500"/>
            <a:ext cx="5143500" cy="2440057"/>
          </a:xfrm>
          <a:prstGeom prst="rect">
            <a:avLst/>
          </a:prstGeom>
          <a:solidFill>
            <a:schemeClr val="accent1">
              <a:lumMod val="50000"/>
            </a:schemeClr>
          </a:solidFill>
          <a:ln w="12700">
            <a:solidFill>
              <a:schemeClr val="tx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accent1">
                    <a:lumMod val="20000"/>
                    <a:lumOff val="80000"/>
                  </a:schemeClr>
                </a:solidFill>
                <a:ea typeface="Segoe UI" pitchFamily="34" charset="0"/>
                <a:cs typeface="Segoe UI" pitchFamily="34" charset="0"/>
              </a:rPr>
              <a:t>Answer</a:t>
            </a:r>
          </a:p>
          <a:p>
            <a:pPr algn="ctr" defTabSz="932472" fontAlgn="base">
              <a:lnSpc>
                <a:spcPct val="90000"/>
              </a:lnSpc>
              <a:spcBef>
                <a:spcPct val="0"/>
              </a:spcBef>
              <a:spcAft>
                <a:spcPct val="0"/>
              </a:spcAft>
            </a:pPr>
            <a:r>
              <a:rPr lang="en-US" sz="11500" dirty="0">
                <a:solidFill>
                  <a:schemeClr val="accent1">
                    <a:lumMod val="20000"/>
                    <a:lumOff val="80000"/>
                  </a:schemeClr>
                </a:solidFill>
                <a:ea typeface="Segoe UI" pitchFamily="34" charset="0"/>
                <a:cs typeface="Segoe UI" pitchFamily="34" charset="0"/>
              </a:rPr>
              <a:t>True</a:t>
            </a:r>
          </a:p>
        </p:txBody>
      </p:sp>
      <p:sp>
        <p:nvSpPr>
          <p:cNvPr id="6" name="Rectangle 5">
            <a:extLst>
              <a:ext uri="{FF2B5EF4-FFF2-40B4-BE49-F238E27FC236}">
                <a16:creationId xmlns:a16="http://schemas.microsoft.com/office/drawing/2014/main" id="{E8706117-8F84-4537-AE7C-A0C3B38A0770}"/>
              </a:ext>
            </a:extLst>
          </p:cNvPr>
          <p:cNvSpPr/>
          <p:nvPr/>
        </p:nvSpPr>
        <p:spPr bwMode="auto">
          <a:xfrm>
            <a:off x="838200" y="4630392"/>
            <a:ext cx="5486400" cy="1257300"/>
          </a:xfrm>
          <a:prstGeom prst="rect">
            <a:avLst/>
          </a:prstGeom>
          <a:solidFill>
            <a:schemeClr val="accent1">
              <a:lumMod val="20000"/>
              <a:lumOff val="80000"/>
              <a:alpha val="42000"/>
            </a:schemeClr>
          </a:solidFill>
          <a:ln w="31750">
            <a:solidFill>
              <a:schemeClr val="accent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40377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4334</TotalTime>
  <Words>747</Words>
  <Application>Microsoft Office PowerPoint</Application>
  <PresentationFormat>Widescreen</PresentationFormat>
  <Paragraphs>181</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Consolas</vt:lpstr>
      <vt:lpstr>Wingdings</vt:lpstr>
      <vt:lpstr>Hyland 2019</vt:lpstr>
      <vt:lpstr>While Loops Practice Game</vt:lpstr>
      <vt:lpstr>How to Play</vt:lpstr>
      <vt:lpstr>Ready?</vt:lpstr>
      <vt:lpstr>True or False?</vt:lpstr>
      <vt:lpstr>What is the data type of a condition?</vt:lpstr>
      <vt:lpstr>What is the difference between an if statement and a while loop?</vt:lpstr>
      <vt:lpstr>How many times will the loop execute?</vt:lpstr>
      <vt:lpstr>What symbols surround the condition?</vt:lpstr>
      <vt:lpstr>True or False?</vt:lpstr>
      <vt:lpstr>How many times will the loop execute?</vt:lpstr>
      <vt:lpstr>What are the two possible values for a boolean expression?</vt:lpstr>
      <vt:lpstr>How many times will the loop execute?</vt:lpstr>
      <vt:lpstr>What symbols surround the body?</vt:lpstr>
      <vt:lpstr>True or False?</vt:lpstr>
      <vt:lpstr>True or False?</vt:lpstr>
      <vt:lpstr>What part of the while loop goes between the curly brackets?</vt:lpstr>
      <vt:lpstr>How many times will the loop execute?</vt:lpstr>
      <vt:lpstr>What part of the while loop goes between the parentheses?</vt:lpstr>
      <vt:lpstr>What three components are necessary for a while loop?</vt:lpstr>
      <vt:lpstr>Write out the code for an empty while loop</vt:lpstr>
      <vt:lpstr>What will be printed?</vt:lpstr>
      <vt:lpstr>Tally up the scores…</vt:lpstr>
      <vt:lpstr>TEAM TIEBREAKER: Write a while loop that prints “Hello” 20 times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195</cp:revision>
  <dcterms:created xsi:type="dcterms:W3CDTF">2019-03-11T04:04:09Z</dcterms:created>
  <dcterms:modified xsi:type="dcterms:W3CDTF">2021-02-05T13:22:07Z</dcterms:modified>
</cp:coreProperties>
</file>