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7" r:id="rId3"/>
    <p:sldId id="278" r:id="rId4"/>
    <p:sldId id="279" r:id="rId5"/>
    <p:sldId id="283" r:id="rId6"/>
    <p:sldId id="262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while loops. They repeat</a:t>
            </a:r>
            <a:r>
              <a:rPr lang="en-US" baseline="0" dirty="0"/>
              <a:t> the code within the curly brackets as long as </a:t>
            </a:r>
            <a:r>
              <a:rPr lang="en-US" i="1" baseline="0" dirty="0"/>
              <a:t>condition</a:t>
            </a:r>
            <a:r>
              <a:rPr lang="en-US" i="0" baseline="0" dirty="0"/>
              <a:t>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this question to a student.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the flowchart. Explain how the while loop repeats (or not) based on the </a:t>
            </a:r>
            <a:r>
              <a:rPr lang="en-US" i="1" baseline="0" dirty="0" err="1"/>
              <a:t>boolean_expression</a:t>
            </a:r>
            <a:r>
              <a:rPr lang="en-US" baseline="0" dirty="0"/>
              <a:t>. The only way to exit the while loop is for the </a:t>
            </a:r>
            <a:r>
              <a:rPr lang="en-US" i="1" baseline="0" dirty="0" err="1"/>
              <a:t>boolean_expression</a:t>
            </a:r>
            <a:r>
              <a:rPr lang="en-US" baseline="0" dirty="0"/>
              <a:t> to become </a:t>
            </a:r>
            <a:r>
              <a:rPr lang="en-US" b="1" baseline="0" dirty="0"/>
              <a:t>false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Write out this example on the whiteboard, keeping track of the </a:t>
            </a:r>
            <a:r>
              <a:rPr lang="en-US" sz="1200" b="1" dirty="0"/>
              <a:t>count</a:t>
            </a:r>
            <a:r>
              <a:rPr lang="en-US" sz="1200" dirty="0"/>
              <a:t> variable and the output.</a:t>
            </a:r>
            <a:r>
              <a:rPr lang="en-US" sz="1200" baseline="0" dirty="0"/>
              <a:t> Allow the students to help step through each line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Show how each time through the loop, the computer checks the condition. If the condition is </a:t>
            </a:r>
            <a:r>
              <a:rPr lang="en-US" sz="1200" b="1" baseline="0" dirty="0"/>
              <a:t>true</a:t>
            </a:r>
            <a:r>
              <a:rPr lang="en-US" sz="1200" baseline="0" dirty="0"/>
              <a:t>, it enters the body of the loop. If the condition is </a:t>
            </a:r>
            <a:r>
              <a:rPr lang="en-US" sz="1200" b="1" baseline="0" dirty="0"/>
              <a:t>false</a:t>
            </a:r>
            <a:r>
              <a:rPr lang="en-US" sz="1200" b="0" baseline="0" dirty="0"/>
              <a:t>, it exits the loop.</a:t>
            </a: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this question to a student. If the code runs, there will be an infinite</a:t>
            </a:r>
            <a:r>
              <a:rPr lang="en-US" baseline="0" dirty="0"/>
              <a:t> loop!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REPL to see an example of a </a:t>
            </a:r>
            <a:r>
              <a:rPr lang="en-US" b="1" dirty="0"/>
              <a:t>while</a:t>
            </a:r>
            <a:r>
              <a:rPr lang="en-US" b="0" dirty="0"/>
              <a:t> loop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ay.com/popular-problems/Pre-Algebra/187419#:~:text=The%20result%20of%20division%20of,with%20a%20remainder%20of%202%20.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WhileMen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/>
              <a:t>Hy-Tech Club: C#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 repeat blocks of code </a:t>
            </a:r>
            <a:r>
              <a:rPr lang="en-US" i="1" dirty="0"/>
              <a:t>while</a:t>
            </a:r>
            <a:r>
              <a:rPr lang="en-US" dirty="0"/>
              <a:t> a given condition is true</a:t>
            </a:r>
          </a:p>
          <a:p>
            <a:r>
              <a:rPr lang="en-US" dirty="0"/>
              <a:t>They are a lot like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The difference is that they run the code multiple times</a:t>
            </a:r>
          </a:p>
          <a:p>
            <a:pPr marL="5715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000" i="1" dirty="0">
                <a:solidFill>
                  <a:srgbClr val="FF0000"/>
                </a:solidFill>
                <a:latin typeface="Consolas" panose="020B0609020204030204" pitchFamily="49" charset="0"/>
              </a:rPr>
              <a:t>condition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4000">
                <a:solidFill>
                  <a:srgbClr val="008000"/>
                </a:solidFill>
                <a:latin typeface="Consolas" panose="020B0609020204030204" pitchFamily="49" charset="0"/>
              </a:rPr>
              <a:t>// body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7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 data type is a condition?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>
                <a:solidFill>
                  <a:schemeClr val="bg1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465381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 flowchart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622596" y="914400"/>
            <a:ext cx="694680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86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189703"/>
            <a:ext cx="10744200" cy="537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(count &lt;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count </a:t>
            </a:r>
            <a:r>
              <a:rPr lang="en-US" sz="4000">
                <a:solidFill>
                  <a:srgbClr val="000000"/>
                </a:solidFill>
                <a:latin typeface="Consolas" panose="020B0609020204030204" pitchFamily="49" charset="0"/>
              </a:rPr>
              <a:t>= count + 1;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7166" y="2400300"/>
            <a:ext cx="2171700" cy="1028700"/>
            <a:chOff x="-762000" y="1257300"/>
            <a:chExt cx="1828800" cy="1028700"/>
          </a:xfrm>
        </p:grpSpPr>
        <p:sp>
          <p:nvSpPr>
            <p:cNvPr id="4" name="Right Arrow 3"/>
            <p:cNvSpPr/>
            <p:nvPr/>
          </p:nvSpPr>
          <p:spPr bwMode="auto">
            <a:xfrm>
              <a:off x="-647700" y="1257300"/>
              <a:ext cx="1600200" cy="1028700"/>
            </a:xfrm>
            <a:prstGeom prst="rightArrow">
              <a:avLst/>
            </a:prstGeom>
            <a:solidFill>
              <a:schemeClr val="accent5"/>
            </a:solidFill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62000" y="1448313"/>
              <a:ext cx="18288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24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239000" y="1207937"/>
            <a:ext cx="22860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count is: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60681" y="1207937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77847" y="1207937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77847" y="1207937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847" y="1207936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77847" y="1207936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77847" y="1207935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7166" y="6047453"/>
            <a:ext cx="2171700" cy="1028700"/>
            <a:chOff x="-762000" y="1257300"/>
            <a:chExt cx="1828800" cy="1028700"/>
          </a:xfrm>
        </p:grpSpPr>
        <p:sp>
          <p:nvSpPr>
            <p:cNvPr id="16" name="Right Arrow 15"/>
            <p:cNvSpPr/>
            <p:nvPr/>
          </p:nvSpPr>
          <p:spPr bwMode="auto">
            <a:xfrm>
              <a:off x="-647700" y="1257300"/>
              <a:ext cx="1600200" cy="1028700"/>
            </a:xfrm>
            <a:prstGeom prst="rightArrow">
              <a:avLst/>
            </a:prstGeom>
            <a:solidFill>
              <a:schemeClr val="accent5"/>
            </a:solidFill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762000" y="1448313"/>
              <a:ext cx="18288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24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79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-3.33333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-2.08333E-7 5.55112E-1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-3.33333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 would the user see?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solidFill>
                  <a:schemeClr val="bg1"/>
                </a:solidFill>
              </a:rPr>
              <a:t>Stars Forever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% operator – modulo </a:t>
            </a:r>
            <a:r>
              <a:rPr lang="en-US"/>
              <a:t>/ Remainder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028700"/>
          </a:xfrm>
        </p:spPr>
        <p:txBody>
          <a:bodyPr>
            <a:normAutofit/>
          </a:bodyPr>
          <a:lstStyle/>
          <a:p>
            <a:r>
              <a:rPr lang="en-US" dirty="0"/>
              <a:t>The remainder operator </a:t>
            </a:r>
            <a:r>
              <a:rPr lang="en-US" b="1" dirty="0"/>
              <a:t>%</a:t>
            </a:r>
            <a:r>
              <a:rPr lang="en-US" dirty="0"/>
              <a:t> computes the remainder after dividing the left number by the right number. </a:t>
            </a:r>
            <a:r>
              <a:rPr lang="en-US" dirty="0">
                <a:hlinkClick r:id="rId2"/>
              </a:rPr>
              <a:t>Remainder Example</a:t>
            </a:r>
            <a:endParaRPr lang="en-US" dirty="0"/>
          </a:p>
          <a:p>
            <a:pPr marL="57150" indent="0">
              <a:buNone/>
            </a:pP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628901"/>
            <a:ext cx="3967163" cy="38041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 b="1" dirty="0"/>
              <a:t>Mini-Quiz</a:t>
            </a:r>
            <a:endParaRPr lang="en-US" sz="480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628901"/>
            <a:ext cx="2566988" cy="38041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endParaRPr lang="en-US" sz="3200" dirty="0"/>
          </a:p>
          <a:p>
            <a:r>
              <a:rPr lang="en-US" sz="4800" dirty="0"/>
              <a:t>→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 2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/>
              <a:t>→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 0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/>
              <a:t>→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 0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/>
              <a:t>→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 1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2628900"/>
            <a:ext cx="5687270" cy="37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Even Numbers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(x % </a:t>
            </a:r>
            <a:r>
              <a:rPr lang="en-US" sz="4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4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// x is even!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520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25621"/>
            <a:ext cx="12192000" cy="22067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Repl</a:t>
            </a:r>
            <a:r>
              <a:rPr lang="en-US" sz="13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!</a:t>
            </a:r>
            <a:endParaRPr lang="en-US" sz="13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574835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367</Words>
  <Application>Microsoft Office PowerPoint</Application>
  <PresentationFormat>Widescreen</PresentationFormat>
  <Paragraphs>66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Wingdings</vt:lpstr>
      <vt:lpstr>Hyland 2019</vt:lpstr>
      <vt:lpstr>While Loops</vt:lpstr>
      <vt:lpstr>while Loops</vt:lpstr>
      <vt:lpstr>Mini-Quiz: What data type is a condition?</vt:lpstr>
      <vt:lpstr>while Loop flowchart</vt:lpstr>
      <vt:lpstr>Whiteboard Example</vt:lpstr>
      <vt:lpstr>Mini-Quiz: What would the user see? </vt:lpstr>
      <vt:lpstr>The % operator – modulo / Remainder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179</cp:revision>
  <dcterms:created xsi:type="dcterms:W3CDTF">2019-03-11T04:04:09Z</dcterms:created>
  <dcterms:modified xsi:type="dcterms:W3CDTF">2021-02-04T19:27:13Z</dcterms:modified>
</cp:coreProperties>
</file>