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1" r:id="rId4"/>
    <p:sldId id="270" r:id="rId5"/>
    <p:sldId id="271" r:id="rId6"/>
    <p:sldId id="272" r:id="rId7"/>
    <p:sldId id="26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 and see if they can answer.</a:t>
            </a:r>
          </a:p>
          <a:p>
            <a:endParaRPr lang="en-US" dirty="0" smtClean="0"/>
          </a:p>
          <a:p>
            <a:r>
              <a:rPr lang="en-US" dirty="0" smtClean="0"/>
              <a:t>Boolean values can be either </a:t>
            </a:r>
            <a:r>
              <a:rPr lang="en-US" b="1" dirty="0" smtClean="0"/>
              <a:t>true</a:t>
            </a:r>
            <a:r>
              <a:rPr lang="en-US" b="0" dirty="0" smtClean="0"/>
              <a:t> or </a:t>
            </a:r>
            <a:r>
              <a:rPr lang="en-US" b="1" dirty="0" smtClean="0"/>
              <a:t>false</a:t>
            </a:r>
            <a:r>
              <a:rPr lang="en-US" b="0" dirty="0" smtClean="0"/>
              <a:t>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This is like a light switch; they can be </a:t>
            </a:r>
            <a:r>
              <a:rPr lang="en-US" b="0" i="1" baseline="0" dirty="0" smtClean="0"/>
              <a:t>on</a:t>
            </a:r>
            <a:r>
              <a:rPr lang="en-US" b="0" i="0" baseline="0" dirty="0" smtClean="0"/>
              <a:t> or </a:t>
            </a:r>
            <a:r>
              <a:rPr lang="en-US" b="0" i="1" baseline="0" dirty="0" smtClean="0"/>
              <a:t>off</a:t>
            </a:r>
            <a:r>
              <a:rPr lang="en-US" b="0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The </a:t>
            </a:r>
            <a:r>
              <a:rPr lang="en-US" b="1" i="0" baseline="0" dirty="0" smtClean="0"/>
              <a:t>else if</a:t>
            </a:r>
            <a:r>
              <a:rPr lang="en-US" b="0" i="0" baseline="0" dirty="0" smtClean="0"/>
              <a:t> structure allows a program to branch in more than two directions. This example will determine the level of school based on the grade.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It may be helpful to walk through a couple examples on the whiteboard to see which path they would take.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Ask the students to step through the code for these questions: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6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2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9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8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12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Explain the purpose of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statements. Use the light switch as an example.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Note that it can be helpful to read an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 just like a sentence in English. They are fairly literal.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Show the syntax for an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Explain each part of the syntax.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Every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 has to start with the word “if”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After the “if” comes parentheses surrounding the </a:t>
            </a:r>
            <a:r>
              <a:rPr lang="en-US" b="0" i="1" baseline="0" dirty="0" smtClean="0"/>
              <a:t>condition</a:t>
            </a: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condition is a </a:t>
            </a:r>
            <a:r>
              <a:rPr lang="en-US" b="0" i="0" baseline="0" dirty="0" err="1" smtClean="0"/>
              <a:t>boolean</a:t>
            </a:r>
            <a:r>
              <a:rPr lang="en-US" b="0" i="0" baseline="0" dirty="0" smtClean="0"/>
              <a:t> expression between the 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Open and closing curly brackets wrap the </a:t>
            </a:r>
            <a:r>
              <a:rPr lang="en-US" b="0" i="1" baseline="0" dirty="0" smtClean="0"/>
              <a:t>body</a:t>
            </a:r>
            <a:r>
              <a:rPr lang="en-US" b="1" i="1" baseline="0" dirty="0" smtClean="0"/>
              <a:t> </a:t>
            </a:r>
            <a:r>
              <a:rPr lang="en-US" b="0" i="0" baseline="0" dirty="0" smtClean="0"/>
              <a:t>of the</a:t>
            </a:r>
            <a:r>
              <a:rPr lang="en-US" b="1" i="0" baseline="0" dirty="0" smtClean="0"/>
              <a:t> if</a:t>
            </a:r>
            <a:r>
              <a:rPr lang="en-US" b="0" i="0" baseline="0" dirty="0" smtClean="0"/>
              <a:t>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baseline="0" dirty="0" err="1" smtClean="0"/>
              <a:t>Console.WriteLine</a:t>
            </a:r>
            <a:r>
              <a:rPr lang="en-US" b="0" i="0" baseline="0" dirty="0" smtClean="0"/>
              <a:t> is the statement that will run </a:t>
            </a:r>
            <a:r>
              <a:rPr lang="en-US" b="0" i="1" baseline="0" dirty="0" smtClean="0"/>
              <a:t>if</a:t>
            </a:r>
            <a:r>
              <a:rPr lang="en-US" b="0" i="0" baseline="0" dirty="0" smtClean="0"/>
              <a:t> the condition is </a:t>
            </a:r>
            <a:r>
              <a:rPr lang="en-US" b="1" i="0" baseline="0" dirty="0" smtClean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</a:t>
            </a:r>
            <a:r>
              <a:rPr lang="en-US" baseline="0" dirty="0" smtClean="0"/>
              <a:t> helps visualize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process.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execution of the code will reach the </a:t>
            </a:r>
            <a:r>
              <a:rPr lang="en-US" b="1" baseline="0" dirty="0" smtClean="0"/>
              <a:t>if </a:t>
            </a:r>
            <a:r>
              <a:rPr lang="en-US" b="0" baseline="0" dirty="0" smtClean="0"/>
              <a:t>statement, and it will check the value of the </a:t>
            </a:r>
            <a:r>
              <a:rPr lang="en-US" b="0" i="1" baseline="0" dirty="0" err="1" smtClean="0"/>
              <a:t>boolean_expression</a:t>
            </a:r>
            <a:r>
              <a:rPr lang="en-US" b="0" i="0" baseline="0" dirty="0" smtClean="0"/>
              <a:t>. If it is </a:t>
            </a:r>
            <a:r>
              <a:rPr lang="en-US" b="1" i="0" baseline="0" dirty="0" smtClean="0"/>
              <a:t>true</a:t>
            </a:r>
            <a:r>
              <a:rPr lang="en-US" b="0" i="0" baseline="0" dirty="0" smtClean="0"/>
              <a:t>, it will execute the </a:t>
            </a:r>
            <a:r>
              <a:rPr lang="en-US" b="0" i="1" baseline="0" dirty="0" smtClean="0"/>
              <a:t>statement</a:t>
            </a:r>
            <a:r>
              <a:rPr lang="en-US" b="0" i="0" baseline="0" dirty="0" smtClean="0"/>
              <a:t> from the body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If it is </a:t>
            </a:r>
            <a:r>
              <a:rPr lang="en-US" b="1" i="0" baseline="0" dirty="0" smtClean="0"/>
              <a:t>false</a:t>
            </a:r>
            <a:r>
              <a:rPr lang="en-US" b="0" i="0" baseline="0" dirty="0" smtClean="0"/>
              <a:t>, it will skip the execution of the </a:t>
            </a:r>
            <a:r>
              <a:rPr lang="en-US" b="0" i="1" baseline="0" dirty="0" smtClean="0"/>
              <a:t>statement</a:t>
            </a:r>
            <a:r>
              <a:rPr lang="en-US" b="0" i="0" baseline="0" dirty="0" smtClean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than simply using static </a:t>
            </a:r>
            <a:r>
              <a:rPr lang="en-US" b="1" dirty="0" smtClean="0"/>
              <a:t>true</a:t>
            </a:r>
            <a:r>
              <a:rPr lang="en-US" b="0" dirty="0" smtClean="0"/>
              <a:t>/</a:t>
            </a:r>
            <a:r>
              <a:rPr lang="en-US" b="1" dirty="0" smtClean="0"/>
              <a:t>false</a:t>
            </a:r>
            <a:r>
              <a:rPr lang="en-US" b="0" dirty="0" smtClean="0"/>
              <a:t> values, it is possible to </a:t>
            </a:r>
            <a:r>
              <a:rPr lang="en-US" b="0" smtClean="0"/>
              <a:t>compare different</a:t>
            </a:r>
            <a:r>
              <a:rPr lang="en-US" b="0" baseline="0" smtClean="0"/>
              <a:t> values using boolean operators.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If the code runs, nothing will happen because </a:t>
            </a:r>
            <a:r>
              <a:rPr lang="en-US" b="0" dirty="0" smtClean="0"/>
              <a:t>the</a:t>
            </a:r>
            <a:r>
              <a:rPr lang="en-US" b="0" baseline="0" dirty="0" smtClean="0"/>
              <a:t> weather is not rainy</a:t>
            </a:r>
            <a:r>
              <a:rPr lang="en-US" b="0" dirty="0" smtClean="0"/>
              <a:t>. This means the code inside the </a:t>
            </a:r>
            <a:r>
              <a:rPr lang="en-US" b="0" i="1" dirty="0" smtClean="0"/>
              <a:t>body</a:t>
            </a:r>
            <a:r>
              <a:rPr lang="en-US" b="0" i="0" dirty="0" smtClean="0"/>
              <a:t> of the if statement will not execute.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Sometimes, developers want code to run when the condition in an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 is </a:t>
            </a:r>
            <a:r>
              <a:rPr lang="en-US" b="0" i="1" baseline="0" dirty="0" smtClean="0"/>
              <a:t>false</a:t>
            </a:r>
            <a:r>
              <a:rPr lang="en-US" b="0" i="0" baseline="0" dirty="0" smtClean="0"/>
              <a:t>. This can be accomplished using an </a:t>
            </a:r>
            <a:r>
              <a:rPr lang="en-US" b="1" i="0" baseline="0" dirty="0" smtClean="0"/>
              <a:t>else</a:t>
            </a:r>
            <a:r>
              <a:rPr lang="en-US" b="0" i="0" baseline="0" dirty="0" smtClean="0"/>
              <a:t> clause.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The </a:t>
            </a:r>
            <a:r>
              <a:rPr lang="en-US" b="1" i="0" baseline="0" dirty="0" smtClean="0"/>
              <a:t>else</a:t>
            </a:r>
            <a:r>
              <a:rPr lang="en-US" b="0" i="0" baseline="0" dirty="0" smtClean="0"/>
              <a:t> comes immediately after the closing curly bracket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Then, there are curly brackets and statements within them.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1" i="0" baseline="0" dirty="0" smtClean="0"/>
              <a:t>NOTE: There is no additional </a:t>
            </a:r>
            <a:r>
              <a:rPr lang="en-US" b="1" i="0" baseline="0" dirty="0" err="1" smtClean="0"/>
              <a:t>boolean</a:t>
            </a:r>
            <a:r>
              <a:rPr lang="en-US" b="1" i="0" baseline="0" dirty="0" smtClean="0"/>
              <a:t> expression for the else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</a:t>
            </a:r>
            <a:r>
              <a:rPr lang="en-US" baseline="0" dirty="0" smtClean="0"/>
              <a:t> helps visualize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clause process.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execution of the code will reach the </a:t>
            </a:r>
            <a:r>
              <a:rPr lang="en-US" b="1" baseline="0" dirty="0" smtClean="0"/>
              <a:t>if </a:t>
            </a:r>
            <a:r>
              <a:rPr lang="en-US" b="0" baseline="0" dirty="0" smtClean="0"/>
              <a:t>statement, and it will check the value of the </a:t>
            </a:r>
            <a:r>
              <a:rPr lang="en-US" b="0" i="1" baseline="0" dirty="0" err="1" smtClean="0"/>
              <a:t>boolean_expression</a:t>
            </a:r>
            <a:r>
              <a:rPr lang="en-US" b="0" i="0" baseline="0" dirty="0" smtClean="0"/>
              <a:t>. If it is </a:t>
            </a:r>
            <a:r>
              <a:rPr lang="en-US" b="1" i="0" baseline="0" dirty="0" smtClean="0"/>
              <a:t>true</a:t>
            </a:r>
            <a:r>
              <a:rPr lang="en-US" b="0" i="0" baseline="0" dirty="0" smtClean="0"/>
              <a:t>, it will execute </a:t>
            </a:r>
            <a:r>
              <a:rPr lang="en-US" b="0" i="1" baseline="0" dirty="0" smtClean="0"/>
              <a:t>statement1</a:t>
            </a:r>
            <a:r>
              <a:rPr lang="en-US" b="0" i="0" baseline="0" dirty="0" smtClean="0"/>
              <a:t> from the body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If it is </a:t>
            </a:r>
            <a:r>
              <a:rPr lang="en-US" b="1" i="0" baseline="0" dirty="0" smtClean="0"/>
              <a:t>false</a:t>
            </a:r>
            <a:r>
              <a:rPr lang="en-US" b="0" i="0" baseline="0" dirty="0" smtClean="0"/>
              <a:t>, it will execute </a:t>
            </a:r>
            <a:r>
              <a:rPr lang="en-US" b="0" i="1" baseline="0" dirty="0" smtClean="0"/>
              <a:t>statement2</a:t>
            </a:r>
            <a:r>
              <a:rPr lang="en-US" b="0" i="0" baseline="0" dirty="0" smtClean="0"/>
              <a:t> from the body of the else clause. Then, either way, it will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If the code runs, it will check if 2 is greater than one</a:t>
            </a:r>
            <a:r>
              <a:rPr lang="en-US" baseline="0" dirty="0" smtClean="0"/>
              <a:t> million. That is false, so the code from the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body will execute.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Conditional Statements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46863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money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money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"You are rich"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"You are not rich"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5300831"/>
            <a:ext cx="9372600" cy="1403461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0" dirty="0" smtClean="0">
                <a:solidFill>
                  <a:schemeClr val="bg1"/>
                </a:solidFill>
              </a:rPr>
              <a:t>You are not rich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sz="4000" dirty="0" smtClean="0"/>
              <a:t> Clause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34188"/>
            <a:ext cx="11201400" cy="4938012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(grade &lt; </a:t>
            </a:r>
            <a:r>
              <a:rPr lang="en-US" sz="3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Elementary School"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(grade &lt; </a:t>
            </a:r>
            <a:r>
              <a:rPr lang="en-US" sz="36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Middle School"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"High School"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39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a </a:t>
            </a:r>
            <a:r>
              <a:rPr lang="en-US" dirty="0" err="1" smtClean="0"/>
              <a:t>boolean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914900" cy="4800600"/>
          </a:xfrm>
        </p:spPr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000" dirty="0" smtClean="0"/>
              <a:t>A </a:t>
            </a:r>
            <a:r>
              <a:rPr lang="en-US" sz="6000" b="1" dirty="0" err="1" smtClean="0"/>
              <a:t>boolean</a:t>
            </a:r>
            <a:r>
              <a:rPr lang="en-US" sz="6000" dirty="0" smtClean="0"/>
              <a:t> is a form of data that can be </a:t>
            </a:r>
            <a:r>
              <a:rPr lang="en-US" sz="6000" i="1" dirty="0" smtClean="0"/>
              <a:t>true</a:t>
            </a:r>
            <a:r>
              <a:rPr lang="en-US" sz="6000" dirty="0" smtClean="0"/>
              <a:t> or </a:t>
            </a:r>
            <a:r>
              <a:rPr lang="en-US" sz="6000" i="1" dirty="0" smtClean="0"/>
              <a:t>false</a:t>
            </a:r>
            <a:r>
              <a:rPr lang="en-US" sz="6000" dirty="0" smtClean="0"/>
              <a:t>.</a:t>
            </a:r>
            <a:endParaRPr lang="en-US" sz="6000" dirty="0"/>
          </a:p>
        </p:txBody>
      </p:sp>
      <p:pic>
        <p:nvPicPr>
          <p:cNvPr id="1026" name="Picture 2" descr="Image result for light 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57300"/>
            <a:ext cx="46863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92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/>
              <a:t> 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11201400" cy="1143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3600" b="1" dirty="0" smtClean="0"/>
              <a:t> statements</a:t>
            </a:r>
            <a:r>
              <a:rPr lang="en-US" sz="3600" dirty="0" smtClean="0"/>
              <a:t> let programs behave differently based on </a:t>
            </a:r>
            <a:r>
              <a:rPr lang="en-US" sz="3600" i="1" dirty="0" err="1" smtClean="0"/>
              <a:t>boolean</a:t>
            </a:r>
            <a:r>
              <a:rPr lang="en-US" sz="3600" dirty="0" smtClean="0"/>
              <a:t> values.</a:t>
            </a:r>
            <a:endParaRPr lang="en-US" sz="3600" dirty="0"/>
          </a:p>
        </p:txBody>
      </p:sp>
      <p:pic>
        <p:nvPicPr>
          <p:cNvPr id="2050" name="Picture 2" descr="[cut output image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979783"/>
            <a:ext cx="5257800" cy="400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743200"/>
            <a:ext cx="4914900" cy="27884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For example, think of a program for a light switch. </a:t>
            </a:r>
            <a:r>
              <a:rPr lang="en-US" sz="3600" b="1" dirty="0"/>
              <a:t>If</a:t>
            </a:r>
            <a:r>
              <a:rPr lang="en-US" sz="3600" dirty="0"/>
              <a:t> it is </a:t>
            </a:r>
            <a:r>
              <a:rPr lang="en-US" sz="3600" i="1" dirty="0"/>
              <a:t>up</a:t>
            </a:r>
            <a:r>
              <a:rPr lang="en-US" sz="3600" dirty="0"/>
              <a:t>, the light is </a:t>
            </a:r>
            <a:r>
              <a:rPr lang="en-US" sz="3600" i="1" dirty="0"/>
              <a:t>on</a:t>
            </a:r>
            <a:r>
              <a:rPr lang="en-US" sz="3600" dirty="0"/>
              <a:t>. </a:t>
            </a:r>
            <a:r>
              <a:rPr lang="en-US" sz="3600" b="1" dirty="0"/>
              <a:t>If</a:t>
            </a:r>
            <a:r>
              <a:rPr lang="en-US" sz="3600" dirty="0"/>
              <a:t> it is </a:t>
            </a:r>
            <a:r>
              <a:rPr lang="en-US" sz="3600" i="1" dirty="0"/>
              <a:t>down</a:t>
            </a:r>
            <a:r>
              <a:rPr lang="en-US" sz="3600" dirty="0"/>
              <a:t>, the light is </a:t>
            </a:r>
            <a:r>
              <a:rPr lang="en-US" sz="3600" i="1" dirty="0" smtClean="0"/>
              <a:t>off</a:t>
            </a:r>
            <a:r>
              <a:rPr lang="en-US" sz="3600" dirty="0" smtClean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294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/>
              <a:t> </a:t>
            </a:r>
            <a:r>
              <a:rPr lang="en-US" sz="4000" dirty="0" smtClean="0"/>
              <a:t>Statement Code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11201400" cy="27432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switchOn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"Light!"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701" y="2913269"/>
            <a:ext cx="8336256" cy="3373231"/>
          </a:xfrm>
          <a:prstGeom prst="rect">
            <a:avLst/>
          </a:prstGeom>
          <a:solidFill>
            <a:schemeClr val="accent1">
              <a:alpha val="5000"/>
            </a:schemeClr>
          </a:solidFill>
          <a:ln w="41275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keyword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Parentheses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switchOn</a:t>
            </a: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Boolean expression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Curly brackets – body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statement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53600" y="4081182"/>
            <a:ext cx="2158253" cy="1572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TIP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: Read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statements like English sentences!</a:t>
            </a:r>
          </a:p>
        </p:txBody>
      </p:sp>
    </p:spTree>
    <p:extLst>
      <p:ext uri="{BB962C8B-B14F-4D97-AF65-F5344CB8AC3E}">
        <p14:creationId xmlns:p14="http://schemas.microsoft.com/office/powerpoint/2010/main" val="3701880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  <a:r>
              <a:rPr lang="en-US" dirty="0" smtClean="0"/>
              <a:t> 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800100"/>
            <a:ext cx="6858000" cy="57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858000" cy="5257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Equality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 == </a:t>
            </a: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"Yoda"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600" dirty="0" smtClean="0"/>
              <a:t>Greater Than/Less Than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 &gt; </a:t>
            </a:r>
            <a:r>
              <a:rPr lang="en-US" sz="3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900</a:t>
            </a:r>
          </a:p>
          <a:p>
            <a:pPr lvl="1"/>
            <a:r>
              <a:rPr lang="en-US" sz="3200" dirty="0"/>
              <a:t>Example: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3074" name="Picture 2" descr="Image result for you must be this tall to ri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 b="15205"/>
          <a:stretch/>
        </p:blipFill>
        <p:spPr bwMode="auto">
          <a:xfrm>
            <a:off x="7353300" y="1143000"/>
            <a:ext cx="4457700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54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weather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"Sunny"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weather 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"Rainy"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"Umbrella!"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Nothing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000" dirty="0" smtClean="0"/>
              <a:t> Clause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34188"/>
            <a:ext cx="11201400" cy="43434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Light!"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Dark!"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829300"/>
            <a:ext cx="111912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in the body of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clause will only execute if the condition is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8541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/>
              <a:t> clause flowchart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14400"/>
            <a:ext cx="9907025" cy="56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711</Words>
  <Application>Microsoft Office PowerPoint</Application>
  <PresentationFormat>Widescreen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Conditional Statements</vt:lpstr>
      <vt:lpstr>Review: What is a boolean?</vt:lpstr>
      <vt:lpstr>if Statements</vt:lpstr>
      <vt:lpstr>if Statement Code</vt:lpstr>
      <vt:lpstr>if Statement flowchart</vt:lpstr>
      <vt:lpstr>Comparison Operators</vt:lpstr>
      <vt:lpstr>Mini-Quiz: What would the user see? </vt:lpstr>
      <vt:lpstr>else Clause</vt:lpstr>
      <vt:lpstr>else clause flowchart</vt:lpstr>
      <vt:lpstr>Mini-Quiz: What would the user see? </vt:lpstr>
      <vt:lpstr>else if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169</cp:revision>
  <dcterms:created xsi:type="dcterms:W3CDTF">2019-03-11T04:04:09Z</dcterms:created>
  <dcterms:modified xsi:type="dcterms:W3CDTF">2020-10-15T13:50:19Z</dcterms:modified>
</cp:coreProperties>
</file>