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2" r:id="rId3"/>
    <p:sldId id="287" r:id="rId4"/>
    <p:sldId id="288" r:id="rId5"/>
    <p:sldId id="289" r:id="rId6"/>
    <p:sldId id="290" r:id="rId7"/>
    <p:sldId id="291" r:id="rId8"/>
    <p:sldId id="293" r:id="rId9"/>
    <p:sldId id="262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CD6"/>
    <a:srgbClr val="9CDCFE"/>
    <a:srgbClr val="729BB1"/>
    <a:srgbClr val="FFFFCC"/>
    <a:srgbClr val="153953"/>
    <a:srgbClr val="82B2C5"/>
    <a:srgbClr val="000000"/>
    <a:srgbClr val="FCFBF9"/>
    <a:srgbClr val="FFCC00"/>
    <a:srgbClr val="0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105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JosephMaxwell/ParametersAndReturn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</a:t>
            </a:r>
            <a:r>
              <a:rPr lang="en-US" baseline="0" dirty="0" smtClean="0"/>
              <a:t> an example of a method that draws a bunny. We like this method.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what if we wanted to have another method that would draw the bunny’s eyes differently?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could define a new method that could draw the bunny with star eyes instead of dot eyes.</a:t>
            </a:r>
          </a:p>
          <a:p>
            <a:endParaRPr lang="en-US" dirty="0" smtClean="0"/>
          </a:p>
          <a:p>
            <a:r>
              <a:rPr lang="en-US" dirty="0" smtClean="0"/>
              <a:t>But what if we also wanted a method to draw the bunny with dollar</a:t>
            </a:r>
            <a:r>
              <a:rPr lang="en-US" baseline="0" dirty="0" smtClean="0"/>
              <a:t> signs for eyes?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1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could define another new method</a:t>
            </a:r>
            <a:r>
              <a:rPr lang="en-US" baseline="0" dirty="0" smtClean="0"/>
              <a:t> to draw the bunny with dollar sign eyes.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84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all of these methods are very similar! Looks like a lot of repeated code.</a:t>
            </a:r>
          </a:p>
          <a:p>
            <a:endParaRPr lang="en-US" dirty="0" smtClean="0"/>
          </a:p>
          <a:p>
            <a:r>
              <a:rPr lang="en-US" dirty="0" smtClean="0"/>
              <a:t>Ask the students what</a:t>
            </a:r>
            <a:r>
              <a:rPr lang="en-US" baseline="0" dirty="0" smtClean="0"/>
              <a:t> the differences are. Reveal that they are the method names, and the eye characters.</a:t>
            </a:r>
          </a:p>
          <a:p>
            <a:endParaRPr lang="en-US" baseline="0" dirty="0" smtClean="0"/>
          </a:p>
          <a:p>
            <a:r>
              <a:rPr lang="en-US" i="1" baseline="0" dirty="0" smtClean="0"/>
              <a:t>Is there a way we could avoid repeating all of these function definitions? </a:t>
            </a:r>
            <a:r>
              <a:rPr lang="en-US" b="1" i="0" baseline="0" dirty="0" smtClean="0"/>
              <a:t>Parameters!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6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the usage of method parameters.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example, ask the students what the parameter is for the </a:t>
            </a:r>
            <a:r>
              <a:rPr lang="en-US" baseline="0" dirty="0" err="1" smtClean="0"/>
              <a:t>Console.WriteLine</a:t>
            </a:r>
            <a:r>
              <a:rPr lang="en-US" baseline="0" dirty="0" smtClean="0"/>
              <a:t> method call. It is “Message”. This parameter allows the </a:t>
            </a:r>
            <a:r>
              <a:rPr lang="en-US" b="0" baseline="0" dirty="0" err="1" smtClean="0"/>
              <a:t>Console.WriteLine</a:t>
            </a:r>
            <a:r>
              <a:rPr lang="en-US" b="0" baseline="0" dirty="0" smtClean="0"/>
              <a:t> method to display different messages to the console!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i="1" baseline="0" dirty="0" smtClean="0"/>
              <a:t>Note that when values are passed during a method call, those are called </a:t>
            </a:r>
            <a:r>
              <a:rPr lang="en-US" b="1" i="1" baseline="0" dirty="0" smtClean="0"/>
              <a:t>arguments</a:t>
            </a:r>
            <a:r>
              <a:rPr lang="en-US" b="0" i="1" baseline="0" dirty="0" smtClean="0"/>
              <a:t>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22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method definition, within the parentheses, the parameter variable is </a:t>
            </a:r>
            <a:r>
              <a:rPr lang="en-US" i="1" dirty="0" smtClean="0"/>
              <a:t>declared</a:t>
            </a:r>
            <a:r>
              <a:rPr lang="en-US" dirty="0" smtClean="0"/>
              <a:t> just like another variable. The</a:t>
            </a:r>
            <a:r>
              <a:rPr lang="en-US" baseline="0" dirty="0" smtClean="0"/>
              <a:t> trick is that this variable is not </a:t>
            </a:r>
            <a:r>
              <a:rPr lang="en-US" i="1" baseline="0" dirty="0" smtClean="0"/>
              <a:t>set</a:t>
            </a:r>
            <a:r>
              <a:rPr lang="en-US" i="0" baseline="0" dirty="0" smtClean="0"/>
              <a:t> in the method definition; it will be set when the method is </a:t>
            </a:r>
            <a:r>
              <a:rPr lang="en-US" b="1" i="0" baseline="0" dirty="0" smtClean="0"/>
              <a:t>called</a:t>
            </a:r>
            <a:r>
              <a:rPr lang="en-US" b="0" i="0" baseline="0" dirty="0" smtClean="0"/>
              <a:t>!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In this method definition, the parameter is declared and then used. Point out exactly where that happens in the code example.</a:t>
            </a:r>
          </a:p>
          <a:p>
            <a:endParaRPr lang="en-US" b="0" i="0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50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 The parameter</a:t>
            </a:r>
            <a:r>
              <a:rPr lang="en-US" baseline="0" dirty="0" smtClean="0"/>
              <a:t> is </a:t>
            </a:r>
            <a:r>
              <a:rPr lang="en-US" b="1" baseline="0" dirty="0" smtClean="0"/>
              <a:t>num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35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this question to a student. The parameter</a:t>
            </a:r>
            <a:r>
              <a:rPr lang="en-US" baseline="0" dirty="0" smtClean="0"/>
              <a:t> is </a:t>
            </a:r>
            <a:r>
              <a:rPr lang="en-US" b="1" baseline="0" dirty="0" smtClean="0"/>
              <a:t>num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09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the example to run the code and see it in action. Call</a:t>
            </a:r>
            <a:r>
              <a:rPr lang="en-US" baseline="0" dirty="0" smtClean="0"/>
              <a:t> the method with some different arguments.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https://repl.it/@JosephMaxwell/ParametersAndReturns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1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JosephMaxwell/ParametersAndRetur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000" dirty="0" smtClean="0"/>
              <a:t>Method </a:t>
            </a:r>
            <a:r>
              <a:rPr lang="en-US" sz="6000" dirty="0" err="1" smtClean="0"/>
              <a:t>Paramaters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 smtClean="0"/>
              <a:t>Hy-Tech Club: C#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16470"/>
            <a:ext cx="12192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err="1" smtClean="0">
                <a:hlinkClick r:id="rId3"/>
              </a:rPr>
              <a:t>Repl</a:t>
            </a:r>
            <a:r>
              <a:rPr lang="en-US" sz="9600" dirty="0" smtClean="0">
                <a:hlinkClick r:id="rId3"/>
              </a:rPr>
              <a:t>!</a:t>
            </a:r>
            <a:endParaRPr lang="en-US" sz="96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61618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err="1">
                <a:solidFill>
                  <a:srgbClr val="FFFFCC"/>
                </a:solidFill>
                <a:latin typeface="Consolas" panose="020B0609020204030204" pitchFamily="49" charset="0"/>
              </a:rPr>
              <a:t>D</a:t>
            </a:r>
            <a:r>
              <a:rPr lang="en-US" sz="4000" cap="none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rawBunny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DCDCAA"/>
                </a:solidFill>
                <a:latin typeface="Consolas" panose="020B0609020204030204" pitchFamily="49" charset="0"/>
              </a:rPr>
              <a:t>DrawBunny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 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(. .) 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(u u)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036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DrawBunnyStarEyes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DrawBunnyStarEyes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 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(*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*)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 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(u u)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64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4000" cap="none" dirty="0" err="1" smtClean="0">
                <a:solidFill>
                  <a:srgbClr val="FFFFCC"/>
                </a:solidFill>
                <a:latin typeface="Consolas" panose="020B0609020204030204" pitchFamily="49" charset="0"/>
              </a:rPr>
              <a:t>DrawBunnyDollarEyes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DrawBunnyDollarEyes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 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($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 $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 "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 (u u) </a:t>
            </a:r>
            <a:r>
              <a:rPr lang="en-US" sz="4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151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66700" y="3794760"/>
            <a:ext cx="5943600" cy="2377440"/>
          </a:xfrm>
          <a:prstGeom prst="rect">
            <a:avLst/>
          </a:prstGeom>
          <a:solidFill>
            <a:schemeClr val="tx1">
              <a:lumMod val="50000"/>
            </a:schemeClr>
          </a:solidFill>
          <a:ln w="41275">
            <a:solidFill>
              <a:schemeClr val="bg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42900" y="1257300"/>
            <a:ext cx="5143500" cy="2377440"/>
          </a:xfrm>
          <a:prstGeom prst="rect">
            <a:avLst/>
          </a:prstGeom>
          <a:solidFill>
            <a:schemeClr val="tx1">
              <a:lumMod val="50000"/>
            </a:schemeClr>
          </a:solidFill>
          <a:ln w="41275">
            <a:solidFill>
              <a:schemeClr val="bg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571202" y="1257300"/>
            <a:ext cx="6239797" cy="2377440"/>
          </a:xfrm>
          <a:prstGeom prst="rect">
            <a:avLst/>
          </a:prstGeom>
          <a:solidFill>
            <a:schemeClr val="tx1">
              <a:lumMod val="50000"/>
            </a:schemeClr>
          </a:solidFill>
          <a:ln w="41275">
            <a:solidFill>
              <a:schemeClr val="bg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difference between these three…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740"/>
            <a:ext cx="4914900" cy="22860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DrawBunny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5715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 () 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() 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 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(.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.)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 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 (u u) 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3886200"/>
            <a:ext cx="5829300" cy="228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DrawBunnyStarEyes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() () 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(* *) 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(u u) 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53100" y="1348740"/>
            <a:ext cx="5943600" cy="228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 static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DrawBunnyDollarEyes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() () 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($ $) 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 (u u) "</a:t>
            </a: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3300" y="4000500"/>
            <a:ext cx="3771900" cy="205740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u="sng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Differences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Method Names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Eye characters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err="1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50752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b="1" dirty="0" smtClean="0"/>
              <a:t>parameters</a:t>
            </a:r>
            <a:r>
              <a:rPr lang="en-US" dirty="0" smtClean="0"/>
              <a:t> allow developers to pass information to methods</a:t>
            </a:r>
          </a:p>
          <a:p>
            <a:pPr lvl="1"/>
            <a:r>
              <a:rPr lang="en-US" dirty="0" smtClean="0"/>
              <a:t>This way, methods execute differently based on parameter values</a:t>
            </a:r>
          </a:p>
          <a:p>
            <a:endParaRPr lang="en-US" dirty="0"/>
          </a:p>
          <a:p>
            <a:r>
              <a:rPr lang="en-US" dirty="0" smtClean="0"/>
              <a:t>Parameters act as variables inside of the method body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781800" y="4572000"/>
            <a:ext cx="2340864" cy="571500"/>
          </a:xfrm>
          <a:prstGeom prst="rect">
            <a:avLst/>
          </a:prstGeom>
          <a:noFill/>
          <a:ln w="3492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75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method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086100"/>
          </a:xfrm>
        </p:spPr>
        <p:txBody>
          <a:bodyPr/>
          <a:lstStyle/>
          <a:p>
            <a:pPr marL="57150" indent="0">
              <a:buNone/>
            </a:pPr>
            <a:r>
              <a:rPr lang="en-US" sz="3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DrawBunny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eye) 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 () ()"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 ("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+ eye + 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+ eye + 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") "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dirty="0">
                <a:solidFill>
                  <a:srgbClr val="A31515"/>
                </a:solidFill>
                <a:latin typeface="Consolas" panose="020B0609020204030204" pitchFamily="49" charset="0"/>
              </a:rPr>
              <a:t>" (u u) </a:t>
            </a:r>
            <a:r>
              <a:rPr lang="en-US" sz="3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66800" y="4914900"/>
            <a:ext cx="10058400" cy="1257300"/>
          </a:xfrm>
          <a:prstGeom prst="rect">
            <a:avLst/>
          </a:prstGeom>
          <a:solidFill>
            <a:schemeClr val="accent1">
              <a:alpha val="6000"/>
            </a:schemeClr>
          </a:solidFill>
          <a:ln w="3492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eye</a:t>
            </a:r>
            <a:r>
              <a:rPr lang="en-US" sz="2800" dirty="0" smtClean="0">
                <a:solidFill>
                  <a:srgbClr val="56565A"/>
                </a:solidFill>
              </a:rPr>
              <a:t> – this </a:t>
            </a:r>
            <a:r>
              <a:rPr lang="en-US" sz="2800" i="1" dirty="0" smtClean="0">
                <a:solidFill>
                  <a:srgbClr val="56565A"/>
                </a:solidFill>
              </a:rPr>
              <a:t>declares</a:t>
            </a:r>
            <a:r>
              <a:rPr lang="en-US" sz="2800" dirty="0" smtClean="0">
                <a:solidFill>
                  <a:srgbClr val="56565A"/>
                </a:solidFill>
              </a:rPr>
              <a:t> the parameter in the method</a:t>
            </a:r>
          </a:p>
          <a:p>
            <a:pPr marL="457200" indent="-4572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eye</a:t>
            </a:r>
            <a:r>
              <a:rPr lang="en-US" sz="3200" dirty="0" smtClean="0">
                <a:solidFill>
                  <a:srgbClr val="56565A"/>
                </a:solidFill>
              </a:rPr>
              <a:t> </a:t>
            </a:r>
            <a:r>
              <a:rPr lang="en-US" sz="2800" dirty="0">
                <a:solidFill>
                  <a:srgbClr val="56565A"/>
                </a:solidFill>
              </a:rPr>
              <a:t>– this </a:t>
            </a:r>
            <a:r>
              <a:rPr lang="en-US" sz="2800" dirty="0" smtClean="0">
                <a:solidFill>
                  <a:srgbClr val="56565A"/>
                </a:solidFill>
              </a:rPr>
              <a:t>is where the parameter is </a:t>
            </a:r>
            <a:r>
              <a:rPr lang="en-US" sz="2800" i="1" dirty="0" smtClean="0">
                <a:solidFill>
                  <a:srgbClr val="56565A"/>
                </a:solidFill>
              </a:rPr>
              <a:t>used</a:t>
            </a:r>
            <a:r>
              <a:rPr lang="en-US" sz="2800" dirty="0" smtClean="0">
                <a:solidFill>
                  <a:srgbClr val="56565A"/>
                </a:solidFill>
              </a:rPr>
              <a:t> in the method</a:t>
            </a:r>
            <a:endParaRPr lang="en-US" sz="28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483096" y="1600200"/>
            <a:ext cx="2157984" cy="571500"/>
          </a:xfrm>
          <a:prstGeom prst="rect">
            <a:avLst/>
          </a:prstGeom>
          <a:solidFill>
            <a:schemeClr val="accent1">
              <a:alpha val="6000"/>
            </a:schemeClr>
          </a:solidFill>
          <a:ln w="381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438900" y="2851355"/>
            <a:ext cx="800100" cy="463345"/>
          </a:xfrm>
          <a:prstGeom prst="rect">
            <a:avLst/>
          </a:prstGeom>
          <a:solidFill>
            <a:schemeClr val="accent1">
              <a:alpha val="6000"/>
            </a:schemeClr>
          </a:solidFill>
          <a:ln w="381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953500" y="2851355"/>
            <a:ext cx="800100" cy="463345"/>
          </a:xfrm>
          <a:prstGeom prst="rect">
            <a:avLst/>
          </a:prstGeom>
          <a:solidFill>
            <a:schemeClr val="accent1">
              <a:alpha val="6000"/>
            </a:schemeClr>
          </a:solidFill>
          <a:ln w="381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35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</a:t>
            </a:r>
            <a:r>
              <a:rPr lang="en-US" dirty="0"/>
              <a:t>What is the </a:t>
            </a:r>
            <a:r>
              <a:rPr lang="en-US" dirty="0" smtClean="0"/>
              <a:t>type </a:t>
            </a:r>
            <a:r>
              <a:rPr lang="en-US" dirty="0"/>
              <a:t>of the parameter?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4290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4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DCDCAA"/>
                </a:solidFill>
                <a:latin typeface="Consolas" panose="020B0609020204030204" pitchFamily="49" charset="0"/>
              </a:rPr>
              <a:t>Math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4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24805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err="1" smtClean="0">
                <a:solidFill>
                  <a:srgbClr val="569CD6"/>
                </a:solidFill>
              </a:rPr>
              <a:t>int</a:t>
            </a:r>
            <a:endParaRPr lang="en-US" sz="3200" dirty="0" smtClean="0">
              <a:solidFill>
                <a:srgbClr val="569C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40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Mini-Quiz: </a:t>
            </a:r>
            <a:r>
              <a:rPr lang="en-US" dirty="0"/>
              <a:t>What is the name of the parameter?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34290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4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DCDCAA"/>
                </a:solidFill>
                <a:latin typeface="Consolas" panose="020B0609020204030204" pitchFamily="49" charset="0"/>
              </a:rPr>
              <a:t>Math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4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48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8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4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4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4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824805"/>
            <a:ext cx="11430000" cy="162506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600" dirty="0" err="1" smtClean="0">
                <a:solidFill>
                  <a:srgbClr val="9CDCFE"/>
                </a:solidFill>
              </a:rPr>
              <a:t>num</a:t>
            </a:r>
            <a:endParaRPr lang="en-US" sz="3200" dirty="0" smtClean="0">
              <a:solidFill>
                <a:srgbClr val="9CDC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479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490</Words>
  <Application>Microsoft Office PowerPoint</Application>
  <PresentationFormat>Widescreen</PresentationFormat>
  <Paragraphs>105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Method Paramaters</vt:lpstr>
      <vt:lpstr>The DrawBunny function</vt:lpstr>
      <vt:lpstr>The DrawBunnyStarEyes function</vt:lpstr>
      <vt:lpstr>The DrawBunnyDollarEyes function</vt:lpstr>
      <vt:lpstr>Find the difference between these three…</vt:lpstr>
      <vt:lpstr>Method Parameters</vt:lpstr>
      <vt:lpstr>Defining a method with parameters</vt:lpstr>
      <vt:lpstr>Mini-Quiz: What is the type of the parameter?</vt:lpstr>
      <vt:lpstr>Mini-Quiz: What is the name of the parameter?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199</cp:revision>
  <dcterms:created xsi:type="dcterms:W3CDTF">2019-03-11T04:04:09Z</dcterms:created>
  <dcterms:modified xsi:type="dcterms:W3CDTF">2020-02-21T17:01:51Z</dcterms:modified>
</cp:coreProperties>
</file>