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12"/>
  </p:notesMasterIdLst>
  <p:handoutMasterIdLst>
    <p:handoutMasterId r:id="rId13"/>
  </p:handoutMasterIdLst>
  <p:sldIdLst>
    <p:sldId id="284" r:id="rId2"/>
    <p:sldId id="285" r:id="rId3"/>
    <p:sldId id="286" r:id="rId4"/>
    <p:sldId id="287" r:id="rId5"/>
    <p:sldId id="306" r:id="rId6"/>
    <p:sldId id="308" r:id="rId7"/>
    <p:sldId id="309" r:id="rId8"/>
    <p:sldId id="310" r:id="rId9"/>
    <p:sldId id="307" r:id="rId10"/>
    <p:sldId id="31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1860" autoAdjust="0"/>
  </p:normalViewPr>
  <p:slideViewPr>
    <p:cSldViewPr snapToGrid="0" snapToObjects="1">
      <p:cViewPr varScale="1">
        <p:scale>
          <a:sx n="124" d="100"/>
          <a:sy n="124" d="100"/>
        </p:scale>
        <p:origin x="109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out the numbered list on the whiteboard. Possibly</a:t>
            </a:r>
            <a:r>
              <a:rPr lang="en-US" baseline="0" dirty="0" smtClean="0"/>
              <a:t> have a student volunteer to write on the whiteboard.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Count</a:t>
            </a:r>
            <a:r>
              <a:rPr lang="en-US" baseline="0" dirty="0" smtClean="0"/>
              <a:t>  = 2</a:t>
            </a:r>
          </a:p>
          <a:p>
            <a:r>
              <a:rPr lang="en-US" baseline="0" dirty="0" smtClean="0"/>
              <a:t>turtles[1] = “Donatello”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7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out the numbered list on the whiteboard.</a:t>
            </a:r>
          </a:p>
          <a:p>
            <a:endParaRPr lang="en-US" dirty="0" smtClean="0"/>
          </a:p>
          <a:p>
            <a:r>
              <a:rPr lang="en-US" dirty="0" smtClean="0"/>
              <a:t>Count</a:t>
            </a:r>
            <a:r>
              <a:rPr lang="en-US" baseline="0" dirty="0" smtClean="0"/>
              <a:t>  = 4</a:t>
            </a:r>
          </a:p>
          <a:p>
            <a:r>
              <a:rPr lang="en-US" baseline="0" dirty="0" smtClean="0"/>
              <a:t>turtles[3] = “Michelangelo”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through the loop on the whiteboard. Keep track of the `turtle` variable, the position in the list, and the console display.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Leonardo</a:t>
            </a:r>
          </a:p>
          <a:p>
            <a:r>
              <a:rPr lang="en-US" baseline="0" dirty="0" smtClean="0"/>
              <a:t>Rafael</a:t>
            </a:r>
          </a:p>
          <a:p>
            <a:r>
              <a:rPr lang="en-US" baseline="0" dirty="0" smtClean="0"/>
              <a:t>Donatello</a:t>
            </a:r>
          </a:p>
          <a:p>
            <a:r>
              <a:rPr lang="en-US" baseline="0" dirty="0" smtClean="0"/>
              <a:t>Michelangelo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Collections:</a:t>
            </a:r>
            <a:br>
              <a:rPr lang="en-US" dirty="0" smtClean="0"/>
            </a:br>
            <a:r>
              <a:rPr lang="en-US" dirty="0" smtClean="0"/>
              <a:t>Arrays and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Practice – Whiteboard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70978"/>
            <a:ext cx="7237887" cy="18722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turtle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turtles)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"Turtle: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turtle);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3774" y="3715230"/>
            <a:ext cx="7237887" cy="7146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What will print to the console?</a:t>
            </a:r>
          </a:p>
        </p:txBody>
      </p:sp>
    </p:spTree>
    <p:extLst>
      <p:ext uri="{BB962C8B-B14F-4D97-AF65-F5344CB8AC3E}">
        <p14:creationId xmlns:p14="http://schemas.microsoft.com/office/powerpoint/2010/main" val="259502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3" y="243447"/>
            <a:ext cx="7237887" cy="627531"/>
          </a:xfrm>
        </p:spPr>
        <p:txBody>
          <a:bodyPr/>
          <a:lstStyle/>
          <a:p>
            <a:r>
              <a:rPr lang="en-US" dirty="0" smtClean="0"/>
              <a:t>Array – the collection from the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2" y="874346"/>
            <a:ext cx="7237887" cy="3549350"/>
          </a:xfrm>
        </p:spPr>
        <p:txBody>
          <a:bodyPr/>
          <a:lstStyle/>
          <a:p>
            <a:r>
              <a:rPr lang="en-US" dirty="0" smtClean="0"/>
              <a:t>Arrays can store multiple values of the same type</a:t>
            </a:r>
          </a:p>
          <a:p>
            <a:r>
              <a:rPr lang="en-US" dirty="0" smtClean="0"/>
              <a:t>Each individual element can be accessed from the array by its index</a:t>
            </a:r>
          </a:p>
          <a:p>
            <a:r>
              <a:rPr lang="en-US" dirty="0" smtClean="0"/>
              <a:t>Each element does not need its own variable name</a:t>
            </a:r>
          </a:p>
          <a:p>
            <a:r>
              <a:rPr lang="en-US" dirty="0" smtClean="0"/>
              <a:t>Size of the array is needed to be known when created</a:t>
            </a:r>
          </a:p>
          <a:p>
            <a:r>
              <a:rPr lang="en-US" dirty="0" smtClean="0"/>
              <a:t>Access by index, which starts a 0</a:t>
            </a:r>
          </a:p>
        </p:txBody>
      </p:sp>
    </p:spTree>
    <p:extLst>
      <p:ext uri="{BB962C8B-B14F-4D97-AF65-F5344CB8AC3E}">
        <p14:creationId xmlns:p14="http://schemas.microsoft.com/office/powerpoint/2010/main" val="19846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Declaration</a:t>
            </a:r>
          </a:p>
          <a:p>
            <a:pPr marL="0" indent="0">
              <a:buNone/>
            </a:pPr>
            <a:r>
              <a:rPr lang="en-US" sz="1600" dirty="0" smtClean="0"/>
              <a:t>long []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;                                   //Declaring an array of longs</a:t>
            </a:r>
          </a:p>
          <a:p>
            <a:pPr marL="0" indent="0">
              <a:buNone/>
            </a:pPr>
            <a:r>
              <a:rPr lang="en-US" sz="1600" dirty="0" smtClean="0"/>
              <a:t>long []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 = new long[10];       //Declaring and creating an array of 10 longs</a:t>
            </a:r>
          </a:p>
          <a:p>
            <a:pPr marL="0" indent="0">
              <a:buNone/>
            </a:pPr>
            <a:r>
              <a:rPr lang="en-US" sz="1600" dirty="0" smtClean="0"/>
              <a:t>long []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 = new long[] { 0, 1, 1, 2, 3, 5, 8 };   // array of 7 longs, with values set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Access to the Array Elements</a:t>
            </a:r>
          </a:p>
          <a:p>
            <a:pPr marL="0" indent="0">
              <a:buNone/>
            </a:pPr>
            <a:r>
              <a:rPr lang="en-US" sz="1600" dirty="0"/>
              <a:t>long </a:t>
            </a:r>
            <a:r>
              <a:rPr lang="en-US" sz="1600" dirty="0" err="1"/>
              <a:t>firstElement</a:t>
            </a:r>
            <a:r>
              <a:rPr lang="en-US" sz="1600" dirty="0"/>
              <a:t> = </a:t>
            </a:r>
            <a:r>
              <a:rPr lang="en-US" sz="1600" dirty="0" err="1"/>
              <a:t>numArray</a:t>
            </a:r>
            <a:r>
              <a:rPr lang="en-US" sz="1600" dirty="0"/>
              <a:t>[0];     // Getting the first element</a:t>
            </a:r>
          </a:p>
          <a:p>
            <a:pPr marL="0" indent="0">
              <a:buNone/>
            </a:pPr>
            <a:r>
              <a:rPr lang="en-US" sz="1600" dirty="0" err="1" smtClean="0"/>
              <a:t>numArray</a:t>
            </a:r>
            <a:r>
              <a:rPr lang="en-US" sz="1600" dirty="0" smtClean="0"/>
              <a:t>[3] = 14;                                // Setting the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element to 14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sizeOfArray</a:t>
            </a:r>
            <a:r>
              <a:rPr lang="en-US" sz="1600" dirty="0" smtClean="0"/>
              <a:t> = </a:t>
            </a:r>
            <a:r>
              <a:rPr lang="en-US" sz="1600" dirty="0" err="1" smtClean="0"/>
              <a:t>numArray.Length</a:t>
            </a:r>
            <a:r>
              <a:rPr lang="en-US" sz="1600" dirty="0" smtClean="0"/>
              <a:t>;            // Find the number of elements in the array</a:t>
            </a:r>
          </a:p>
          <a:p>
            <a:pPr marL="0" indent="0">
              <a:buNone/>
            </a:pPr>
            <a:r>
              <a:rPr lang="en-US" sz="1600" dirty="0" smtClean="0"/>
              <a:t>long </a:t>
            </a:r>
            <a:r>
              <a:rPr lang="en-US" sz="1600" dirty="0" err="1" smtClean="0"/>
              <a:t>lastElement</a:t>
            </a:r>
            <a:r>
              <a:rPr lang="en-US" sz="1600" dirty="0" smtClean="0"/>
              <a:t> = </a:t>
            </a:r>
            <a:r>
              <a:rPr lang="en-US" sz="1600" dirty="0" err="1" smtClean="0"/>
              <a:t>numArray</a:t>
            </a:r>
            <a:r>
              <a:rPr lang="en-US" sz="1600" dirty="0" smtClean="0"/>
              <a:t>[</a:t>
            </a:r>
            <a:r>
              <a:rPr lang="en-US" sz="1600" dirty="0" err="1" smtClean="0"/>
              <a:t>sizeOfArray</a:t>
            </a:r>
            <a:r>
              <a:rPr lang="en-US" sz="1600" dirty="0"/>
              <a:t> </a:t>
            </a:r>
            <a:r>
              <a:rPr lang="en-US" sz="1600" dirty="0" smtClean="0"/>
              <a:t>-1];   // Why is this?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25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smtClean="0"/>
              <a:t>List – the better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70978"/>
            <a:ext cx="7237887" cy="3549350"/>
          </a:xfrm>
        </p:spPr>
        <p:txBody>
          <a:bodyPr/>
          <a:lstStyle/>
          <a:p>
            <a:r>
              <a:rPr lang="en-US" dirty="0" smtClean="0"/>
              <a:t>Lists can also store multiple values of the same type</a:t>
            </a:r>
          </a:p>
          <a:p>
            <a:r>
              <a:rPr lang="en-US" dirty="0" smtClean="0"/>
              <a:t>Each element can be accessed individually too</a:t>
            </a:r>
          </a:p>
          <a:p>
            <a:r>
              <a:rPr lang="en-US" dirty="0"/>
              <a:t>Each element does not need its own variable name</a:t>
            </a:r>
          </a:p>
          <a:p>
            <a:r>
              <a:rPr lang="en-US" dirty="0" smtClean="0"/>
              <a:t>Size of the list can be dynamically determined, and added to after the list is created</a:t>
            </a:r>
          </a:p>
          <a:p>
            <a:r>
              <a:rPr lang="en-US" dirty="0" smtClean="0"/>
              <a:t>Access can be done by index, starting at 0</a:t>
            </a:r>
          </a:p>
          <a:p>
            <a:r>
              <a:rPr lang="en-US" dirty="0" smtClean="0"/>
              <a:t>Need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3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smtClean="0"/>
              <a:t>List Syntax -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89214"/>
            <a:ext cx="7237887" cy="3549350"/>
          </a:xfrm>
        </p:spPr>
        <p:txBody>
          <a:bodyPr/>
          <a:lstStyle/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Declaring a list of </a:t>
            </a:r>
            <a:r>
              <a:rPr lang="en-US" sz="1800" i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s</a:t>
            </a:r>
          </a:p>
          <a:p>
            <a:pPr lvl="1"/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Declaring and creating an empty list</a:t>
            </a:r>
          </a:p>
          <a:p>
            <a:pPr lvl="1"/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lvl="1"/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List </a:t>
            </a:r>
            <a:r>
              <a:rPr lang="en-US" sz="1800" i="1" smtClean="0">
                <a:solidFill>
                  <a:srgbClr val="000000"/>
                </a:solidFill>
                <a:latin typeface="+mj-lt"/>
              </a:rPr>
              <a:t>of </a:t>
            </a:r>
            <a:r>
              <a:rPr lang="en-US" sz="1800" i="1" smtClean="0">
                <a:solidFill>
                  <a:srgbClr val="000000"/>
                </a:solidFill>
                <a:latin typeface="+mj-lt"/>
              </a:rPr>
              <a:t>3 </a:t>
            </a:r>
            <a:r>
              <a:rPr lang="en-US" sz="1800" i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s, with values set</a:t>
            </a:r>
            <a:endParaRPr lang="en-US" sz="1800" i="1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smtClean="0"/>
              <a:t>List Syntax -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81779"/>
            <a:ext cx="7237887" cy="4028317"/>
          </a:xfrm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Gets the first element</a:t>
            </a:r>
          </a:p>
          <a:p>
            <a:pPr lvl="1"/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numList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Sets the fourth element to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lvl="1"/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sizeOfList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numList.Count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Gets the number of elements in the list</a:t>
            </a:r>
          </a:p>
          <a:p>
            <a:pPr lvl="1"/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numList.Add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latin typeface="+mj-lt"/>
              </a:rPr>
              <a:t>Adds 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sz="180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to the </a:t>
            </a:r>
            <a:r>
              <a:rPr lang="en-US" sz="1800" i="1" dirty="0" smtClean="0">
                <a:solidFill>
                  <a:srgbClr val="000000"/>
                </a:solidFill>
                <a:latin typeface="+mj-lt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 of the list</a:t>
            </a:r>
          </a:p>
        </p:txBody>
      </p:sp>
    </p:spTree>
    <p:extLst>
      <p:ext uri="{BB962C8B-B14F-4D97-AF65-F5344CB8AC3E}">
        <p14:creationId xmlns:p14="http://schemas.microsoft.com/office/powerpoint/2010/main" val="40079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smtClean="0"/>
              <a:t>Practice – Whiteboard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70978"/>
            <a:ext cx="7237887" cy="12254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turtles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"Leonardo"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"Donatello"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3775" y="2490439"/>
            <a:ext cx="7237887" cy="22376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What are the values of the following?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turtleCount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turtles.Count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turtle1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turtles[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smtClean="0"/>
              <a:t>Practice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70978"/>
            <a:ext cx="7237887" cy="18645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Michelangelo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turtles[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"Rafael"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turtles[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"Donatello"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Michelangelo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3775" y="3048000"/>
            <a:ext cx="7237887" cy="1739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What are the values of the following?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turtleCount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turtles.Count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turtle3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turtles[</a:t>
            </a:r>
            <a:r>
              <a:rPr lang="en-US" sz="2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0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43447"/>
            <a:ext cx="7237887" cy="627531"/>
          </a:xfrm>
        </p:spPr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… </a:t>
            </a:r>
            <a:r>
              <a:rPr lang="en-US" sz="2000" dirty="0" smtClean="0"/>
              <a:t>the loop designed for Collections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870978"/>
            <a:ext cx="7237887" cy="35493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foreach</a:t>
            </a:r>
            <a:r>
              <a:rPr lang="en-US" dirty="0" smtClean="0">
                <a:latin typeface="Consolas" panose="020B0609020204030204" pitchFamily="49" charset="0"/>
              </a:rPr>
              <a:t> (string s in </a:t>
            </a:r>
            <a:r>
              <a:rPr lang="en-US" dirty="0" err="1" smtClean="0">
                <a:latin typeface="Consolas" panose="020B0609020204030204" pitchFamily="49" charset="0"/>
              </a:rPr>
              <a:t>myStringList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//	Just like the for loop, but have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// s as a variable here!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82576"/>
      </p:ext>
    </p:extLst>
  </p:cSld>
  <p:clrMapOvr>
    <a:masterClrMapping/>
  </p:clrMapOvr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523</Words>
  <Application>Microsoft Office PowerPoint</Application>
  <PresentationFormat>On-screen Show (16:9)</PresentationFormat>
  <Paragraphs>93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Georgia</vt:lpstr>
      <vt:lpstr>Hyland-OnBase-2016-Template</vt:lpstr>
      <vt:lpstr>Basic Collections: Arrays and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55</cp:revision>
  <dcterms:created xsi:type="dcterms:W3CDTF">2016-02-16T20:01:28Z</dcterms:created>
  <dcterms:modified xsi:type="dcterms:W3CDTF">2019-04-09T13:26:55Z</dcterms:modified>
</cp:coreProperties>
</file>