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textbook definition of a variable. But what does that really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3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</a:t>
            </a:r>
            <a:r>
              <a:rPr lang="en-US" baseline="0" dirty="0" smtClean="0"/>
              <a:t> helps illustrate how variables are used.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Sandy asks SpongeBob how old he is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Allow the students to guess how old SpongeBob is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SpongeBob says he is </a:t>
            </a:r>
            <a:r>
              <a:rPr lang="en-US" b="1" baseline="0" dirty="0" smtClean="0"/>
              <a:t>28</a:t>
            </a:r>
            <a:r>
              <a:rPr lang="en-US" b="0" baseline="0" dirty="0" smtClean="0"/>
              <a:t> years old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Sandy then </a:t>
            </a:r>
            <a:r>
              <a:rPr lang="en-US" i="1" baseline="0" dirty="0" smtClean="0"/>
              <a:t>remembers</a:t>
            </a:r>
            <a:r>
              <a:rPr lang="en-US" i="0" baseline="0" dirty="0" smtClean="0"/>
              <a:t> his age as </a:t>
            </a:r>
            <a:r>
              <a:rPr lang="en-US" b="1" i="0" baseline="0" dirty="0" smtClean="0"/>
              <a:t>28</a:t>
            </a:r>
            <a:r>
              <a:rPr lang="en-US" b="0" i="0" baseline="0" dirty="0" smtClean="0"/>
              <a:t>; she is storing this in her </a:t>
            </a:r>
            <a:r>
              <a:rPr lang="en-US" b="0" i="1" baseline="0" dirty="0" smtClean="0"/>
              <a:t>memory</a:t>
            </a:r>
            <a:r>
              <a:rPr lang="en-US" b="0" i="0" baseline="0" dirty="0" smtClean="0"/>
              <a:t> with the name </a:t>
            </a:r>
            <a:r>
              <a:rPr lang="en-US" b="1" i="0" baseline="0" dirty="0" err="1" smtClean="0"/>
              <a:t>spongeBobAge</a:t>
            </a:r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SpongeBob has a birthday and turns </a:t>
            </a:r>
            <a:r>
              <a:rPr lang="en-US" b="1" i="0" baseline="0" dirty="0" smtClean="0"/>
              <a:t>29</a:t>
            </a:r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Sandy </a:t>
            </a:r>
            <a:r>
              <a:rPr lang="en-US" b="0" i="1" baseline="0" dirty="0" smtClean="0"/>
              <a:t>updates</a:t>
            </a:r>
            <a:r>
              <a:rPr lang="en-US" b="0" i="0" baseline="0" dirty="0" smtClean="0"/>
              <a:t> the </a:t>
            </a:r>
            <a:r>
              <a:rPr lang="en-US" b="1" i="0" baseline="0" dirty="0" err="1" smtClean="0"/>
              <a:t>spongeBobAge</a:t>
            </a:r>
            <a:r>
              <a:rPr lang="en-US" b="0" i="0" baseline="0" dirty="0" smtClean="0"/>
              <a:t> variable in her </a:t>
            </a:r>
            <a:r>
              <a:rPr lang="en-US" b="0" i="1" baseline="0" dirty="0" smtClean="0"/>
              <a:t>memory</a:t>
            </a:r>
            <a:r>
              <a:rPr lang="en-US" b="0" i="0" u="none" baseline="0" dirty="0" smtClean="0"/>
              <a:t> so that it is accurate</a:t>
            </a:r>
          </a:p>
          <a:p>
            <a:pPr marL="228600" indent="-228600">
              <a:buAutoNum type="arabicPeriod"/>
            </a:pPr>
            <a:endParaRPr lang="en-US" b="0" i="0" u="none" baseline="0" dirty="0" smtClean="0"/>
          </a:p>
          <a:p>
            <a:pPr marL="0" indent="0">
              <a:buNone/>
            </a:pPr>
            <a:r>
              <a:rPr lang="en-US" dirty="0" smtClean="0"/>
              <a:t>In this example,</a:t>
            </a:r>
            <a:r>
              <a:rPr lang="en-US" baseline="0" dirty="0" smtClean="0"/>
              <a:t> Sandy is like the computer, and SpongeBob is like the user. </a:t>
            </a:r>
            <a:r>
              <a:rPr lang="en-US" b="0" baseline="0" dirty="0" smtClean="0"/>
              <a:t>The </a:t>
            </a:r>
            <a:r>
              <a:rPr lang="en-US" b="1" baseline="0" dirty="0" err="1" smtClean="0"/>
              <a:t>spongeBobAge</a:t>
            </a:r>
            <a:r>
              <a:rPr lang="en-US" b="0" baseline="0" dirty="0" smtClean="0"/>
              <a:t> variable could have any value – but Sandy knows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1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code </a:t>
            </a:r>
            <a:r>
              <a:rPr lang="en-US" i="1" dirty="0" smtClean="0"/>
              <a:t>declares</a:t>
            </a:r>
            <a:r>
              <a:rPr lang="en-US" i="0" dirty="0" smtClean="0"/>
              <a:t> a</a:t>
            </a:r>
            <a:r>
              <a:rPr lang="en-US" i="0" baseline="0" dirty="0" smtClean="0"/>
              <a:t> variable and </a:t>
            </a:r>
            <a:r>
              <a:rPr lang="en-US" i="1" baseline="0" dirty="0" smtClean="0"/>
              <a:t>assigns</a:t>
            </a:r>
            <a:r>
              <a:rPr lang="en-US" i="0" baseline="0" dirty="0" smtClean="0"/>
              <a:t> a value to it. This is basically the program saying “I need to remember this </a:t>
            </a:r>
            <a:r>
              <a:rPr lang="en-US" b="1" i="0" baseline="0" dirty="0" smtClean="0"/>
              <a:t>name</a:t>
            </a:r>
            <a:r>
              <a:rPr lang="en-US" b="0" i="0" baseline="0" dirty="0" smtClean="0"/>
              <a:t> has this </a:t>
            </a:r>
            <a:r>
              <a:rPr lang="en-US" b="1" i="0" baseline="0" dirty="0" smtClean="0"/>
              <a:t>value</a:t>
            </a:r>
            <a:r>
              <a:rPr lang="en-US" b="0" i="0" baseline="0" dirty="0" smtClean="0"/>
              <a:t>.”</a:t>
            </a:r>
          </a:p>
          <a:p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The first part of a variable declaration is the data type. We will talk about data types later.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After the data type comes the variable name. This is what the program will need to refer to the value (which could change)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The equals sign is used for variable assignment. It means, this </a:t>
            </a:r>
            <a:r>
              <a:rPr lang="en-US" b="1" i="0" baseline="0" dirty="0" smtClean="0"/>
              <a:t>name</a:t>
            </a:r>
            <a:r>
              <a:rPr lang="en-US" b="0" i="0" baseline="0" dirty="0" smtClean="0"/>
              <a:t> has this </a:t>
            </a:r>
            <a:r>
              <a:rPr lang="en-US" b="1" i="0" baseline="0" dirty="0" smtClean="0"/>
              <a:t>value</a:t>
            </a:r>
            <a:endParaRPr lang="en-US" b="0" i="0" baseline="0" dirty="0" smtClean="0"/>
          </a:p>
          <a:p>
            <a:pPr marL="228600" indent="-228600">
              <a:buAutoNum type="arabicPeriod"/>
            </a:pPr>
            <a:r>
              <a:rPr lang="en-US" b="0" i="0" baseline="0" dirty="0" smtClean="0"/>
              <a:t>The </a:t>
            </a:r>
            <a:r>
              <a:rPr lang="en-US" b="1" i="0" baseline="0" dirty="0" smtClean="0"/>
              <a:t>value</a:t>
            </a:r>
            <a:r>
              <a:rPr lang="en-US" b="0" i="0" baseline="0" dirty="0" smtClean="0"/>
              <a:t> is the actual data for the variable. This is subject to change, like when SpongeBob has a birthday.</a:t>
            </a:r>
          </a:p>
          <a:p>
            <a:pPr marL="228600" indent="-228600">
              <a:buAutoNum type="arabicPeriod"/>
            </a:pPr>
            <a:r>
              <a:rPr lang="en-US" b="0" i="0" baseline="0" dirty="0" smtClean="0"/>
              <a:t>The semi-colon goes at the end of every command</a:t>
            </a:r>
          </a:p>
          <a:p>
            <a:pPr marL="228600" indent="-228600">
              <a:buAutoNum type="arabicPeriod"/>
            </a:pPr>
            <a:endParaRPr lang="en-US" b="0" i="0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They may think the user would see “name”, but since name is not in quotes, and it is a variable, the</a:t>
            </a:r>
            <a:r>
              <a:rPr lang="en-US" baseline="0" dirty="0" smtClean="0"/>
              <a:t> user will see the </a:t>
            </a:r>
            <a:r>
              <a:rPr lang="en-US" b="1" baseline="0" dirty="0" smtClean="0"/>
              <a:t>value</a:t>
            </a:r>
            <a:r>
              <a:rPr lang="en-US" b="0" baseline="0" dirty="0" smtClean="0"/>
              <a:t> of the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This one is a little tougher. The value is first set to 5.15, and then it increases by 2.10, so ultimately it becomes</a:t>
            </a:r>
            <a:r>
              <a:rPr lang="en-US" baseline="0" dirty="0" smtClean="0"/>
              <a:t> 7.25.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Squidward</a:t>
            </a:r>
            <a:r>
              <a:rPr lang="en-US" baseline="0" dirty="0" smtClean="0"/>
              <a:t> makes minimum wage.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may have noticed that the variables had different types. Ask the students what those types were.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SpongeBob’s age was an integer (a whole number)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Patrick’s name was text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Squidward’s</a:t>
            </a:r>
            <a:r>
              <a:rPr lang="en-US" baseline="0" dirty="0" smtClean="0"/>
              <a:t> wage was a decimal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data types let</a:t>
            </a:r>
            <a:r>
              <a:rPr lang="en-US" baseline="0" dirty="0" smtClean="0"/>
              <a:t> the program interact with variables differently based on the information they contain. Data types tell the program how much space to allocate in memory.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Ask the students to think of examples of each of the data types on a driver’s license. 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err="1" smtClean="0"/>
              <a:t>int</a:t>
            </a:r>
            <a:r>
              <a:rPr lang="en-US" b="0" baseline="0" dirty="0" smtClean="0"/>
              <a:t>: weight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string: name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double: height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bool: organ donor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Variables &amp;</a:t>
            </a:r>
            <a:br>
              <a:rPr lang="en-US" sz="6600" dirty="0" smtClean="0"/>
            </a:br>
            <a:r>
              <a:rPr lang="en-US" sz="6600" dirty="0" smtClean="0"/>
              <a:t>Data Types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data type?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"Ice Cream"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4265" y="4000500"/>
            <a:ext cx="42434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510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data type?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1.0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4265" y="4000500"/>
            <a:ext cx="42434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1767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data type?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17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8966" y="4000500"/>
            <a:ext cx="22140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726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057400"/>
          </a:xfrm>
        </p:spPr>
        <p:txBody>
          <a:bodyPr anchor="t">
            <a:normAutofit/>
          </a:bodyPr>
          <a:lstStyle/>
          <a:p>
            <a:pPr marL="57150" indent="0" algn="ctr">
              <a:buNone/>
            </a:pPr>
            <a:r>
              <a:rPr lang="en-US" sz="6000" dirty="0" smtClean="0"/>
              <a:t>A </a:t>
            </a:r>
            <a:r>
              <a:rPr lang="en-US" sz="6000" b="1" dirty="0" smtClean="0"/>
              <a:t>variable</a:t>
            </a:r>
            <a:r>
              <a:rPr lang="en-US" sz="6000" b="1" i="1" dirty="0" smtClean="0"/>
              <a:t> </a:t>
            </a:r>
            <a:r>
              <a:rPr lang="en-US" sz="6000" dirty="0" smtClean="0"/>
              <a:t>is a named location in the computer’s memory.</a:t>
            </a:r>
            <a:endParaRPr lang="en-US" sz="6000" dirty="0"/>
          </a:p>
        </p:txBody>
      </p:sp>
      <p:pic>
        <p:nvPicPr>
          <p:cNvPr id="2050" name="Picture 2" descr="Image result for variable computer science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3657600"/>
            <a:ext cx="38766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92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Analogy: a person’s age</a:t>
            </a:r>
            <a:endParaRPr lang="en-US" dirty="0"/>
          </a:p>
        </p:txBody>
      </p:sp>
      <p:pic>
        <p:nvPicPr>
          <p:cNvPr id="3076" name="Picture 4" descr="Image result for san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679274"/>
            <a:ext cx="3599835" cy="35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pongebob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24300" y="3336191"/>
            <a:ext cx="2914035" cy="29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1237635" y="914400"/>
            <a:ext cx="2628900" cy="1268361"/>
          </a:xfrm>
          <a:prstGeom prst="wedgeRoundRectCallout">
            <a:avLst>
              <a:gd name="adj1" fmla="val -12001"/>
              <a:gd name="adj2" fmla="val 92457"/>
              <a:gd name="adj3" fmla="val 16667"/>
            </a:avLst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How old are you?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381500" y="1069241"/>
            <a:ext cx="2286000" cy="1331059"/>
          </a:xfrm>
          <a:prstGeom prst="wedgeRoundRectCallout">
            <a:avLst>
              <a:gd name="adj1" fmla="val 12466"/>
              <a:gd name="adj2" fmla="val 98752"/>
              <a:gd name="adj3" fmla="val 16667"/>
            </a:avLst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 am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32</a:t>
            </a: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years old!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0061" y="1058173"/>
            <a:ext cx="457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spongeBobAge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410451" y="2800867"/>
            <a:ext cx="3657600" cy="1331059"/>
          </a:xfrm>
          <a:prstGeom prst="wedgeRoundRectCallout">
            <a:avLst>
              <a:gd name="adj1" fmla="val -63126"/>
              <a:gd name="adj2" fmla="val 86195"/>
              <a:gd name="adj3" fmla="val 16667"/>
            </a:avLst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It’s my birthday! I’m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33</a:t>
            </a: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now!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9202" y="5029200"/>
            <a:ext cx="457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spongeBobAge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: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9700" y="6134836"/>
            <a:ext cx="18865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13222" y="6134343"/>
            <a:ext cx="102255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6896100" y="800100"/>
            <a:ext cx="4800600" cy="1485900"/>
          </a:xfrm>
          <a:prstGeom prst="cloud">
            <a:avLst/>
          </a:prstGeom>
          <a:solidFill>
            <a:schemeClr val="accent5">
              <a:alpha val="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6914030" y="4786903"/>
            <a:ext cx="4782670" cy="1492205"/>
          </a:xfrm>
          <a:prstGeom prst="cloud">
            <a:avLst/>
          </a:prstGeom>
          <a:solidFill>
            <a:schemeClr val="accent5">
              <a:alpha val="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8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/>
      <p:bldP spid="10" grpId="0" animBg="1"/>
      <p:bldP spid="11" grpId="0"/>
      <p:bldP spid="7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C#: Declaration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150" y="1255955"/>
            <a:ext cx="9029700" cy="1028700"/>
          </a:xfr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5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spongeBobAge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5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11430000" cy="43427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 smtClean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(data type)</a:t>
            </a:r>
          </a:p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spongeBobAge</a:t>
            </a:r>
            <a:r>
              <a:rPr lang="en-US" sz="5400" dirty="0" smtClean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(variable name)</a:t>
            </a:r>
          </a:p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(assignment operator)</a:t>
            </a:r>
          </a:p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5400" dirty="0" smtClean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(value assigned to variable)</a:t>
            </a:r>
          </a:p>
          <a:p>
            <a:pPr marL="685800" indent="-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>
                <a:solidFill>
                  <a:srgbClr val="56565A"/>
                </a:solidFill>
              </a:rPr>
              <a:t> </a:t>
            </a:r>
            <a:r>
              <a:rPr lang="en-US" sz="4000" dirty="0" smtClean="0">
                <a:solidFill>
                  <a:srgbClr val="56565A"/>
                </a:solidFill>
              </a:rPr>
              <a:t>(end of the statement)</a:t>
            </a: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294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400300"/>
          </a:xfrm>
        </p:spPr>
        <p:txBody>
          <a:bodyPr/>
          <a:lstStyle/>
          <a:p>
            <a:pPr marL="57150" indent="0">
              <a:buNone/>
            </a:pPr>
            <a:r>
              <a:rPr lang="en-US" sz="6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6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6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6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6600" dirty="0">
                <a:solidFill>
                  <a:srgbClr val="CE9178"/>
                </a:solidFill>
                <a:latin typeface="Consolas" panose="020B0609020204030204" pitchFamily="49" charset="0"/>
              </a:rPr>
              <a:t>"Patrick"</a:t>
            </a:r>
            <a:r>
              <a:rPr lang="en-US" sz="6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6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6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6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6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6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346901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Patrick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2286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squidwardWage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5.15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squidwardWage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squidwardWage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2.10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squidwardWage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346901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7.25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9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type of data was SpongeBob’s age?</a:t>
            </a:r>
          </a:p>
          <a:p>
            <a:r>
              <a:rPr lang="en-US" sz="3600" b="1" dirty="0" smtClean="0"/>
              <a:t>A whole number (integer)</a:t>
            </a:r>
          </a:p>
          <a:p>
            <a:pPr marL="457200" lvl="1" indent="0">
              <a:buNone/>
            </a:pPr>
            <a:endParaRPr lang="en-US" sz="3200" b="1" dirty="0" smtClean="0"/>
          </a:p>
          <a:p>
            <a:r>
              <a:rPr lang="en-US" sz="3200" dirty="0" smtClean="0"/>
              <a:t>What type of data was Patrick’s name?</a:t>
            </a:r>
          </a:p>
          <a:p>
            <a:r>
              <a:rPr lang="en-US" sz="3600" b="1" dirty="0" smtClean="0"/>
              <a:t>Text</a:t>
            </a:r>
            <a:r>
              <a:rPr lang="en-US" sz="3600" dirty="0" smtClean="0"/>
              <a:t> 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r>
              <a:rPr lang="en-US" sz="3200" dirty="0" smtClean="0"/>
              <a:t>What type of data was </a:t>
            </a:r>
            <a:r>
              <a:rPr lang="en-US" sz="3200" dirty="0" err="1" smtClean="0"/>
              <a:t>Squidward’s</a:t>
            </a:r>
            <a:r>
              <a:rPr lang="en-US" sz="3200" dirty="0" smtClean="0"/>
              <a:t> wage?</a:t>
            </a:r>
          </a:p>
          <a:p>
            <a:r>
              <a:rPr lang="en-US" sz="3600" b="1" dirty="0" smtClean="0"/>
              <a:t>A decimal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04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In C#, variables have </a:t>
            </a:r>
            <a:r>
              <a:rPr lang="en-US" b="1" dirty="0" smtClean="0"/>
              <a:t>data types</a:t>
            </a:r>
            <a:r>
              <a:rPr lang="en-US" dirty="0"/>
              <a:t> </a:t>
            </a:r>
            <a:r>
              <a:rPr lang="en-US" dirty="0" smtClean="0"/>
              <a:t>that tell the program what they contain. Different types of variables are stored differently, and have different abilities.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There are many data types in C#, including: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 </a:t>
            </a:r>
            <a:r>
              <a:rPr lang="en-US" sz="3200" dirty="0" smtClean="0"/>
              <a:t>(whole numbers)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/>
              <a:t> </a:t>
            </a:r>
            <a:r>
              <a:rPr lang="en-US" sz="3200" dirty="0" smtClean="0"/>
              <a:t>(text values)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/>
              <a:t> </a:t>
            </a:r>
            <a:r>
              <a:rPr lang="en-US" sz="3200" dirty="0" smtClean="0"/>
              <a:t>(decimal numbers)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/>
              <a:t> </a:t>
            </a:r>
            <a:r>
              <a:rPr lang="en-US" sz="3200" dirty="0" smtClean="0"/>
              <a:t>(true or false values)</a:t>
            </a:r>
            <a:endParaRPr lang="en-US" sz="3200" dirty="0"/>
          </a:p>
        </p:txBody>
      </p:sp>
      <p:pic>
        <p:nvPicPr>
          <p:cNvPr id="5126" name="Picture 6" descr="Image result for spongebob driver'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43100"/>
            <a:ext cx="336776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29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0292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weight = </a:t>
            </a:r>
            <a:r>
              <a:rPr lang="en-US" sz="6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height = .</a:t>
            </a:r>
            <a:r>
              <a:rPr lang="en-US" sz="60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name = 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"SpongeBob"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organDonor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6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679</Words>
  <Application>Microsoft Office PowerPoint</Application>
  <PresentationFormat>Widescreen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Variables &amp; Data Types</vt:lpstr>
      <vt:lpstr>What is a variable?</vt:lpstr>
      <vt:lpstr>Analogy: a person’s age</vt:lpstr>
      <vt:lpstr>Variables in C#: Declaration and assignment</vt:lpstr>
      <vt:lpstr>Mini-Quiz: What would the user see? </vt:lpstr>
      <vt:lpstr>Mini-Quiz: What would the user see? </vt:lpstr>
      <vt:lpstr>Different types of data</vt:lpstr>
      <vt:lpstr>Data Types</vt:lpstr>
      <vt:lpstr>Data types examples</vt:lpstr>
      <vt:lpstr>Mini-Quiz: What’s the data type?</vt:lpstr>
      <vt:lpstr>Mini-Quiz: What’s the data type?</vt:lpstr>
      <vt:lpstr>Mini-Quiz: What’s the data type?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145</cp:revision>
  <dcterms:created xsi:type="dcterms:W3CDTF">2019-03-11T04:04:09Z</dcterms:created>
  <dcterms:modified xsi:type="dcterms:W3CDTF">2020-07-22T16:51:30Z</dcterms:modified>
</cp:coreProperties>
</file>