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94" r:id="rId3"/>
    <p:sldId id="282" r:id="rId4"/>
    <p:sldId id="287" r:id="rId5"/>
    <p:sldId id="288" r:id="rId6"/>
    <p:sldId id="289" r:id="rId7"/>
    <p:sldId id="290" r:id="rId8"/>
    <p:sldId id="291" r:id="rId9"/>
    <p:sldId id="293" r:id="rId10"/>
    <p:sldId id="262" r:id="rId11"/>
    <p:sldId id="284" r:id="rId12"/>
    <p:sldId id="285" r:id="rId13"/>
    <p:sldId id="286" r:id="rId14"/>
    <p:sldId id="278" r:id="rId15"/>
    <p:sldId id="277" r:id="rId16"/>
    <p:sldId id="279" r:id="rId17"/>
    <p:sldId id="280" r:id="rId18"/>
    <p:sldId id="281" r:id="rId19"/>
    <p:sldId id="283" r:id="rId20"/>
    <p:sldId id="261" r:id="rId21"/>
    <p:sldId id="259" r:id="rId22"/>
    <p:sldId id="270" r:id="rId23"/>
    <p:sldId id="271" r:id="rId24"/>
    <p:sldId id="272" r:id="rId25"/>
    <p:sldId id="273" r:id="rId26"/>
    <p:sldId id="274"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9CD6"/>
    <a:srgbClr val="9CDCFE"/>
    <a:srgbClr val="729BB1"/>
    <a:srgbClr val="FFFFCC"/>
    <a:srgbClr val="153953"/>
    <a:srgbClr val="82B2C5"/>
    <a:srgbClr val="000000"/>
    <a:srgbClr val="FCFBF9"/>
    <a:srgbClr val="FFCC00"/>
    <a:srgbClr val="0B0B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7" d="100"/>
          <a:sy n="97" d="100"/>
        </p:scale>
        <p:origin x="1056" y="90"/>
      </p:cViewPr>
      <p:guideLst>
        <p:guide orient="horz" pos="2160"/>
        <p:guide pos="3840"/>
      </p:guideLst>
    </p:cSldViewPr>
  </p:slideViewPr>
  <p:notesTextViewPr>
    <p:cViewPr>
      <p:scale>
        <a:sx n="3" d="2"/>
        <a:sy n="3" d="2"/>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method that does a calculation and then writes the result to</a:t>
            </a:r>
            <a:r>
              <a:rPr lang="en-US" baseline="0" dirty="0" smtClean="0"/>
              <a:t> the console</a:t>
            </a:r>
          </a:p>
          <a:p>
            <a:r>
              <a:rPr lang="en-US" baseline="0" dirty="0" smtClean="0"/>
              <a:t>A method that does the same calculation and then writes the result to a file</a:t>
            </a:r>
          </a:p>
          <a:p>
            <a:endParaRPr lang="en-US" baseline="0" dirty="0" smtClean="0"/>
          </a:p>
          <a:p>
            <a:r>
              <a:rPr lang="en-US" baseline="0" dirty="0" smtClean="0"/>
              <a:t>This illustrates the need for </a:t>
            </a:r>
            <a:r>
              <a:rPr lang="en-US" baseline="0" smtClean="0"/>
              <a:t>return statements</a:t>
            </a:r>
            <a:endParaRPr lang="en-US"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2889756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to think about a song they like. Think about how the lyrics to a song might be organized…</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742318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of a song is All Star by</a:t>
            </a:r>
            <a:r>
              <a:rPr lang="en-US" baseline="0" dirty="0" smtClean="0"/>
              <a:t> Smash Mouth. There are a lot of lyrics… how could we make this fit better?</a:t>
            </a:r>
          </a:p>
          <a:p>
            <a:endParaRPr lang="en-US" baseline="0" dirty="0" smtClean="0"/>
          </a:p>
          <a:p>
            <a:r>
              <a:rPr lang="en-US" b="1" baseline="0" dirty="0" smtClean="0"/>
              <a:t>Find the repeating parts! </a:t>
            </a:r>
            <a:r>
              <a:rPr lang="en-US" baseline="0" dirty="0" smtClean="0"/>
              <a:t>This is often how songwriters organize the lyrics when they write songs.</a:t>
            </a:r>
          </a:p>
          <a:p>
            <a:endParaRPr lang="en-US" baseline="0" dirty="0" smtClean="0"/>
          </a:p>
          <a:p>
            <a:r>
              <a:rPr lang="en-US" baseline="0" dirty="0" smtClean="0"/>
              <a:t>Rather than writing all the words to the chorus every time, they will just say “chorus” instead.</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1253826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rather than repeating all the words,</a:t>
            </a:r>
            <a:r>
              <a:rPr lang="en-US" baseline="0" dirty="0" smtClean="0"/>
              <a:t> </a:t>
            </a:r>
            <a:r>
              <a:rPr lang="en-US" b="1" baseline="0" dirty="0" smtClean="0"/>
              <a:t>[CHORUS]</a:t>
            </a:r>
            <a:r>
              <a:rPr lang="en-US" b="0" baseline="0" dirty="0" smtClean="0"/>
              <a:t> indicates that the same words will be repeated (defined elsewhere).</a:t>
            </a:r>
          </a:p>
          <a:p>
            <a:endParaRPr lang="en-US" b="0" baseline="0" dirty="0" smtClean="0"/>
          </a:p>
          <a:p>
            <a:r>
              <a:rPr lang="en-US" b="1" baseline="0" dirty="0" smtClean="0"/>
              <a:t>What else is repeated here?</a:t>
            </a:r>
            <a:r>
              <a:rPr lang="en-US" b="0" baseline="0" dirty="0" smtClean="0"/>
              <a:t> The “Well the years start coming…” section is the same in two places…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130651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Now the pre-chorus is defined, the chorus is defined, and they all fit into the song. This helps keep the lyrics organized, and limits the need to repeat text.</a:t>
            </a:r>
          </a:p>
          <a:p>
            <a:endParaRPr lang="en-US" b="0" baseline="0" dirty="0" smtClean="0"/>
          </a:p>
          <a:p>
            <a:r>
              <a:rPr lang="en-US" b="0" baseline="0" dirty="0" smtClean="0"/>
              <a:t>So, how do these song lyrics relate to C#?</a:t>
            </a:r>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4008705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methods are from a conceptual</a:t>
            </a:r>
            <a:r>
              <a:rPr lang="en-US" baseline="0" dirty="0" smtClean="0"/>
              <a:t> level.</a:t>
            </a:r>
          </a:p>
          <a:p>
            <a:endParaRPr lang="en-US" baseline="0" dirty="0" smtClean="0"/>
          </a:p>
          <a:p>
            <a:r>
              <a:rPr lang="en-US" baseline="0" dirty="0" smtClean="0"/>
              <a:t>Students may be familiar with </a:t>
            </a:r>
            <a:r>
              <a:rPr lang="en-US" b="1" baseline="0" dirty="0" smtClean="0"/>
              <a:t>functions</a:t>
            </a:r>
            <a:r>
              <a:rPr lang="en-US" b="0" baseline="0" dirty="0" smtClean="0"/>
              <a:t> from other programming languages – for this course, students can think of methods and functions as the </a:t>
            </a:r>
            <a:r>
              <a:rPr lang="en-US" b="0" baseline="0" smtClean="0"/>
              <a:t>same thing!</a:t>
            </a:r>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3142379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little more about the difference between </a:t>
            </a:r>
            <a:r>
              <a:rPr lang="en-US" b="1" dirty="0" smtClean="0"/>
              <a:t>defining</a:t>
            </a:r>
            <a:r>
              <a:rPr lang="en-US" b="0" baseline="0" dirty="0" smtClean="0"/>
              <a:t> and </a:t>
            </a:r>
            <a:r>
              <a:rPr lang="en-US" b="1" baseline="0" dirty="0" smtClean="0"/>
              <a:t>calling</a:t>
            </a:r>
            <a:r>
              <a:rPr lang="en-US" b="0" baseline="0" dirty="0" smtClean="0"/>
              <a:t> methods.</a:t>
            </a:r>
            <a:endParaRPr lang="en-US" dirty="0" smtClean="0"/>
          </a:p>
          <a:p>
            <a:endParaRPr lang="en-US" dirty="0" smtClean="0"/>
          </a:p>
          <a:p>
            <a:r>
              <a:rPr lang="en-US" dirty="0" smtClean="0"/>
              <a:t>In</a:t>
            </a:r>
            <a:r>
              <a:rPr lang="en-US" baseline="0" dirty="0" smtClean="0"/>
              <a:t> this example, an Alexa owner has created a custom command. Presumably, this would be used in the case of a home invasion. When the person says “Alexa, intruder alert,” the green lamp will turn on, the volume will be set to 100, Alexa will say the phrase, and All Star will play.</a:t>
            </a:r>
          </a:p>
          <a:p>
            <a:endParaRPr lang="en-US" baseline="0" dirty="0" smtClean="0"/>
          </a:p>
          <a:p>
            <a:r>
              <a:rPr lang="en-US" baseline="0" dirty="0" smtClean="0"/>
              <a:t>This is actually a lot like defining a method in C#!</a:t>
            </a:r>
          </a:p>
          <a:p>
            <a:endParaRPr lang="en-US" baseline="0" dirty="0" smtClean="0"/>
          </a:p>
          <a:p>
            <a:r>
              <a:rPr lang="en-US" baseline="0" dirty="0" smtClean="0"/>
              <a:t>The command phrase is like the </a:t>
            </a:r>
            <a:r>
              <a:rPr lang="en-US" b="1" baseline="0" dirty="0" smtClean="0"/>
              <a:t>method name</a:t>
            </a:r>
            <a:r>
              <a:rPr lang="en-US" baseline="0" dirty="0" smtClean="0"/>
              <a:t>, and the action list is like the </a:t>
            </a:r>
            <a:r>
              <a:rPr lang="en-US" b="1" baseline="0" dirty="0" smtClean="0"/>
              <a:t>method body</a:t>
            </a:r>
            <a:r>
              <a:rPr lang="en-US" b="0" baseline="0" dirty="0" smtClean="0"/>
              <a:t>.</a:t>
            </a:r>
          </a:p>
          <a:p>
            <a:endParaRPr lang="en-US" b="0" baseline="0" dirty="0" smtClean="0"/>
          </a:p>
          <a:p>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229431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baseline="0" dirty="0" smtClean="0"/>
              <a:t>Explain the purpose of </a:t>
            </a:r>
            <a:r>
              <a:rPr lang="en-US" b="1" i="0" baseline="0" dirty="0" smtClean="0"/>
              <a:t>if</a:t>
            </a:r>
            <a:r>
              <a:rPr lang="en-US" b="0" i="0" baseline="0" dirty="0" smtClean="0"/>
              <a:t> statements. Use the light switch as an example.</a:t>
            </a:r>
          </a:p>
          <a:p>
            <a:pPr marL="0" indent="0">
              <a:buNone/>
            </a:pPr>
            <a:endParaRPr lang="en-US" b="0" i="0" baseline="0" dirty="0" smtClean="0"/>
          </a:p>
          <a:p>
            <a:pPr marL="0" indent="0">
              <a:buNone/>
            </a:pPr>
            <a:r>
              <a:rPr lang="en-US" b="0" i="0" baseline="0" dirty="0" smtClean="0"/>
              <a:t>Note that it can be helpful to read an </a:t>
            </a:r>
            <a:r>
              <a:rPr lang="en-US" b="1" i="0" baseline="0" dirty="0" smtClean="0"/>
              <a:t>if</a:t>
            </a:r>
            <a:r>
              <a:rPr lang="en-US" b="0" i="0" baseline="0" dirty="0" smtClean="0"/>
              <a:t> statement just like a sentence in English. They are fairly literal.</a:t>
            </a:r>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202362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this question to a student and see if they can answer.</a:t>
            </a:r>
          </a:p>
          <a:p>
            <a:endParaRPr lang="en-US" dirty="0" smtClean="0"/>
          </a:p>
          <a:p>
            <a:r>
              <a:rPr lang="en-US" dirty="0" smtClean="0"/>
              <a:t>Boolean values can be either </a:t>
            </a:r>
            <a:r>
              <a:rPr lang="en-US" b="1" dirty="0" smtClean="0"/>
              <a:t>true</a:t>
            </a:r>
            <a:r>
              <a:rPr lang="en-US" b="0" dirty="0" smtClean="0"/>
              <a:t> or </a:t>
            </a:r>
            <a:r>
              <a:rPr lang="en-US" b="1" dirty="0" smtClean="0"/>
              <a:t>false</a:t>
            </a:r>
            <a:r>
              <a:rPr lang="en-US" b="0" dirty="0" smtClean="0"/>
              <a:t>.</a:t>
            </a:r>
            <a:endParaRPr lang="en-US" b="0" baseline="0" dirty="0" smtClean="0"/>
          </a:p>
          <a:p>
            <a:endParaRPr lang="en-US" b="0" baseline="0" dirty="0" smtClean="0"/>
          </a:p>
          <a:p>
            <a:r>
              <a:rPr lang="en-US" b="0" baseline="0" dirty="0" smtClean="0"/>
              <a:t>This is like a light switch; they can be </a:t>
            </a:r>
            <a:r>
              <a:rPr lang="en-US" b="0" i="1" baseline="0" dirty="0" smtClean="0"/>
              <a:t>on</a:t>
            </a:r>
            <a:r>
              <a:rPr lang="en-US" b="0" i="0" baseline="0" dirty="0" smtClean="0"/>
              <a:t> or </a:t>
            </a:r>
            <a:r>
              <a:rPr lang="en-US" b="0" i="1" baseline="0" dirty="0" smtClean="0"/>
              <a:t>off</a:t>
            </a:r>
            <a:r>
              <a:rPr lang="en-US" b="0" i="0" baseline="0" dirty="0" smtClean="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10491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baseline="0" dirty="0" smtClean="0"/>
              <a:t>Show the syntax for an </a:t>
            </a:r>
            <a:r>
              <a:rPr lang="en-US" b="1" i="0" baseline="0" dirty="0" smtClean="0"/>
              <a:t>if</a:t>
            </a:r>
            <a:r>
              <a:rPr lang="en-US" b="0" i="0" baseline="0" dirty="0" smtClean="0"/>
              <a:t> statement. Explain each part of the syntax.</a:t>
            </a:r>
          </a:p>
          <a:p>
            <a:pPr marL="0" indent="0">
              <a:buNone/>
            </a:pPr>
            <a:endParaRPr lang="en-US" b="0" i="0" baseline="0" dirty="0" smtClean="0"/>
          </a:p>
          <a:p>
            <a:pPr marL="171450" indent="-171450">
              <a:buFont typeface="Arial" panose="020B0604020202020204" pitchFamily="34" charset="0"/>
              <a:buChar char="•"/>
            </a:pPr>
            <a:r>
              <a:rPr lang="en-US" b="0" i="0" baseline="0" dirty="0" smtClean="0"/>
              <a:t>Every </a:t>
            </a:r>
            <a:r>
              <a:rPr lang="en-US" b="1" i="0" baseline="0" dirty="0" smtClean="0"/>
              <a:t>if</a:t>
            </a:r>
            <a:r>
              <a:rPr lang="en-US" b="0" i="0" baseline="0" dirty="0" smtClean="0"/>
              <a:t> statement has to start with the word “if”</a:t>
            </a:r>
          </a:p>
          <a:p>
            <a:pPr marL="171450" indent="-171450">
              <a:buFont typeface="Arial" panose="020B0604020202020204" pitchFamily="34" charset="0"/>
              <a:buChar char="•"/>
            </a:pPr>
            <a:r>
              <a:rPr lang="en-US" b="0" i="0" baseline="0" dirty="0" smtClean="0"/>
              <a:t>After the “if” comes parentheses surrounding the </a:t>
            </a:r>
            <a:r>
              <a:rPr lang="en-US" b="0" i="1" baseline="0" dirty="0" smtClean="0"/>
              <a:t>condition</a:t>
            </a:r>
            <a:endParaRPr lang="en-US" b="0" i="0" baseline="0" dirty="0" smtClean="0"/>
          </a:p>
          <a:p>
            <a:pPr marL="171450" indent="-171450">
              <a:buFont typeface="Arial" panose="020B0604020202020204" pitchFamily="34" charset="0"/>
              <a:buChar char="•"/>
            </a:pPr>
            <a:r>
              <a:rPr lang="en-US" b="0" i="0" baseline="0" dirty="0" smtClean="0"/>
              <a:t>The condition is a </a:t>
            </a:r>
            <a:r>
              <a:rPr lang="en-US" b="0" i="0" baseline="0" dirty="0" err="1" smtClean="0"/>
              <a:t>boolean</a:t>
            </a:r>
            <a:r>
              <a:rPr lang="en-US" b="0" i="0" baseline="0" dirty="0" smtClean="0"/>
              <a:t> expression between the parentheses</a:t>
            </a:r>
          </a:p>
          <a:p>
            <a:pPr marL="171450" indent="-171450">
              <a:buFont typeface="Arial" panose="020B0604020202020204" pitchFamily="34" charset="0"/>
              <a:buChar char="•"/>
            </a:pPr>
            <a:r>
              <a:rPr lang="en-US" b="0" i="0" baseline="0" dirty="0" smtClean="0"/>
              <a:t>Open and closing curly brackets wrap the </a:t>
            </a:r>
            <a:r>
              <a:rPr lang="en-US" b="0" i="1" baseline="0" dirty="0" smtClean="0"/>
              <a:t>body</a:t>
            </a:r>
            <a:r>
              <a:rPr lang="en-US" b="1" i="1" baseline="0" dirty="0" smtClean="0"/>
              <a:t> </a:t>
            </a:r>
            <a:r>
              <a:rPr lang="en-US" b="0" i="0" baseline="0" dirty="0" smtClean="0"/>
              <a:t>of the</a:t>
            </a:r>
            <a:r>
              <a:rPr lang="en-US" b="1" i="0" baseline="0" dirty="0" smtClean="0"/>
              <a:t> if</a:t>
            </a:r>
            <a:r>
              <a:rPr lang="en-US" b="0" i="0" baseline="0" dirty="0" smtClean="0"/>
              <a:t> statement</a:t>
            </a:r>
          </a:p>
          <a:p>
            <a:pPr marL="171450" indent="-171450">
              <a:buFont typeface="Arial" panose="020B0604020202020204" pitchFamily="34" charset="0"/>
              <a:buChar char="•"/>
            </a:pPr>
            <a:r>
              <a:rPr lang="en-US" b="1" i="0" baseline="0" dirty="0" err="1" smtClean="0"/>
              <a:t>Console.WriteLine</a:t>
            </a:r>
            <a:r>
              <a:rPr lang="en-US" b="0" i="0" baseline="0" dirty="0" smtClean="0"/>
              <a:t> is the statement that will run </a:t>
            </a:r>
            <a:r>
              <a:rPr lang="en-US" b="0" i="1" baseline="0" dirty="0" smtClean="0"/>
              <a:t>if</a:t>
            </a:r>
            <a:r>
              <a:rPr lang="en-US" b="0" i="0" baseline="0" dirty="0" smtClean="0"/>
              <a:t> the condition is </a:t>
            </a:r>
            <a:r>
              <a:rPr lang="en-US" b="1" i="0" baseline="0" dirty="0" smtClean="0"/>
              <a:t>true</a:t>
            </a:r>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33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a:t>
            </a:r>
            <a:r>
              <a:rPr lang="en-US" baseline="0" dirty="0" smtClean="0"/>
              <a:t> helps visualize</a:t>
            </a:r>
            <a:r>
              <a:rPr lang="en-US" b="1" baseline="0" dirty="0" smtClean="0"/>
              <a:t> </a:t>
            </a:r>
            <a:r>
              <a:rPr lang="en-US" b="0" baseline="0" dirty="0" smtClean="0"/>
              <a:t>the </a:t>
            </a:r>
            <a:r>
              <a:rPr lang="en-US" b="1" baseline="0" dirty="0" smtClean="0"/>
              <a:t>if</a:t>
            </a:r>
            <a:r>
              <a:rPr lang="en-US" b="0" baseline="0" dirty="0" smtClean="0"/>
              <a:t> statement process.</a:t>
            </a:r>
          </a:p>
          <a:p>
            <a:endParaRPr lang="en-US" b="0" baseline="0" dirty="0" smtClean="0"/>
          </a:p>
          <a:p>
            <a:r>
              <a:rPr lang="en-US" b="0" baseline="0" dirty="0" smtClean="0"/>
              <a:t>The execution of the code will reach the </a:t>
            </a:r>
            <a:r>
              <a:rPr lang="en-US" b="1" baseline="0" dirty="0" smtClean="0"/>
              <a:t>if </a:t>
            </a:r>
            <a:r>
              <a:rPr lang="en-US" b="0" baseline="0" dirty="0" smtClean="0"/>
              <a:t>statement, and it will check the value of the </a:t>
            </a:r>
            <a:r>
              <a:rPr lang="en-US" b="0" i="1" baseline="0" dirty="0" err="1" smtClean="0"/>
              <a:t>boolean_expression</a:t>
            </a:r>
            <a:r>
              <a:rPr lang="en-US" b="0" i="0" baseline="0" dirty="0" smtClean="0"/>
              <a:t>. If it is </a:t>
            </a:r>
            <a:r>
              <a:rPr lang="en-US" b="1" i="0" baseline="0" dirty="0" smtClean="0"/>
              <a:t>true</a:t>
            </a:r>
            <a:r>
              <a:rPr lang="en-US" b="0" i="0" baseline="0" dirty="0" smtClean="0"/>
              <a:t>, it will execute the </a:t>
            </a:r>
            <a:r>
              <a:rPr lang="en-US" b="0" i="1" baseline="0" dirty="0" smtClean="0"/>
              <a:t>statement</a:t>
            </a:r>
            <a:r>
              <a:rPr lang="en-US" b="0" i="0" baseline="0" dirty="0" smtClean="0"/>
              <a:t> from the body of the </a:t>
            </a:r>
            <a:r>
              <a:rPr lang="en-US" b="1" i="0" baseline="0" dirty="0" smtClean="0"/>
              <a:t>if</a:t>
            </a:r>
            <a:r>
              <a:rPr lang="en-US" b="0" i="0" baseline="0" dirty="0" smtClean="0"/>
              <a:t> statement. If it is </a:t>
            </a:r>
            <a:r>
              <a:rPr lang="en-US" b="1" i="0" baseline="0" dirty="0" smtClean="0"/>
              <a:t>false</a:t>
            </a:r>
            <a:r>
              <a:rPr lang="en-US" b="0" i="0" baseline="0" dirty="0" smtClean="0"/>
              <a:t>, it will skip the execution of the </a:t>
            </a:r>
            <a:r>
              <a:rPr lang="en-US" b="0" i="1" baseline="0" dirty="0" smtClean="0"/>
              <a:t>statement</a:t>
            </a:r>
            <a:r>
              <a:rPr lang="en-US" b="0" i="0" baseline="0" dirty="0" smtClean="0"/>
              <a:t> and move 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170576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an example of a method that draws a bunny. We like this method.</a:t>
            </a:r>
          </a:p>
          <a:p>
            <a:endParaRPr lang="en-US" baseline="0" dirty="0" smtClean="0"/>
          </a:p>
          <a:p>
            <a:r>
              <a:rPr lang="en-US" baseline="0" dirty="0" smtClean="0"/>
              <a:t>But what if we wanted to have another method that would draw the bunny’s eyes differently?</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966228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simply using static </a:t>
            </a:r>
            <a:r>
              <a:rPr lang="en-US" b="1" dirty="0" smtClean="0"/>
              <a:t>true</a:t>
            </a:r>
            <a:r>
              <a:rPr lang="en-US" b="0" dirty="0" smtClean="0"/>
              <a:t>/</a:t>
            </a:r>
            <a:r>
              <a:rPr lang="en-US" b="1" dirty="0" smtClean="0"/>
              <a:t>false</a:t>
            </a:r>
            <a:r>
              <a:rPr lang="en-US" b="0" dirty="0" smtClean="0"/>
              <a:t> values, it is possible to </a:t>
            </a:r>
            <a:r>
              <a:rPr lang="en-US" b="0" smtClean="0"/>
              <a:t>compare different</a:t>
            </a:r>
            <a:r>
              <a:rPr lang="en-US" b="0" baseline="0" smtClean="0"/>
              <a:t> values using boolean operators.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24</a:t>
            </a:fld>
            <a:endParaRPr lang="en-US"/>
          </a:p>
        </p:txBody>
      </p:sp>
    </p:spTree>
    <p:extLst>
      <p:ext uri="{BB962C8B-B14F-4D97-AF65-F5344CB8AC3E}">
        <p14:creationId xmlns:p14="http://schemas.microsoft.com/office/powerpoint/2010/main" val="2253306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baseline="0" dirty="0" smtClean="0"/>
              <a:t>Sometimes, developers want code to run when the condition in an </a:t>
            </a:r>
            <a:r>
              <a:rPr lang="en-US" b="1" i="0" baseline="0" dirty="0" smtClean="0"/>
              <a:t>if</a:t>
            </a:r>
            <a:r>
              <a:rPr lang="en-US" b="0" i="0" baseline="0" dirty="0" smtClean="0"/>
              <a:t> statement is </a:t>
            </a:r>
            <a:r>
              <a:rPr lang="en-US" b="0" i="1" baseline="0" dirty="0" smtClean="0"/>
              <a:t>false</a:t>
            </a:r>
            <a:r>
              <a:rPr lang="en-US" b="0" i="0" baseline="0" dirty="0" smtClean="0"/>
              <a:t>. This can be accomplished using an </a:t>
            </a:r>
            <a:r>
              <a:rPr lang="en-US" b="1" i="0" baseline="0" dirty="0" smtClean="0"/>
              <a:t>else</a:t>
            </a:r>
            <a:r>
              <a:rPr lang="en-US" b="0" i="0" baseline="0" dirty="0" smtClean="0"/>
              <a:t> clause.</a:t>
            </a:r>
          </a:p>
          <a:p>
            <a:pPr marL="0" indent="0">
              <a:buNone/>
            </a:pPr>
            <a:endParaRPr lang="en-US" b="0" i="0" baseline="0" dirty="0" smtClean="0"/>
          </a:p>
          <a:p>
            <a:pPr marL="0" indent="0">
              <a:buNone/>
            </a:pPr>
            <a:r>
              <a:rPr lang="en-US" b="0" i="0" baseline="0" dirty="0" smtClean="0"/>
              <a:t>The </a:t>
            </a:r>
            <a:r>
              <a:rPr lang="en-US" b="1" i="0" baseline="0" dirty="0" smtClean="0"/>
              <a:t>else</a:t>
            </a:r>
            <a:r>
              <a:rPr lang="en-US" b="0" i="0" baseline="0" dirty="0" smtClean="0"/>
              <a:t> comes immediately after the closing curly bracket of the </a:t>
            </a:r>
            <a:r>
              <a:rPr lang="en-US" b="1" i="0" baseline="0" dirty="0" smtClean="0"/>
              <a:t>if</a:t>
            </a:r>
            <a:r>
              <a:rPr lang="en-US" b="0" i="0" baseline="0" dirty="0" smtClean="0"/>
              <a:t> statement. Then, there are curly brackets and statements within them.</a:t>
            </a:r>
          </a:p>
          <a:p>
            <a:pPr marL="0" indent="0">
              <a:buNone/>
            </a:pPr>
            <a:endParaRPr lang="en-US" b="0" i="0" baseline="0" dirty="0" smtClean="0"/>
          </a:p>
          <a:p>
            <a:pPr marL="0" indent="0">
              <a:buNone/>
            </a:pPr>
            <a:r>
              <a:rPr lang="en-US" b="1" i="0" baseline="0" dirty="0" smtClean="0"/>
              <a:t>NOTE: There is no additional </a:t>
            </a:r>
            <a:r>
              <a:rPr lang="en-US" b="1" i="0" baseline="0" dirty="0" err="1" smtClean="0"/>
              <a:t>boolean</a:t>
            </a:r>
            <a:r>
              <a:rPr lang="en-US" b="1" i="0" baseline="0" dirty="0" smtClean="0"/>
              <a:t> expression for the else clause.</a:t>
            </a:r>
          </a:p>
        </p:txBody>
      </p:sp>
      <p:sp>
        <p:nvSpPr>
          <p:cNvPr id="4" name="Slide Number Placeholder 3"/>
          <p:cNvSpPr>
            <a:spLocks noGrp="1"/>
          </p:cNvSpPr>
          <p:nvPr>
            <p:ph type="sldNum" sz="quarter" idx="10"/>
          </p:nvPr>
        </p:nvSpPr>
        <p:spPr/>
        <p:txBody>
          <a:bodyPr/>
          <a:lstStyle/>
          <a:p>
            <a:fld id="{DEC8F7F9-57EC-49CF-9FCD-2B781E4B449F}" type="slidenum">
              <a:rPr lang="en-US" smtClean="0"/>
              <a:t>25</a:t>
            </a:fld>
            <a:endParaRPr lang="en-US"/>
          </a:p>
        </p:txBody>
      </p:sp>
    </p:spTree>
    <p:extLst>
      <p:ext uri="{BB962C8B-B14F-4D97-AF65-F5344CB8AC3E}">
        <p14:creationId xmlns:p14="http://schemas.microsoft.com/office/powerpoint/2010/main" val="2239291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a:t>
            </a:r>
            <a:r>
              <a:rPr lang="en-US" baseline="0" dirty="0" smtClean="0"/>
              <a:t> helps visualize</a:t>
            </a:r>
            <a:r>
              <a:rPr lang="en-US" b="1" baseline="0" dirty="0" smtClean="0"/>
              <a:t> </a:t>
            </a:r>
            <a:r>
              <a:rPr lang="en-US" b="0" baseline="0" dirty="0" smtClean="0"/>
              <a:t>the </a:t>
            </a:r>
            <a:r>
              <a:rPr lang="en-US" b="1" baseline="0" dirty="0" smtClean="0"/>
              <a:t>else</a:t>
            </a:r>
            <a:r>
              <a:rPr lang="en-US" b="0" baseline="0" dirty="0" smtClean="0"/>
              <a:t> clause process.</a:t>
            </a:r>
          </a:p>
          <a:p>
            <a:endParaRPr lang="en-US" b="0" baseline="0" dirty="0" smtClean="0"/>
          </a:p>
          <a:p>
            <a:r>
              <a:rPr lang="en-US" b="0" baseline="0" dirty="0" smtClean="0"/>
              <a:t>The execution of the code will reach the </a:t>
            </a:r>
            <a:r>
              <a:rPr lang="en-US" b="1" baseline="0" dirty="0" smtClean="0"/>
              <a:t>if </a:t>
            </a:r>
            <a:r>
              <a:rPr lang="en-US" b="0" baseline="0" dirty="0" smtClean="0"/>
              <a:t>statement, and it will check the value of the </a:t>
            </a:r>
            <a:r>
              <a:rPr lang="en-US" b="0" i="1" baseline="0" dirty="0" err="1" smtClean="0"/>
              <a:t>boolean_expression</a:t>
            </a:r>
            <a:r>
              <a:rPr lang="en-US" b="0" i="0" baseline="0" dirty="0" smtClean="0"/>
              <a:t>. If it is </a:t>
            </a:r>
            <a:r>
              <a:rPr lang="en-US" b="1" i="0" baseline="0" dirty="0" smtClean="0"/>
              <a:t>true</a:t>
            </a:r>
            <a:r>
              <a:rPr lang="en-US" b="0" i="0" baseline="0" dirty="0" smtClean="0"/>
              <a:t>, it will execute </a:t>
            </a:r>
            <a:r>
              <a:rPr lang="en-US" b="0" i="1" baseline="0" dirty="0" smtClean="0"/>
              <a:t>statement1</a:t>
            </a:r>
            <a:r>
              <a:rPr lang="en-US" b="0" i="0" baseline="0" dirty="0" smtClean="0"/>
              <a:t> from the body of the </a:t>
            </a:r>
            <a:r>
              <a:rPr lang="en-US" b="1" i="0" baseline="0" dirty="0" smtClean="0"/>
              <a:t>if</a:t>
            </a:r>
            <a:r>
              <a:rPr lang="en-US" b="0" i="0" baseline="0" dirty="0" smtClean="0"/>
              <a:t> statement. If it is </a:t>
            </a:r>
            <a:r>
              <a:rPr lang="en-US" b="1" i="0" baseline="0" dirty="0" smtClean="0"/>
              <a:t>false</a:t>
            </a:r>
            <a:r>
              <a:rPr lang="en-US" b="0" i="0" baseline="0" dirty="0" smtClean="0"/>
              <a:t>, it will execute </a:t>
            </a:r>
            <a:r>
              <a:rPr lang="en-US" b="0" i="1" baseline="0" dirty="0" smtClean="0"/>
              <a:t>statement2</a:t>
            </a:r>
            <a:r>
              <a:rPr lang="en-US" b="0" i="0" baseline="0" dirty="0" smtClean="0"/>
              <a:t> from the body of the else clause. Then, either way, it will move 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26</a:t>
            </a:fld>
            <a:endParaRPr lang="en-US"/>
          </a:p>
        </p:txBody>
      </p:sp>
    </p:spTree>
    <p:extLst>
      <p:ext uri="{BB962C8B-B14F-4D97-AF65-F5344CB8AC3E}">
        <p14:creationId xmlns:p14="http://schemas.microsoft.com/office/powerpoint/2010/main" val="2110238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this question to a student. If the code runs, it will check if 2 is greater than one</a:t>
            </a:r>
            <a:r>
              <a:rPr lang="en-US" baseline="0" dirty="0" smtClean="0"/>
              <a:t> million. That is false, so the code from the </a:t>
            </a:r>
            <a:r>
              <a:rPr lang="en-US" b="1" baseline="0" dirty="0" smtClean="0"/>
              <a:t>else</a:t>
            </a:r>
            <a:r>
              <a:rPr lang="en-US" b="0" baseline="0" dirty="0" smtClean="0"/>
              <a:t> body will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27</a:t>
            </a:fld>
            <a:endParaRPr lang="en-US"/>
          </a:p>
        </p:txBody>
      </p:sp>
    </p:spTree>
    <p:extLst>
      <p:ext uri="{BB962C8B-B14F-4D97-AF65-F5344CB8AC3E}">
        <p14:creationId xmlns:p14="http://schemas.microsoft.com/office/powerpoint/2010/main" val="3392385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baseline="0" dirty="0" smtClean="0"/>
              <a:t>The </a:t>
            </a:r>
            <a:r>
              <a:rPr lang="en-US" b="1" i="0" baseline="0" dirty="0" smtClean="0"/>
              <a:t>else if</a:t>
            </a:r>
            <a:r>
              <a:rPr lang="en-US" b="0" i="0" baseline="0" dirty="0" smtClean="0"/>
              <a:t> structure allows a program to branch in more than two directions. This example will determine the level of school based on the grade.</a:t>
            </a:r>
          </a:p>
          <a:p>
            <a:pPr marL="0" indent="0">
              <a:buNone/>
            </a:pPr>
            <a:endParaRPr lang="en-US" b="0" i="0" baseline="0" dirty="0" smtClean="0"/>
          </a:p>
          <a:p>
            <a:pPr marL="0" indent="0">
              <a:buNone/>
            </a:pPr>
            <a:r>
              <a:rPr lang="en-US" b="0" i="0" baseline="0" dirty="0" smtClean="0"/>
              <a:t>It may be helpful to walk through a couple examples on the whiteboard to see which path they would take.</a:t>
            </a:r>
          </a:p>
          <a:p>
            <a:pPr marL="0" indent="0">
              <a:buNone/>
            </a:pPr>
            <a:endParaRPr lang="en-US" b="0" i="0" baseline="0" dirty="0" smtClean="0"/>
          </a:p>
          <a:p>
            <a:pPr marL="0" indent="0">
              <a:buNone/>
            </a:pPr>
            <a:r>
              <a:rPr lang="en-US" b="0" i="0" baseline="0" dirty="0" smtClean="0"/>
              <a:t>Ask the students to step through the code for these questions:</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6</a:t>
            </a:r>
            <a:r>
              <a:rPr lang="en-US" b="0" i="0" baseline="0" dirty="0" smtClean="0"/>
              <a:t>?</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2</a:t>
            </a:r>
            <a:r>
              <a:rPr lang="en-US" b="0" i="0" baseline="0" dirty="0" smtClean="0"/>
              <a:t>?</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9</a:t>
            </a:r>
            <a:r>
              <a:rPr lang="en-US" b="0" i="0" baseline="0" dirty="0" smtClean="0"/>
              <a:t>?</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8</a:t>
            </a:r>
            <a:r>
              <a:rPr lang="en-US" b="0" i="0" baseline="0" dirty="0" smtClean="0"/>
              <a:t>?</a:t>
            </a:r>
          </a:p>
          <a:p>
            <a:pPr marL="171450" indent="-171450">
              <a:buFontTx/>
              <a:buChar char="-"/>
            </a:pPr>
            <a:r>
              <a:rPr lang="en-US" b="0" i="0" baseline="0" dirty="0" smtClean="0"/>
              <a:t>What would happen if </a:t>
            </a:r>
            <a:r>
              <a:rPr lang="en-US" b="1" i="0" baseline="0" dirty="0" smtClean="0"/>
              <a:t>grade</a:t>
            </a:r>
            <a:r>
              <a:rPr lang="en-US" b="0" i="0" baseline="0" dirty="0" smtClean="0"/>
              <a:t> was </a:t>
            </a:r>
            <a:r>
              <a:rPr lang="en-US" b="1" i="0" baseline="0" dirty="0" smtClean="0"/>
              <a:t>12</a:t>
            </a:r>
            <a:r>
              <a:rPr lang="en-US" b="0" i="0" baseline="0" dirty="0" smtClean="0"/>
              <a:t>?</a:t>
            </a:r>
          </a:p>
          <a:p>
            <a:pPr marL="171450" indent="-171450">
              <a:buFontTx/>
              <a:buChar char="-"/>
            </a:pPr>
            <a:endParaRPr lang="en-US" b="1" i="0" baseline="0" dirty="0" smtClean="0"/>
          </a:p>
        </p:txBody>
      </p:sp>
      <p:sp>
        <p:nvSpPr>
          <p:cNvPr id="4" name="Slide Number Placeholder 3"/>
          <p:cNvSpPr>
            <a:spLocks noGrp="1"/>
          </p:cNvSpPr>
          <p:nvPr>
            <p:ph type="sldNum" sz="quarter" idx="10"/>
          </p:nvPr>
        </p:nvSpPr>
        <p:spPr/>
        <p:txBody>
          <a:bodyPr/>
          <a:lstStyle/>
          <a:p>
            <a:fld id="{DEC8F7F9-57EC-49CF-9FCD-2B781E4B449F}" type="slidenum">
              <a:rPr lang="en-US" smtClean="0"/>
              <a:t>28</a:t>
            </a:fld>
            <a:endParaRPr lang="en-US"/>
          </a:p>
        </p:txBody>
      </p:sp>
    </p:spTree>
    <p:extLst>
      <p:ext uri="{BB962C8B-B14F-4D97-AF65-F5344CB8AC3E}">
        <p14:creationId xmlns:p14="http://schemas.microsoft.com/office/powerpoint/2010/main" val="322785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define a new method that could draw the bunny with star eyes instead of dot eyes.</a:t>
            </a:r>
          </a:p>
          <a:p>
            <a:endParaRPr lang="en-US" dirty="0" smtClean="0"/>
          </a:p>
          <a:p>
            <a:r>
              <a:rPr lang="en-US" dirty="0" smtClean="0"/>
              <a:t>But what if we also wanted a method to draw the bunny with dollar</a:t>
            </a:r>
            <a:r>
              <a:rPr lang="en-US" baseline="0" dirty="0" smtClean="0"/>
              <a:t> signs for eyes?</a:t>
            </a:r>
            <a:endParaRPr lang="en-US"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97825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define another new method</a:t>
            </a:r>
            <a:r>
              <a:rPr lang="en-US" baseline="0" dirty="0" smtClean="0"/>
              <a:t> to draw the bunny with dollar sign eyes.</a:t>
            </a:r>
            <a:endParaRPr lang="en-US"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665484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all of these methods are very similar! Looks like a lot of repeated code.</a:t>
            </a:r>
          </a:p>
          <a:p>
            <a:endParaRPr lang="en-US" dirty="0" smtClean="0"/>
          </a:p>
          <a:p>
            <a:r>
              <a:rPr lang="en-US" dirty="0" smtClean="0"/>
              <a:t>Ask the students what</a:t>
            </a:r>
            <a:r>
              <a:rPr lang="en-US" baseline="0" dirty="0" smtClean="0"/>
              <a:t> the differences are. Reveal that they are the method names, and the eye characters.</a:t>
            </a:r>
          </a:p>
          <a:p>
            <a:endParaRPr lang="en-US" baseline="0" dirty="0" smtClean="0"/>
          </a:p>
          <a:p>
            <a:r>
              <a:rPr lang="en-US" i="1" baseline="0" dirty="0" smtClean="0"/>
              <a:t>Is there a way we could avoid repeating all of these function definitions? </a:t>
            </a:r>
            <a:r>
              <a:rPr lang="en-US" b="1" i="0" baseline="0" dirty="0" smtClean="0"/>
              <a:t>Parameters!</a:t>
            </a:r>
            <a:endParaRPr lang="en-US" i="1"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4111561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usage of method parameters.</a:t>
            </a:r>
          </a:p>
          <a:p>
            <a:endParaRPr lang="en-US" baseline="0" dirty="0" smtClean="0"/>
          </a:p>
          <a:p>
            <a:r>
              <a:rPr lang="en-US" baseline="0" dirty="0" smtClean="0"/>
              <a:t>In the example, ask the students what the parameter is for the </a:t>
            </a:r>
            <a:r>
              <a:rPr lang="en-US" baseline="0" dirty="0" err="1" smtClean="0"/>
              <a:t>Console.WriteLine</a:t>
            </a:r>
            <a:r>
              <a:rPr lang="en-US" baseline="0" dirty="0" smtClean="0"/>
              <a:t> method call. It is “Message”. This parameter allows the </a:t>
            </a:r>
            <a:r>
              <a:rPr lang="en-US" b="0" baseline="0" dirty="0" err="1" smtClean="0"/>
              <a:t>Console.WriteLine</a:t>
            </a:r>
            <a:r>
              <a:rPr lang="en-US" b="0" baseline="0" dirty="0" smtClean="0"/>
              <a:t> method to display different messages to the console!</a:t>
            </a:r>
            <a:endParaRPr lang="en-US" baseline="0" dirty="0" smtClean="0"/>
          </a:p>
          <a:p>
            <a:endParaRPr lang="en-US" baseline="0" dirty="0" smtClean="0"/>
          </a:p>
          <a:p>
            <a:r>
              <a:rPr lang="en-US" i="1" baseline="0" dirty="0" smtClean="0"/>
              <a:t>Note that when values are passed during a method call, those are called </a:t>
            </a:r>
            <a:r>
              <a:rPr lang="en-US" b="1" i="1" baseline="0" dirty="0" smtClean="0"/>
              <a:t>arguments</a:t>
            </a:r>
            <a:r>
              <a:rPr lang="en-US" b="0" i="1" baseline="0" dirty="0" smtClean="0"/>
              <a:t>.</a:t>
            </a:r>
            <a:endParaRPr lang="en-US" i="1"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75172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method definition, within the parentheses, the parameter variable is </a:t>
            </a:r>
            <a:r>
              <a:rPr lang="en-US" i="1" dirty="0" smtClean="0"/>
              <a:t>declared</a:t>
            </a:r>
            <a:r>
              <a:rPr lang="en-US" dirty="0" smtClean="0"/>
              <a:t> just like another variable. The</a:t>
            </a:r>
            <a:r>
              <a:rPr lang="en-US" baseline="0" dirty="0" smtClean="0"/>
              <a:t> trick is that this variable is not </a:t>
            </a:r>
            <a:r>
              <a:rPr lang="en-US" i="1" baseline="0" dirty="0" smtClean="0"/>
              <a:t>set</a:t>
            </a:r>
            <a:r>
              <a:rPr lang="en-US" i="0" baseline="0" dirty="0" smtClean="0"/>
              <a:t> in the method definition; it will be set when the method is </a:t>
            </a:r>
            <a:r>
              <a:rPr lang="en-US" b="1" i="0" baseline="0" dirty="0" smtClean="0"/>
              <a:t>called</a:t>
            </a:r>
            <a:r>
              <a:rPr lang="en-US" b="0" i="0" baseline="0" dirty="0" smtClean="0"/>
              <a:t>!</a:t>
            </a:r>
          </a:p>
          <a:p>
            <a:endParaRPr lang="en-US" b="0" i="0" baseline="0" dirty="0" smtClean="0"/>
          </a:p>
          <a:p>
            <a:r>
              <a:rPr lang="en-US" b="0" i="0" baseline="0" dirty="0" smtClean="0"/>
              <a:t>In this method definition, the parameter is declared and then used. Point out exactly where that happens in the code example.</a:t>
            </a:r>
          </a:p>
          <a:p>
            <a:endParaRPr lang="en-US" b="0" i="0" baseline="0"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966650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this question to a student. The parameter</a:t>
            </a:r>
            <a:r>
              <a:rPr lang="en-US" baseline="0" dirty="0" smtClean="0"/>
              <a:t> is </a:t>
            </a:r>
            <a:r>
              <a:rPr lang="en-US" b="1" baseline="0" dirty="0" smtClean="0"/>
              <a:t>num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3909235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this question to a student. The parameter</a:t>
            </a:r>
            <a:r>
              <a:rPr lang="en-US" baseline="0" dirty="0" smtClean="0"/>
              <a:t> is </a:t>
            </a:r>
            <a:r>
              <a:rPr lang="en-US" b="1" baseline="0" dirty="0" smtClean="0"/>
              <a:t>num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334670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2/21/2020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2/21/2020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2/21/2020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2/21/2020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2/21/2020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February 21,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One-Colum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84920" t="21882" b="18631"/>
          <a:stretch/>
        </p:blipFill>
        <p:spPr>
          <a:xfrm rot="10800000">
            <a:off x="10422730" y="-21578"/>
            <a:ext cx="1769271" cy="6894415"/>
          </a:xfrm>
          <a:prstGeom prst="rect">
            <a:avLst/>
          </a:prstGeom>
        </p:spPr>
      </p:pic>
      <p:sp>
        <p:nvSpPr>
          <p:cNvPr id="5" name="Text Placeholder 4"/>
          <p:cNvSpPr>
            <a:spLocks noGrp="1"/>
          </p:cNvSpPr>
          <p:nvPr>
            <p:ph type="body" sz="quarter" idx="10"/>
          </p:nvPr>
        </p:nvSpPr>
        <p:spPr>
          <a:xfrm>
            <a:off x="405034" y="742951"/>
            <a:ext cx="9650516" cy="836708"/>
          </a:xfrm>
          <a:prstGeom prst="rect">
            <a:avLst/>
          </a:prstGeom>
        </p:spPr>
        <p:txBody>
          <a:bodyPr/>
          <a:lstStyle>
            <a:lvl1pPr marL="0" indent="0">
              <a:buFontTx/>
              <a:buNone/>
              <a:defRPr b="1">
                <a:solidFill>
                  <a:schemeClr val="accent1">
                    <a:lumMod val="75000"/>
                  </a:schemeClr>
                </a:solidFill>
              </a:defRPr>
            </a:lvl1pPr>
            <a:lvl2pPr marL="609585" indent="0">
              <a:buFontTx/>
              <a:buNone/>
              <a:defRPr>
                <a:solidFill>
                  <a:schemeClr val="tx2">
                    <a:lumMod val="50000"/>
                  </a:schemeClr>
                </a:solidFill>
              </a:defRPr>
            </a:lvl2pPr>
            <a:lvl3pPr marL="1219170" indent="0">
              <a:buFontTx/>
              <a:buNone/>
              <a:defRPr>
                <a:solidFill>
                  <a:schemeClr val="tx2">
                    <a:lumMod val="50000"/>
                  </a:schemeClr>
                </a:solidFill>
              </a:defRPr>
            </a:lvl3pPr>
            <a:lvl4pPr marL="1828754" indent="0">
              <a:buFontTx/>
              <a:buNone/>
              <a:defRPr>
                <a:solidFill>
                  <a:schemeClr val="tx2">
                    <a:lumMod val="50000"/>
                  </a:schemeClr>
                </a:solidFill>
              </a:defRPr>
            </a:lvl4pPr>
            <a:lvl5pPr marL="2438339" indent="0">
              <a:buFontTx/>
              <a:buNone/>
              <a:defRPr>
                <a:solidFill>
                  <a:schemeClr val="tx2">
                    <a:lumMod val="50000"/>
                  </a:schemeClr>
                </a:solidFill>
              </a:defRPr>
            </a:lvl5pPr>
          </a:lstStyle>
          <a:p>
            <a:pPr lvl="0"/>
            <a:r>
              <a:rPr lang="en-US" smtClean="0"/>
              <a:t>Click to edit Master text styles</a:t>
            </a:r>
          </a:p>
        </p:txBody>
      </p:sp>
      <p:sp>
        <p:nvSpPr>
          <p:cNvPr id="4" name="Content Placeholder 3"/>
          <p:cNvSpPr>
            <a:spLocks noGrp="1"/>
          </p:cNvSpPr>
          <p:nvPr>
            <p:ph sz="quarter" idx="18"/>
          </p:nvPr>
        </p:nvSpPr>
        <p:spPr>
          <a:xfrm>
            <a:off x="405033" y="1758949"/>
            <a:ext cx="9650516" cy="4732467"/>
          </a:xfrm>
          <a:prstGeom prst="rect">
            <a:avLst/>
          </a:prstGeom>
        </p:spPr>
        <p:txBody>
          <a:bodyPr/>
          <a:lstStyle>
            <a:lvl1pPr>
              <a:defRPr sz="3200">
                <a:solidFill>
                  <a:schemeClr val="tx2"/>
                </a:solidFill>
              </a:defRPr>
            </a:lvl1pPr>
            <a:lvl2pPr>
              <a:defRPr sz="2667">
                <a:solidFill>
                  <a:schemeClr val="accent4"/>
                </a:solidFill>
              </a:defRPr>
            </a:lvl2pPr>
            <a:lvl3pPr>
              <a:defRPr sz="2400">
                <a:solidFill>
                  <a:schemeClr val="bg2">
                    <a:lumMod val="50000"/>
                  </a:schemeClr>
                </a:solidFill>
              </a:defRPr>
            </a:lvl3pPr>
            <a:lvl4pPr>
              <a:defRPr sz="2133">
                <a:solidFill>
                  <a:schemeClr val="accent4"/>
                </a:solidFill>
              </a:defRPr>
            </a:lvl4pPr>
            <a:lvl5pPr>
              <a:defRPr sz="2133">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514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2/21/2020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 id="2147483686" r:id="rId38"/>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000" dirty="0" smtClean="0"/>
              <a:t>Method </a:t>
            </a:r>
            <a:r>
              <a:rPr lang="en-US" sz="6000" dirty="0" smtClean="0"/>
              <a:t>Returns</a:t>
            </a:r>
            <a:endParaRPr lang="en-US" sz="6000" dirty="0"/>
          </a:p>
        </p:txBody>
      </p:sp>
      <p:sp>
        <p:nvSpPr>
          <p:cNvPr id="3" name="Subtitle 2"/>
          <p:cNvSpPr>
            <a:spLocks noGrp="1"/>
          </p:cNvSpPr>
          <p:nvPr>
            <p:ph type="subTitle" idx="1"/>
          </p:nvPr>
        </p:nvSpPr>
        <p:spPr>
          <a:xfrm>
            <a:off x="381000" y="3429000"/>
            <a:ext cx="4520789" cy="553998"/>
          </a:xfrm>
        </p:spPr>
        <p:txBody>
          <a:bodyPr/>
          <a:lstStyle/>
          <a:p>
            <a:r>
              <a:rPr lang="en-US" dirty="0" smtClean="0"/>
              <a:t>Hy-Tech Club: C# 101</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Mini-Quiz: </a:t>
            </a:r>
            <a:r>
              <a:rPr lang="en-US" dirty="0"/>
              <a:t>What is the name of the parameter?</a:t>
            </a:r>
          </a:p>
        </p:txBody>
      </p:sp>
      <p:sp>
        <p:nvSpPr>
          <p:cNvPr id="3" name="Content Placeholder 2"/>
          <p:cNvSpPr>
            <a:spLocks noGrp="1"/>
          </p:cNvSpPr>
          <p:nvPr>
            <p:ph idx="1"/>
          </p:nvPr>
        </p:nvSpPr>
        <p:spPr>
          <a:xfrm>
            <a:off x="381000" y="1600200"/>
            <a:ext cx="11430000" cy="3429000"/>
          </a:xfrm>
        </p:spPr>
        <p:txBody>
          <a:bodyPr>
            <a:noAutofit/>
          </a:bodyPr>
          <a:lstStyle/>
          <a:p>
            <a:pPr marL="57150" indent="0">
              <a:buNone/>
            </a:pPr>
            <a:r>
              <a:rPr lang="en-US" sz="4800" dirty="0" smtClean="0">
                <a:solidFill>
                  <a:srgbClr val="569CD6"/>
                </a:solidFill>
                <a:latin typeface="Consolas" panose="020B0609020204030204" pitchFamily="49" charset="0"/>
              </a:rPr>
              <a:t>public</a:t>
            </a:r>
            <a:r>
              <a:rPr lang="en-US" sz="4800" dirty="0">
                <a:solidFill>
                  <a:srgbClr val="D4D4D4"/>
                </a:solidFill>
                <a:latin typeface="Consolas" panose="020B0609020204030204" pitchFamily="49" charset="0"/>
              </a:rPr>
              <a:t> </a:t>
            </a:r>
            <a:r>
              <a:rPr lang="en-US" sz="4800" dirty="0">
                <a:solidFill>
                  <a:srgbClr val="569CD6"/>
                </a:solidFill>
                <a:latin typeface="Consolas" panose="020B0609020204030204" pitchFamily="49" charset="0"/>
              </a:rPr>
              <a:t>static</a:t>
            </a:r>
            <a:r>
              <a:rPr lang="en-US" sz="4800" dirty="0">
                <a:solidFill>
                  <a:srgbClr val="D4D4D4"/>
                </a:solidFill>
                <a:latin typeface="Consolas" panose="020B0609020204030204" pitchFamily="49" charset="0"/>
              </a:rPr>
              <a:t> </a:t>
            </a:r>
            <a:r>
              <a:rPr lang="en-US" sz="4800" dirty="0">
                <a:solidFill>
                  <a:srgbClr val="569CD6"/>
                </a:solidFill>
                <a:latin typeface="Consolas" panose="020B0609020204030204" pitchFamily="49" charset="0"/>
              </a:rPr>
              <a:t>void</a:t>
            </a:r>
            <a:r>
              <a:rPr lang="en-US" sz="4800" dirty="0">
                <a:solidFill>
                  <a:srgbClr val="D4D4D4"/>
                </a:solidFill>
                <a:latin typeface="Consolas" panose="020B0609020204030204" pitchFamily="49" charset="0"/>
              </a:rPr>
              <a:t> </a:t>
            </a:r>
            <a:r>
              <a:rPr lang="en-US" sz="4800" dirty="0">
                <a:solidFill>
                  <a:srgbClr val="DCDCAA"/>
                </a:solidFill>
                <a:latin typeface="Consolas" panose="020B0609020204030204" pitchFamily="49" charset="0"/>
              </a:rPr>
              <a:t>Math</a:t>
            </a:r>
            <a:r>
              <a:rPr lang="en-US" sz="4800" dirty="0">
                <a:solidFill>
                  <a:srgbClr val="D4D4D4"/>
                </a:solidFill>
                <a:latin typeface="Consolas" panose="020B0609020204030204" pitchFamily="49" charset="0"/>
              </a:rPr>
              <a:t>(</a:t>
            </a:r>
            <a:r>
              <a:rPr lang="en-US" sz="4800" dirty="0" err="1">
                <a:solidFill>
                  <a:srgbClr val="569CD6"/>
                </a:solidFill>
                <a:latin typeface="Consolas" panose="020B0609020204030204" pitchFamily="49" charset="0"/>
              </a:rPr>
              <a:t>int</a:t>
            </a:r>
            <a:r>
              <a:rPr lang="en-US" sz="4800" dirty="0">
                <a:solidFill>
                  <a:srgbClr val="D4D4D4"/>
                </a:solidFill>
                <a:latin typeface="Consolas" panose="020B0609020204030204" pitchFamily="49" charset="0"/>
              </a:rPr>
              <a:t> </a:t>
            </a:r>
            <a:r>
              <a:rPr lang="en-US" sz="4800" dirty="0" err="1">
                <a:solidFill>
                  <a:srgbClr val="9CDCFE"/>
                </a:solidFill>
                <a:latin typeface="Consolas" panose="020B0609020204030204" pitchFamily="49" charset="0"/>
              </a:rPr>
              <a:t>num</a:t>
            </a:r>
            <a:r>
              <a:rPr lang="en-US" sz="4800" dirty="0" smtClean="0">
                <a:solidFill>
                  <a:srgbClr val="D4D4D4"/>
                </a:solidFill>
                <a:latin typeface="Consolas" panose="020B0609020204030204" pitchFamily="49" charset="0"/>
              </a:rPr>
              <a:t>)</a:t>
            </a:r>
          </a:p>
          <a:p>
            <a:pPr marL="57150" indent="0">
              <a:buNone/>
            </a:pPr>
            <a:r>
              <a:rPr lang="en-US" sz="4800" dirty="0" smtClean="0">
                <a:solidFill>
                  <a:srgbClr val="D4D4D4"/>
                </a:solidFill>
                <a:latin typeface="Consolas" panose="020B0609020204030204" pitchFamily="49" charset="0"/>
              </a:rPr>
              <a:t>{</a:t>
            </a:r>
            <a:endParaRPr lang="en-US" sz="4800" dirty="0">
              <a:solidFill>
                <a:srgbClr val="D4D4D4"/>
              </a:solidFill>
              <a:latin typeface="Consolas" panose="020B0609020204030204" pitchFamily="49" charset="0"/>
            </a:endParaRPr>
          </a:p>
          <a:p>
            <a:pPr marL="57150" indent="0">
              <a:buNone/>
            </a:pPr>
            <a:r>
              <a:rPr lang="en-US" sz="4800" dirty="0" smtClean="0">
                <a:solidFill>
                  <a:srgbClr val="9CDCFE"/>
                </a:solidFill>
                <a:latin typeface="Consolas" panose="020B0609020204030204" pitchFamily="49" charset="0"/>
              </a:rPr>
              <a:t>    </a:t>
            </a:r>
            <a:r>
              <a:rPr lang="en-US" sz="4800" dirty="0" err="1" smtClean="0">
                <a:solidFill>
                  <a:srgbClr val="9CDCFE"/>
                </a:solidFill>
                <a:latin typeface="Consolas" panose="020B0609020204030204" pitchFamily="49" charset="0"/>
              </a:rPr>
              <a:t>Console</a:t>
            </a:r>
            <a:r>
              <a:rPr lang="en-US" sz="4800" dirty="0" err="1" smtClean="0">
                <a:solidFill>
                  <a:srgbClr val="D4D4D4"/>
                </a:solidFill>
                <a:latin typeface="Consolas" panose="020B0609020204030204" pitchFamily="49" charset="0"/>
              </a:rPr>
              <a:t>.</a:t>
            </a:r>
            <a:r>
              <a:rPr lang="en-US" sz="4800" dirty="0" err="1" smtClean="0">
                <a:solidFill>
                  <a:srgbClr val="DCDCAA"/>
                </a:solidFill>
                <a:latin typeface="Consolas" panose="020B0609020204030204" pitchFamily="49" charset="0"/>
              </a:rPr>
              <a:t>WriteLine</a:t>
            </a:r>
            <a:r>
              <a:rPr lang="en-US" sz="4800" dirty="0" smtClean="0">
                <a:solidFill>
                  <a:srgbClr val="D4D4D4"/>
                </a:solidFill>
                <a:latin typeface="Consolas" panose="020B0609020204030204" pitchFamily="49" charset="0"/>
              </a:rPr>
              <a:t>(</a:t>
            </a:r>
            <a:r>
              <a:rPr lang="en-US" sz="4800" dirty="0" err="1" smtClean="0">
                <a:solidFill>
                  <a:srgbClr val="9CDCFE"/>
                </a:solidFill>
                <a:latin typeface="Consolas" panose="020B0609020204030204" pitchFamily="49" charset="0"/>
              </a:rPr>
              <a:t>num</a:t>
            </a:r>
            <a:r>
              <a:rPr lang="en-US" sz="4800" dirty="0">
                <a:solidFill>
                  <a:srgbClr val="D4D4D4"/>
                </a:solidFill>
                <a:latin typeface="Consolas" panose="020B0609020204030204" pitchFamily="49" charset="0"/>
              </a:rPr>
              <a:t> + </a:t>
            </a:r>
            <a:r>
              <a:rPr lang="en-US" sz="4800" dirty="0">
                <a:solidFill>
                  <a:srgbClr val="B5CEA8"/>
                </a:solidFill>
                <a:latin typeface="Consolas" panose="020B0609020204030204" pitchFamily="49" charset="0"/>
              </a:rPr>
              <a:t>2</a:t>
            </a:r>
            <a:r>
              <a:rPr lang="en-US" sz="4800" dirty="0">
                <a:solidFill>
                  <a:srgbClr val="D4D4D4"/>
                </a:solidFill>
                <a:latin typeface="Consolas" panose="020B0609020204030204" pitchFamily="49" charset="0"/>
              </a:rPr>
              <a:t>);</a:t>
            </a:r>
          </a:p>
          <a:p>
            <a:pPr marL="57150" indent="0">
              <a:buNone/>
            </a:pPr>
            <a:r>
              <a:rPr lang="en-US" sz="4800" dirty="0" smtClean="0">
                <a:solidFill>
                  <a:srgbClr val="D4D4D4"/>
                </a:solidFill>
                <a:latin typeface="Consolas" panose="020B0609020204030204" pitchFamily="49" charset="0"/>
              </a:rPr>
              <a:t>}</a:t>
            </a:r>
            <a:endParaRPr lang="en-US" sz="4800" b="0" dirty="0">
              <a:solidFill>
                <a:srgbClr val="D4D4D4"/>
              </a:solidFill>
              <a:effectLst/>
              <a:latin typeface="Consolas" panose="020B0609020204030204" pitchFamily="49" charset="0"/>
            </a:endParaRPr>
          </a:p>
        </p:txBody>
      </p:sp>
      <p:sp>
        <p:nvSpPr>
          <p:cNvPr id="4" name="TextBox 3"/>
          <p:cNvSpPr txBox="1"/>
          <p:nvPr/>
        </p:nvSpPr>
        <p:spPr>
          <a:xfrm>
            <a:off x="381000" y="4824805"/>
            <a:ext cx="11430000" cy="1625060"/>
          </a:xfrm>
          <a:prstGeom prst="rect">
            <a:avLst/>
          </a:prstGeom>
          <a:noFill/>
        </p:spPr>
        <p:txBody>
          <a:bodyPr wrap="square" lIns="182880" tIns="146304" rIns="182880" bIns="146304" rtlCol="0" anchor="ctr">
            <a:spAutoFit/>
          </a:bodyPr>
          <a:lstStyle/>
          <a:p>
            <a:pPr algn="ctr">
              <a:lnSpc>
                <a:spcPct val="90000"/>
              </a:lnSpc>
              <a:spcAft>
                <a:spcPts val="600"/>
              </a:spcAft>
            </a:pPr>
            <a:r>
              <a:rPr lang="en-US" sz="9600" dirty="0" err="1" smtClean="0">
                <a:solidFill>
                  <a:srgbClr val="9CDCFE"/>
                </a:solidFill>
              </a:rPr>
              <a:t>num</a:t>
            </a:r>
            <a:endParaRPr lang="en-US" sz="3200" dirty="0" smtClean="0">
              <a:solidFill>
                <a:srgbClr val="9CDCFE"/>
              </a:solidFill>
            </a:endParaRPr>
          </a:p>
        </p:txBody>
      </p:sp>
    </p:spTree>
    <p:extLst>
      <p:ext uri="{BB962C8B-B14F-4D97-AF65-F5344CB8AC3E}">
        <p14:creationId xmlns:p14="http://schemas.microsoft.com/office/powerpoint/2010/main" val="2732479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5034" y="742951"/>
            <a:ext cx="9650516" cy="3193856"/>
          </a:xfrm>
        </p:spPr>
        <p:txBody>
          <a:bodyPr/>
          <a:lstStyle/>
          <a:p>
            <a:r>
              <a:rPr lang="en-US" dirty="0" smtClean="0"/>
              <a:t>C# Method Structure: </a:t>
            </a:r>
            <a:endParaRPr lang="en-US" sz="2667" dirty="0"/>
          </a:p>
          <a:p>
            <a:endParaRPr lang="en-US" sz="2400" dirty="0"/>
          </a:p>
          <a:p>
            <a:endParaRPr lang="en-US" dirty="0"/>
          </a:p>
        </p:txBody>
      </p:sp>
      <p:sp>
        <p:nvSpPr>
          <p:cNvPr id="3" name="Content Placeholder 2"/>
          <p:cNvSpPr>
            <a:spLocks noGrp="1"/>
          </p:cNvSpPr>
          <p:nvPr>
            <p:ph sz="quarter" idx="18"/>
          </p:nvPr>
        </p:nvSpPr>
        <p:spPr>
          <a:xfrm>
            <a:off x="405033" y="2554515"/>
            <a:ext cx="9650516" cy="3936901"/>
          </a:xfrm>
        </p:spPr>
        <p:txBody>
          <a:bodyPr>
            <a:normAutofit lnSpcReduction="10000"/>
          </a:bodyPr>
          <a:lstStyle/>
          <a:p>
            <a:r>
              <a:rPr lang="en-US" sz="2667" dirty="0"/>
              <a:t>public: means anyone can use this (more on that in Adv. C#)</a:t>
            </a:r>
          </a:p>
          <a:p>
            <a:r>
              <a:rPr lang="en-US" sz="2667" dirty="0"/>
              <a:t>static – needed to be called from a static method (</a:t>
            </a:r>
            <a:r>
              <a:rPr lang="en-US" sz="2667" dirty="0" err="1"/>
              <a:t>Adv</a:t>
            </a:r>
            <a:r>
              <a:rPr lang="en-US" sz="2667" dirty="0"/>
              <a:t> C# too)</a:t>
            </a:r>
          </a:p>
          <a:p>
            <a:endParaRPr lang="en-US" sz="2667" dirty="0"/>
          </a:p>
          <a:p>
            <a:r>
              <a:rPr lang="en-US" sz="2667" dirty="0"/>
              <a:t>double: tells us that when we call this method it will give us a double value back. Known as return type</a:t>
            </a:r>
          </a:p>
          <a:p>
            <a:endParaRPr lang="en-US" sz="2667" dirty="0"/>
          </a:p>
          <a:p>
            <a:r>
              <a:rPr lang="en-US" sz="2667" dirty="0" err="1"/>
              <a:t>GetAreaOfRectangle</a:t>
            </a:r>
            <a:r>
              <a:rPr lang="en-US" sz="2667" dirty="0"/>
              <a:t> is the method name and clearly describes what it does</a:t>
            </a:r>
          </a:p>
        </p:txBody>
      </p:sp>
      <p:pic>
        <p:nvPicPr>
          <p:cNvPr id="6" name="Picture 5"/>
          <p:cNvPicPr>
            <a:picLocks noChangeAspect="1"/>
          </p:cNvPicPr>
          <p:nvPr/>
        </p:nvPicPr>
        <p:blipFill>
          <a:blip r:embed="rId2"/>
          <a:stretch>
            <a:fillRect/>
          </a:stretch>
        </p:blipFill>
        <p:spPr>
          <a:xfrm>
            <a:off x="502071" y="1996507"/>
            <a:ext cx="9338616" cy="335413"/>
          </a:xfrm>
          <a:prstGeom prst="rect">
            <a:avLst/>
          </a:prstGeom>
        </p:spPr>
      </p:pic>
    </p:spTree>
    <p:extLst>
      <p:ext uri="{BB962C8B-B14F-4D97-AF65-F5344CB8AC3E}">
        <p14:creationId xmlns:p14="http://schemas.microsoft.com/office/powerpoint/2010/main" val="2170692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 Method Structure: </a:t>
            </a:r>
            <a:endParaRPr lang="en-US" sz="2667" dirty="0"/>
          </a:p>
          <a:p>
            <a:endParaRPr lang="en-US" dirty="0"/>
          </a:p>
        </p:txBody>
      </p:sp>
      <p:sp>
        <p:nvSpPr>
          <p:cNvPr id="3" name="Content Placeholder 2"/>
          <p:cNvSpPr>
            <a:spLocks noGrp="1"/>
          </p:cNvSpPr>
          <p:nvPr>
            <p:ph sz="quarter" idx="18"/>
          </p:nvPr>
        </p:nvSpPr>
        <p:spPr/>
        <p:txBody>
          <a:bodyPr>
            <a:normAutofit lnSpcReduction="10000"/>
          </a:bodyPr>
          <a:lstStyle/>
          <a:p>
            <a:endParaRPr lang="en-US" dirty="0" smtClean="0"/>
          </a:p>
          <a:p>
            <a:r>
              <a:rPr lang="en-US" sz="2667" dirty="0"/>
              <a:t>(double length, double width) are the arguments for this method. </a:t>
            </a:r>
          </a:p>
          <a:p>
            <a:endParaRPr lang="en-US" sz="2667" dirty="0"/>
          </a:p>
          <a:p>
            <a:r>
              <a:rPr lang="en-US" sz="2667" dirty="0"/>
              <a:t>You can have any number of arguments for a method separated by commas</a:t>
            </a:r>
          </a:p>
          <a:p>
            <a:endParaRPr lang="en-US" sz="2667" dirty="0"/>
          </a:p>
          <a:p>
            <a:r>
              <a:rPr lang="en-US" sz="2667" dirty="0"/>
              <a:t>Each argument has the datatype first then the name, when calling a method you must provide each argument in parentheses</a:t>
            </a:r>
          </a:p>
        </p:txBody>
      </p:sp>
      <p:pic>
        <p:nvPicPr>
          <p:cNvPr id="4" name="Picture 3"/>
          <p:cNvPicPr>
            <a:picLocks noChangeAspect="1"/>
          </p:cNvPicPr>
          <p:nvPr/>
        </p:nvPicPr>
        <p:blipFill>
          <a:blip r:embed="rId2"/>
          <a:stretch>
            <a:fillRect/>
          </a:stretch>
        </p:blipFill>
        <p:spPr>
          <a:xfrm>
            <a:off x="502071" y="1758949"/>
            <a:ext cx="9553477" cy="343131"/>
          </a:xfrm>
          <a:prstGeom prst="rect">
            <a:avLst/>
          </a:prstGeom>
        </p:spPr>
      </p:pic>
    </p:spTree>
    <p:extLst>
      <p:ext uri="{BB962C8B-B14F-4D97-AF65-F5344CB8AC3E}">
        <p14:creationId xmlns:p14="http://schemas.microsoft.com/office/powerpoint/2010/main" val="3271198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 Method in use</a:t>
            </a:r>
            <a:endParaRPr lang="en-US" dirty="0"/>
          </a:p>
        </p:txBody>
      </p:sp>
      <p:sp>
        <p:nvSpPr>
          <p:cNvPr id="3" name="Content Placeholder 2"/>
          <p:cNvSpPr>
            <a:spLocks noGrp="1"/>
          </p:cNvSpPr>
          <p:nvPr>
            <p:ph sz="quarter" idx="18"/>
          </p:nvPr>
        </p:nvSpPr>
        <p:spPr>
          <a:xfrm>
            <a:off x="405033" y="1758949"/>
            <a:ext cx="11309889" cy="4732467"/>
          </a:xfrm>
        </p:spPr>
        <p:txBody>
          <a:bodyPr/>
          <a:lstStyle/>
          <a:p>
            <a:pPr marL="0" indent="0">
              <a:buNone/>
            </a:pPr>
            <a:r>
              <a:rPr lang="en-US" sz="2133" dirty="0">
                <a:solidFill>
                  <a:schemeClr val="accent2">
                    <a:lumMod val="75000"/>
                  </a:schemeClr>
                </a:solidFill>
                <a:latin typeface="Consolas" panose="020B0609020204030204" pitchFamily="49" charset="0"/>
              </a:rPr>
              <a:t>// the method definition</a:t>
            </a:r>
          </a:p>
          <a:p>
            <a:pPr marL="0" indent="0">
              <a:buNone/>
            </a:pPr>
            <a:r>
              <a:rPr lang="en-US" sz="2133" dirty="0">
                <a:latin typeface="Consolas" panose="020B0609020204030204" pitchFamily="49" charset="0"/>
              </a:rPr>
              <a:t>public double </a:t>
            </a:r>
            <a:r>
              <a:rPr lang="en-US" sz="2133" dirty="0" err="1">
                <a:latin typeface="Consolas" panose="020B0609020204030204" pitchFamily="49" charset="0"/>
              </a:rPr>
              <a:t>GetAreaOfRectangle</a:t>
            </a:r>
            <a:r>
              <a:rPr lang="en-US" sz="2133" dirty="0">
                <a:latin typeface="Consolas" panose="020B0609020204030204" pitchFamily="49" charset="0"/>
              </a:rPr>
              <a:t>(double length, double width) </a:t>
            </a:r>
          </a:p>
          <a:p>
            <a:pPr marL="0" indent="0">
              <a:buNone/>
            </a:pPr>
            <a:r>
              <a:rPr lang="en-US" sz="2133" dirty="0">
                <a:latin typeface="Consolas" panose="020B0609020204030204" pitchFamily="49" charset="0"/>
              </a:rPr>
              <a:t>{</a:t>
            </a:r>
            <a:br>
              <a:rPr lang="en-US" sz="2133" dirty="0">
                <a:latin typeface="Consolas" panose="020B0609020204030204" pitchFamily="49" charset="0"/>
              </a:rPr>
            </a:br>
            <a:r>
              <a:rPr lang="en-US" sz="2133" dirty="0">
                <a:latin typeface="Consolas" panose="020B0609020204030204" pitchFamily="49" charset="0"/>
              </a:rPr>
              <a:t>	return length * width;</a:t>
            </a:r>
          </a:p>
          <a:p>
            <a:pPr marL="0" indent="0">
              <a:buNone/>
            </a:pPr>
            <a:r>
              <a:rPr lang="en-US" sz="2133" dirty="0">
                <a:latin typeface="Consolas" panose="020B0609020204030204" pitchFamily="49" charset="0"/>
              </a:rPr>
              <a:t>}</a:t>
            </a:r>
          </a:p>
          <a:p>
            <a:pPr marL="0" indent="0">
              <a:buNone/>
            </a:pPr>
            <a:endParaRPr lang="en-US" sz="2133" dirty="0">
              <a:solidFill>
                <a:schemeClr val="accent2">
                  <a:lumMod val="75000"/>
                </a:schemeClr>
              </a:solidFill>
            </a:endParaRPr>
          </a:p>
          <a:p>
            <a:pPr marL="0" indent="0">
              <a:buNone/>
            </a:pPr>
            <a:r>
              <a:rPr lang="en-US" sz="2133" dirty="0">
                <a:solidFill>
                  <a:schemeClr val="accent2">
                    <a:lumMod val="75000"/>
                  </a:schemeClr>
                </a:solidFill>
              </a:rPr>
              <a:t>// example of calling the method. </a:t>
            </a:r>
            <a:r>
              <a:rPr lang="en-US" sz="2133" dirty="0" err="1">
                <a:solidFill>
                  <a:schemeClr val="accent2">
                    <a:lumMod val="75000"/>
                  </a:schemeClr>
                </a:solidFill>
              </a:rPr>
              <a:t>rectangleArea</a:t>
            </a:r>
            <a:r>
              <a:rPr lang="en-US" sz="2133" dirty="0">
                <a:solidFill>
                  <a:schemeClr val="accent2">
                    <a:lumMod val="75000"/>
                  </a:schemeClr>
                </a:solidFill>
              </a:rPr>
              <a:t> will equal 6.0 after the method returns</a:t>
            </a:r>
          </a:p>
          <a:p>
            <a:pPr marL="0" indent="0">
              <a:buNone/>
            </a:pPr>
            <a:r>
              <a:rPr lang="en-US" sz="2133" dirty="0">
                <a:latin typeface="Consolas" panose="020B0609020204030204" pitchFamily="49" charset="0"/>
              </a:rPr>
              <a:t>double </a:t>
            </a:r>
            <a:r>
              <a:rPr lang="en-US" sz="2133" dirty="0" err="1">
                <a:latin typeface="Consolas" panose="020B0609020204030204" pitchFamily="49" charset="0"/>
              </a:rPr>
              <a:t>rectangleArea</a:t>
            </a:r>
            <a:r>
              <a:rPr lang="en-US" sz="2133" dirty="0">
                <a:latin typeface="Consolas" panose="020B0609020204030204" pitchFamily="49" charset="0"/>
              </a:rPr>
              <a:t> = </a:t>
            </a:r>
            <a:r>
              <a:rPr lang="en-US" sz="2133" dirty="0" err="1">
                <a:latin typeface="Consolas" panose="020B0609020204030204" pitchFamily="49" charset="0"/>
              </a:rPr>
              <a:t>GetAreaOfRectangle</a:t>
            </a:r>
            <a:r>
              <a:rPr lang="en-US" sz="2133" dirty="0">
                <a:latin typeface="Consolas" panose="020B0609020204030204" pitchFamily="49" charset="0"/>
              </a:rPr>
              <a:t>(2.0, 3.0);</a:t>
            </a:r>
          </a:p>
          <a:p>
            <a:pPr marL="0" indent="0">
              <a:buNone/>
            </a:pPr>
            <a:endParaRPr lang="en-US" sz="2133" dirty="0">
              <a:latin typeface="Consolas" panose="020B0609020204030204" pitchFamily="49" charset="0"/>
            </a:endParaRPr>
          </a:p>
          <a:p>
            <a:pPr marL="0" indent="0">
              <a:buNone/>
            </a:pPr>
            <a:endParaRPr lang="en-US" sz="2133" dirty="0">
              <a:latin typeface="Consolas" panose="020B0609020204030204" pitchFamily="49" charset="0"/>
            </a:endParaRPr>
          </a:p>
          <a:p>
            <a:pPr marL="0" indent="0">
              <a:buNone/>
            </a:pPr>
            <a:endParaRPr lang="en-US" sz="2133" dirty="0"/>
          </a:p>
          <a:p>
            <a:pPr marL="0" indent="0">
              <a:buNone/>
            </a:pPr>
            <a:endParaRPr lang="en-US" sz="2133" dirty="0"/>
          </a:p>
        </p:txBody>
      </p:sp>
    </p:spTree>
    <p:extLst>
      <p:ext uri="{BB962C8B-B14F-4D97-AF65-F5344CB8AC3E}">
        <p14:creationId xmlns:p14="http://schemas.microsoft.com/office/powerpoint/2010/main" val="3134371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a:t>
            </a:r>
            <a:endParaRPr lang="en-US" dirty="0"/>
          </a:p>
        </p:txBody>
      </p:sp>
    </p:spTree>
    <p:extLst>
      <p:ext uri="{BB962C8B-B14F-4D97-AF65-F5344CB8AC3E}">
        <p14:creationId xmlns:p14="http://schemas.microsoft.com/office/powerpoint/2010/main" val="377682162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6" name="Content Placeholder 5"/>
          <p:cNvSpPr>
            <a:spLocks noGrp="1"/>
          </p:cNvSpPr>
          <p:nvPr>
            <p:ph idx="1"/>
          </p:nvPr>
        </p:nvSpPr>
        <p:spPr>
          <a:xfrm>
            <a:off x="381000" y="1257300"/>
            <a:ext cx="5372100" cy="5143500"/>
          </a:xfrm>
        </p:spPr>
        <p:txBody>
          <a:bodyPr>
            <a:normAutofit fontScale="47500" lnSpcReduction="20000"/>
          </a:bodyPr>
          <a:lstStyle/>
          <a:p>
            <a:pPr marL="57150" indent="0">
              <a:buNone/>
            </a:pPr>
            <a:r>
              <a:rPr lang="en-US" dirty="0">
                <a:solidFill>
                  <a:schemeClr val="bg1"/>
                </a:solidFill>
              </a:rPr>
              <a:t>Somebody once told me the world is </a:t>
            </a:r>
            <a:r>
              <a:rPr lang="en-US" dirty="0" err="1">
                <a:solidFill>
                  <a:schemeClr val="bg1"/>
                </a:solidFill>
              </a:rPr>
              <a:t>gonna</a:t>
            </a:r>
            <a:r>
              <a:rPr lang="en-US" dirty="0">
                <a:solidFill>
                  <a:schemeClr val="bg1"/>
                </a:solidFill>
              </a:rPr>
              <a:t> roll me</a:t>
            </a:r>
            <a:br>
              <a:rPr lang="en-US" dirty="0">
                <a:solidFill>
                  <a:schemeClr val="bg1"/>
                </a:solidFill>
              </a:rPr>
            </a:br>
            <a:r>
              <a:rPr lang="en-US" dirty="0">
                <a:solidFill>
                  <a:schemeClr val="bg1"/>
                </a:solidFill>
              </a:rPr>
              <a:t>I </a:t>
            </a:r>
            <a:r>
              <a:rPr lang="en-US" dirty="0" err="1">
                <a:solidFill>
                  <a:schemeClr val="bg1"/>
                </a:solidFill>
              </a:rPr>
              <a:t>ain't</a:t>
            </a:r>
            <a:r>
              <a:rPr lang="en-US" dirty="0">
                <a:solidFill>
                  <a:schemeClr val="bg1"/>
                </a:solidFill>
              </a:rPr>
              <a:t> the sharpest tool in the shed</a:t>
            </a:r>
            <a:br>
              <a:rPr lang="en-US" dirty="0">
                <a:solidFill>
                  <a:schemeClr val="bg1"/>
                </a:solidFill>
              </a:rPr>
            </a:br>
            <a:r>
              <a:rPr lang="en-US" dirty="0">
                <a:solidFill>
                  <a:schemeClr val="bg1"/>
                </a:solidFill>
              </a:rPr>
              <a:t>She was looking kind of dumb with her finger and her thumb</a:t>
            </a:r>
            <a:br>
              <a:rPr lang="en-US" dirty="0">
                <a:solidFill>
                  <a:schemeClr val="bg1"/>
                </a:solidFill>
              </a:rPr>
            </a:br>
            <a:r>
              <a:rPr lang="en-US" dirty="0">
                <a:solidFill>
                  <a:schemeClr val="bg1"/>
                </a:solidFill>
              </a:rPr>
              <a:t>In the shape of an "L" on her forehead</a:t>
            </a:r>
          </a:p>
          <a:p>
            <a:pPr marL="57150" indent="0">
              <a:buNone/>
            </a:pPr>
            <a:r>
              <a:rPr lang="en-US" dirty="0">
                <a:solidFill>
                  <a:schemeClr val="bg1"/>
                </a:solidFill>
              </a:rPr>
              <a:t>Well the years start coming and they don't stop coming</a:t>
            </a:r>
            <a:br>
              <a:rPr lang="en-US" dirty="0">
                <a:solidFill>
                  <a:schemeClr val="bg1"/>
                </a:solidFill>
              </a:rPr>
            </a:br>
            <a:r>
              <a:rPr lang="en-US" dirty="0">
                <a:solidFill>
                  <a:schemeClr val="bg1"/>
                </a:solidFill>
              </a:rPr>
              <a:t>Fed to the rules and I hit the ground running</a:t>
            </a:r>
            <a:br>
              <a:rPr lang="en-US" dirty="0">
                <a:solidFill>
                  <a:schemeClr val="bg1"/>
                </a:solidFill>
              </a:rPr>
            </a:br>
            <a:r>
              <a:rPr lang="en-US" dirty="0">
                <a:solidFill>
                  <a:schemeClr val="bg1"/>
                </a:solidFill>
              </a:rPr>
              <a:t>Didn't make sense not to live for fun</a:t>
            </a:r>
            <a:br>
              <a:rPr lang="en-US" dirty="0">
                <a:solidFill>
                  <a:schemeClr val="bg1"/>
                </a:solidFill>
              </a:rPr>
            </a:br>
            <a:r>
              <a:rPr lang="en-US" dirty="0">
                <a:solidFill>
                  <a:schemeClr val="bg1"/>
                </a:solidFill>
              </a:rPr>
              <a:t>Your brain gets smart but your head gets dumb</a:t>
            </a:r>
            <a:br>
              <a:rPr lang="en-US" dirty="0">
                <a:solidFill>
                  <a:schemeClr val="bg1"/>
                </a:solidFill>
              </a:rPr>
            </a:br>
            <a:r>
              <a:rPr lang="en-US" dirty="0">
                <a:solidFill>
                  <a:schemeClr val="bg1"/>
                </a:solidFill>
              </a:rPr>
              <a:t>So much to do, so much to see</a:t>
            </a:r>
            <a:br>
              <a:rPr lang="en-US" dirty="0">
                <a:solidFill>
                  <a:schemeClr val="bg1"/>
                </a:solidFill>
              </a:rPr>
            </a:br>
            <a:r>
              <a:rPr lang="en-US" dirty="0">
                <a:solidFill>
                  <a:schemeClr val="bg1"/>
                </a:solidFill>
              </a:rPr>
              <a:t>So what's wrong with taking the back streets?</a:t>
            </a:r>
            <a:br>
              <a:rPr lang="en-US" dirty="0">
                <a:solidFill>
                  <a:schemeClr val="bg1"/>
                </a:solidFill>
              </a:rPr>
            </a:br>
            <a:r>
              <a:rPr lang="en-US" dirty="0">
                <a:solidFill>
                  <a:schemeClr val="bg1"/>
                </a:solidFill>
              </a:rPr>
              <a:t>You'll never know if you don't go</a:t>
            </a:r>
            <a:br>
              <a:rPr lang="en-US" dirty="0">
                <a:solidFill>
                  <a:schemeClr val="bg1"/>
                </a:solidFill>
              </a:rPr>
            </a:br>
            <a:r>
              <a:rPr lang="en-US" dirty="0">
                <a:solidFill>
                  <a:schemeClr val="bg1"/>
                </a:solidFill>
              </a:rPr>
              <a:t>You'll never shine if you don't glow</a:t>
            </a:r>
          </a:p>
          <a:p>
            <a:pPr marL="57150" indent="0">
              <a:buNone/>
            </a:pPr>
            <a:r>
              <a:rPr lang="en-US" dirty="0">
                <a:solidFill>
                  <a:schemeClr val="bg1"/>
                </a:solidFill>
              </a:rPr>
              <a:t>Hey now, you're an all-star, get your game on, go play</a:t>
            </a:r>
            <a:br>
              <a:rPr lang="en-US" dirty="0">
                <a:solidFill>
                  <a:schemeClr val="bg1"/>
                </a:solidFill>
              </a:rPr>
            </a:br>
            <a:r>
              <a:rPr lang="en-US" dirty="0">
                <a:solidFill>
                  <a:schemeClr val="bg1"/>
                </a:solidFill>
              </a:rPr>
              <a:t>Hey now, you're a rock star, get the show on, get paid</a:t>
            </a:r>
            <a:br>
              <a:rPr lang="en-US" dirty="0">
                <a:solidFill>
                  <a:schemeClr val="bg1"/>
                </a:solidFill>
              </a:rPr>
            </a:br>
            <a:r>
              <a:rPr lang="en-US" dirty="0">
                <a:solidFill>
                  <a:schemeClr val="bg1"/>
                </a:solidFill>
              </a:rPr>
              <a:t>And all that glitters is gold</a:t>
            </a:r>
            <a:br>
              <a:rPr lang="en-US" dirty="0">
                <a:solidFill>
                  <a:schemeClr val="bg1"/>
                </a:solidFill>
              </a:rPr>
            </a:br>
            <a:r>
              <a:rPr lang="en-US" dirty="0">
                <a:solidFill>
                  <a:schemeClr val="bg1"/>
                </a:solidFill>
              </a:rPr>
              <a:t>Only shooting stars break the mold</a:t>
            </a:r>
          </a:p>
          <a:p>
            <a:pPr marL="57150" indent="0">
              <a:buNone/>
            </a:pPr>
            <a:r>
              <a:rPr lang="en-US" dirty="0">
                <a:solidFill>
                  <a:schemeClr val="bg1"/>
                </a:solidFill>
              </a:rPr>
              <a:t>It's a cool place and they say it gets colder</a:t>
            </a:r>
            <a:br>
              <a:rPr lang="en-US" dirty="0">
                <a:solidFill>
                  <a:schemeClr val="bg1"/>
                </a:solidFill>
              </a:rPr>
            </a:br>
            <a:r>
              <a:rPr lang="en-US" dirty="0">
                <a:solidFill>
                  <a:schemeClr val="bg1"/>
                </a:solidFill>
              </a:rPr>
              <a:t>You're bundled up now, wait till you get older</a:t>
            </a:r>
            <a:br>
              <a:rPr lang="en-US" dirty="0">
                <a:solidFill>
                  <a:schemeClr val="bg1"/>
                </a:solidFill>
              </a:rPr>
            </a:br>
            <a:r>
              <a:rPr lang="en-US" dirty="0">
                <a:solidFill>
                  <a:schemeClr val="bg1"/>
                </a:solidFill>
              </a:rPr>
              <a:t>But the meteor men beg to differ</a:t>
            </a:r>
            <a:br>
              <a:rPr lang="en-US" dirty="0">
                <a:solidFill>
                  <a:schemeClr val="bg1"/>
                </a:solidFill>
              </a:rPr>
            </a:br>
            <a:r>
              <a:rPr lang="en-US" dirty="0">
                <a:solidFill>
                  <a:schemeClr val="bg1"/>
                </a:solidFill>
              </a:rPr>
              <a:t>Judging by the hole in the satellite picture</a:t>
            </a:r>
            <a:br>
              <a:rPr lang="en-US" dirty="0">
                <a:solidFill>
                  <a:schemeClr val="bg1"/>
                </a:solidFill>
              </a:rPr>
            </a:br>
            <a:r>
              <a:rPr lang="en-US" dirty="0">
                <a:solidFill>
                  <a:schemeClr val="bg1"/>
                </a:solidFill>
              </a:rPr>
              <a:t>The ice we skate is getting pretty thin</a:t>
            </a:r>
            <a:br>
              <a:rPr lang="en-US" dirty="0">
                <a:solidFill>
                  <a:schemeClr val="bg1"/>
                </a:solidFill>
              </a:rPr>
            </a:br>
            <a:r>
              <a:rPr lang="en-US" dirty="0">
                <a:solidFill>
                  <a:schemeClr val="bg1"/>
                </a:solidFill>
              </a:rPr>
              <a:t>The water's getting warm so you might as well swim</a:t>
            </a:r>
            <a:br>
              <a:rPr lang="en-US" dirty="0">
                <a:solidFill>
                  <a:schemeClr val="bg1"/>
                </a:solidFill>
              </a:rPr>
            </a:br>
            <a:r>
              <a:rPr lang="en-US" dirty="0">
                <a:solidFill>
                  <a:schemeClr val="bg1"/>
                </a:solidFill>
              </a:rPr>
              <a:t>My world's on fire, how about yours?</a:t>
            </a:r>
            <a:br>
              <a:rPr lang="en-US" dirty="0">
                <a:solidFill>
                  <a:schemeClr val="bg1"/>
                </a:solidFill>
              </a:rPr>
            </a:br>
            <a:r>
              <a:rPr lang="en-US" dirty="0">
                <a:solidFill>
                  <a:schemeClr val="bg1"/>
                </a:solidFill>
              </a:rPr>
              <a:t>That's the way I like it and I never get bored</a:t>
            </a:r>
          </a:p>
          <a:p>
            <a:pPr marL="57150" indent="0">
              <a:buNone/>
            </a:pPr>
            <a:r>
              <a:rPr lang="en-US" dirty="0">
                <a:solidFill>
                  <a:schemeClr val="bg1"/>
                </a:solidFill>
              </a:rPr>
              <a:t>Hey now, you're an all-star, get your game on, go play</a:t>
            </a:r>
            <a:br>
              <a:rPr lang="en-US" dirty="0">
                <a:solidFill>
                  <a:schemeClr val="bg1"/>
                </a:solidFill>
              </a:rPr>
            </a:br>
            <a:r>
              <a:rPr lang="en-US" dirty="0">
                <a:solidFill>
                  <a:schemeClr val="bg1"/>
                </a:solidFill>
              </a:rPr>
              <a:t>Hey now, you're a rock star, get the show on, get paid</a:t>
            </a:r>
            <a:br>
              <a:rPr lang="en-US" dirty="0">
                <a:solidFill>
                  <a:schemeClr val="bg1"/>
                </a:solidFill>
              </a:rPr>
            </a:br>
            <a:r>
              <a:rPr lang="en-US" dirty="0">
                <a:solidFill>
                  <a:schemeClr val="bg1"/>
                </a:solidFill>
              </a:rPr>
              <a:t>All that glitters is gold</a:t>
            </a:r>
            <a:br>
              <a:rPr lang="en-US" dirty="0">
                <a:solidFill>
                  <a:schemeClr val="bg1"/>
                </a:solidFill>
              </a:rPr>
            </a:br>
            <a:r>
              <a:rPr lang="en-US" dirty="0">
                <a:solidFill>
                  <a:schemeClr val="bg1"/>
                </a:solidFill>
              </a:rPr>
              <a:t>Only shooting stars break the </a:t>
            </a:r>
            <a:r>
              <a:rPr lang="en-US" dirty="0" smtClean="0">
                <a:solidFill>
                  <a:schemeClr val="bg1"/>
                </a:solidFill>
              </a:rPr>
              <a:t>mold</a:t>
            </a:r>
            <a:endParaRPr lang="en-US" dirty="0">
              <a:solidFill>
                <a:schemeClr val="bg1"/>
              </a:solidFill>
            </a:endParaRPr>
          </a:p>
        </p:txBody>
      </p:sp>
      <p:sp>
        <p:nvSpPr>
          <p:cNvPr id="7" name="Content Placeholder 5"/>
          <p:cNvSpPr txBox="1">
            <a:spLocks/>
          </p:cNvSpPr>
          <p:nvPr/>
        </p:nvSpPr>
        <p:spPr>
          <a:xfrm>
            <a:off x="6438900" y="1257300"/>
            <a:ext cx="5143500" cy="5257800"/>
          </a:xfrm>
          <a:prstGeom prst="rect">
            <a:avLst/>
          </a:prstGeom>
        </p:spPr>
        <p:txBody>
          <a:bodyPr vert="horz" lIns="0" tIns="0" rIns="0" bIns="0" rtlCol="0">
            <a:normAutofit fontScale="55000" lnSpcReduction="20000"/>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None/>
            </a:pPr>
            <a:r>
              <a:rPr lang="en-US" dirty="0" smtClean="0">
                <a:solidFill>
                  <a:schemeClr val="bg1"/>
                </a:solidFill>
              </a:rPr>
              <a:t>Hey now, you're an all-star, get your game on, go play</a:t>
            </a:r>
            <a:br>
              <a:rPr lang="en-US" dirty="0" smtClean="0">
                <a:solidFill>
                  <a:schemeClr val="bg1"/>
                </a:solidFill>
              </a:rPr>
            </a:br>
            <a:r>
              <a:rPr lang="en-US" dirty="0" smtClean="0">
                <a:solidFill>
                  <a:schemeClr val="bg1"/>
                </a:solidFill>
              </a:rPr>
              <a:t>Hey now, you're a rock star, get the show, on get paid</a:t>
            </a:r>
            <a:br>
              <a:rPr lang="en-US" dirty="0" smtClean="0">
                <a:solidFill>
                  <a:schemeClr val="bg1"/>
                </a:solidFill>
              </a:rPr>
            </a:b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a:t>
            </a:r>
          </a:p>
          <a:p>
            <a:pPr marL="57150" indent="0">
              <a:buNone/>
            </a:pPr>
            <a:r>
              <a:rPr lang="en-US" dirty="0" smtClean="0">
                <a:solidFill>
                  <a:schemeClr val="bg1"/>
                </a:solidFill>
              </a:rPr>
              <a:t>Somebody once asked could I spare some change for gas?</a:t>
            </a:r>
            <a:br>
              <a:rPr lang="en-US" dirty="0" smtClean="0">
                <a:solidFill>
                  <a:schemeClr val="bg1"/>
                </a:solidFill>
              </a:rPr>
            </a:br>
            <a:r>
              <a:rPr lang="en-US" dirty="0" smtClean="0">
                <a:solidFill>
                  <a:schemeClr val="bg1"/>
                </a:solidFill>
              </a:rPr>
              <a:t>I need to get myself away from this place</a:t>
            </a:r>
            <a:br>
              <a:rPr lang="en-US" dirty="0" smtClean="0">
                <a:solidFill>
                  <a:schemeClr val="bg1"/>
                </a:solidFill>
              </a:rPr>
            </a:br>
            <a:r>
              <a:rPr lang="en-US" dirty="0" smtClean="0">
                <a:solidFill>
                  <a:schemeClr val="bg1"/>
                </a:solidFill>
              </a:rPr>
              <a:t>I said yep what a concept</a:t>
            </a:r>
            <a:br>
              <a:rPr lang="en-US" dirty="0" smtClean="0">
                <a:solidFill>
                  <a:schemeClr val="bg1"/>
                </a:solidFill>
              </a:rPr>
            </a:br>
            <a:r>
              <a:rPr lang="en-US" dirty="0" smtClean="0">
                <a:solidFill>
                  <a:schemeClr val="bg1"/>
                </a:solidFill>
              </a:rPr>
              <a:t>I could use a little fuel myself</a:t>
            </a:r>
            <a:br>
              <a:rPr lang="en-US" dirty="0" smtClean="0">
                <a:solidFill>
                  <a:schemeClr val="bg1"/>
                </a:solidFill>
              </a:rPr>
            </a:br>
            <a:r>
              <a:rPr lang="en-US" dirty="0" smtClean="0">
                <a:solidFill>
                  <a:schemeClr val="bg1"/>
                </a:solidFill>
              </a:rPr>
              <a:t>And we could all use a little change</a:t>
            </a:r>
          </a:p>
          <a:p>
            <a:pPr marL="57150" indent="0">
              <a:buNone/>
            </a:pPr>
            <a:r>
              <a:rPr lang="en-US" dirty="0" smtClean="0">
                <a:solidFill>
                  <a:schemeClr val="bg1"/>
                </a:solidFill>
              </a:rPr>
              <a:t>Well, the years start coming and they don't stop coming</a:t>
            </a:r>
            <a:br>
              <a:rPr lang="en-US" dirty="0" smtClean="0">
                <a:solidFill>
                  <a:schemeClr val="bg1"/>
                </a:solidFill>
              </a:rPr>
            </a:br>
            <a:r>
              <a:rPr lang="en-US" dirty="0" smtClean="0">
                <a:solidFill>
                  <a:schemeClr val="bg1"/>
                </a:solidFill>
              </a:rPr>
              <a:t>Fed to the rules and I hit the ground running</a:t>
            </a:r>
            <a:br>
              <a:rPr lang="en-US" dirty="0" smtClean="0">
                <a:solidFill>
                  <a:schemeClr val="bg1"/>
                </a:solidFill>
              </a:rPr>
            </a:br>
            <a:r>
              <a:rPr lang="en-US" dirty="0" smtClean="0">
                <a:solidFill>
                  <a:schemeClr val="bg1"/>
                </a:solidFill>
              </a:rPr>
              <a:t>Didn't make sense not to live for fun</a:t>
            </a:r>
            <a:br>
              <a:rPr lang="en-US" dirty="0" smtClean="0">
                <a:solidFill>
                  <a:schemeClr val="bg1"/>
                </a:solidFill>
              </a:rPr>
            </a:br>
            <a:r>
              <a:rPr lang="en-US" dirty="0" smtClean="0">
                <a:solidFill>
                  <a:schemeClr val="bg1"/>
                </a:solidFill>
              </a:rPr>
              <a:t>Your brain gets smart but your head gets dumb</a:t>
            </a:r>
            <a:br>
              <a:rPr lang="en-US" dirty="0" smtClean="0">
                <a:solidFill>
                  <a:schemeClr val="bg1"/>
                </a:solidFill>
              </a:rPr>
            </a:br>
            <a:r>
              <a:rPr lang="en-US" dirty="0" smtClean="0">
                <a:solidFill>
                  <a:schemeClr val="bg1"/>
                </a:solidFill>
              </a:rPr>
              <a:t>So much to do, so much to see</a:t>
            </a:r>
            <a:br>
              <a:rPr lang="en-US" dirty="0" smtClean="0">
                <a:solidFill>
                  <a:schemeClr val="bg1"/>
                </a:solidFill>
              </a:rPr>
            </a:br>
            <a:r>
              <a:rPr lang="en-US" dirty="0" smtClean="0">
                <a:solidFill>
                  <a:schemeClr val="bg1"/>
                </a:solidFill>
              </a:rPr>
              <a:t>So what's wrong with taking the back streets?</a:t>
            </a:r>
            <a:br>
              <a:rPr lang="en-US" dirty="0" smtClean="0">
                <a:solidFill>
                  <a:schemeClr val="bg1"/>
                </a:solidFill>
              </a:rPr>
            </a:br>
            <a:r>
              <a:rPr lang="en-US" dirty="0" smtClean="0">
                <a:solidFill>
                  <a:schemeClr val="bg1"/>
                </a:solidFill>
              </a:rPr>
              <a:t>You'll never know if you don't go (go!)</a:t>
            </a:r>
            <a:br>
              <a:rPr lang="en-US" dirty="0" smtClean="0">
                <a:solidFill>
                  <a:schemeClr val="bg1"/>
                </a:solidFill>
              </a:rPr>
            </a:br>
            <a:r>
              <a:rPr lang="en-US" dirty="0" smtClean="0">
                <a:solidFill>
                  <a:schemeClr val="bg1"/>
                </a:solidFill>
              </a:rPr>
              <a:t>You'll never shine if you don't glow</a:t>
            </a:r>
          </a:p>
          <a:p>
            <a:pPr marL="57150" indent="0">
              <a:buNone/>
            </a:pPr>
            <a:r>
              <a:rPr lang="en-US" dirty="0" smtClean="0">
                <a:solidFill>
                  <a:schemeClr val="bg1"/>
                </a:solidFill>
              </a:rPr>
              <a:t>Hey now, you're an all-star, get your game on, go play</a:t>
            </a:r>
            <a:br>
              <a:rPr lang="en-US" dirty="0" smtClean="0">
                <a:solidFill>
                  <a:schemeClr val="bg1"/>
                </a:solidFill>
              </a:rPr>
            </a:br>
            <a:r>
              <a:rPr lang="en-US" dirty="0" smtClean="0">
                <a:solidFill>
                  <a:schemeClr val="bg1"/>
                </a:solidFill>
              </a:rPr>
              <a:t>Hey now, you're a rock star, get the show on, get paid</a:t>
            </a:r>
            <a:br>
              <a:rPr lang="en-US" dirty="0" smtClean="0">
                <a:solidFill>
                  <a:schemeClr val="bg1"/>
                </a:solidFill>
              </a:rPr>
            </a:b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None/>
            </a:pP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Font typeface="Wingdings" panose="05000000000000000000" pitchFamily="2" charset="2"/>
              <a:buNone/>
            </a:pPr>
            <a:endParaRPr lang="en-US" dirty="0">
              <a:solidFill>
                <a:schemeClr val="bg1"/>
              </a:solidFill>
            </a:endParaRPr>
          </a:p>
        </p:txBody>
      </p:sp>
      <p:sp>
        <p:nvSpPr>
          <p:cNvPr id="8" name="Rectangle 7"/>
          <p:cNvSpPr/>
          <p:nvPr/>
        </p:nvSpPr>
        <p:spPr bwMode="auto">
          <a:xfrm>
            <a:off x="380104" y="3429000"/>
            <a:ext cx="4114800" cy="73152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81000" y="5600700"/>
            <a:ext cx="4114800" cy="73152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6438900" y="1143000"/>
            <a:ext cx="4800600" cy="9144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438900" y="4674198"/>
            <a:ext cx="4800600" cy="9144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89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3" name="Rectangle 2"/>
          <p:cNvSpPr/>
          <p:nvPr/>
        </p:nvSpPr>
        <p:spPr bwMode="auto">
          <a:xfrm>
            <a:off x="381000" y="1943100"/>
            <a:ext cx="4114800" cy="13716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438900" y="3086100"/>
            <a:ext cx="4800600" cy="16002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Content Placeholder 5"/>
          <p:cNvSpPr>
            <a:spLocks noGrp="1"/>
          </p:cNvSpPr>
          <p:nvPr>
            <p:ph idx="1"/>
          </p:nvPr>
        </p:nvSpPr>
        <p:spPr>
          <a:xfrm>
            <a:off x="381000" y="1257300"/>
            <a:ext cx="5372100" cy="5143500"/>
          </a:xfrm>
        </p:spPr>
        <p:txBody>
          <a:bodyPr>
            <a:normAutofit fontScale="47500" lnSpcReduction="20000"/>
          </a:bodyPr>
          <a:lstStyle/>
          <a:p>
            <a:pPr marL="57150" indent="0">
              <a:buNone/>
            </a:pPr>
            <a:r>
              <a:rPr lang="en-US" dirty="0">
                <a:solidFill>
                  <a:schemeClr val="bg1"/>
                </a:solidFill>
              </a:rPr>
              <a:t>Somebody once told me the world is </a:t>
            </a:r>
            <a:r>
              <a:rPr lang="en-US" dirty="0" err="1">
                <a:solidFill>
                  <a:schemeClr val="bg1"/>
                </a:solidFill>
              </a:rPr>
              <a:t>gonna</a:t>
            </a:r>
            <a:r>
              <a:rPr lang="en-US" dirty="0">
                <a:solidFill>
                  <a:schemeClr val="bg1"/>
                </a:solidFill>
              </a:rPr>
              <a:t> roll me</a:t>
            </a:r>
            <a:br>
              <a:rPr lang="en-US" dirty="0">
                <a:solidFill>
                  <a:schemeClr val="bg1"/>
                </a:solidFill>
              </a:rPr>
            </a:br>
            <a:r>
              <a:rPr lang="en-US" dirty="0">
                <a:solidFill>
                  <a:schemeClr val="bg1"/>
                </a:solidFill>
              </a:rPr>
              <a:t>I </a:t>
            </a:r>
            <a:r>
              <a:rPr lang="en-US" dirty="0" err="1">
                <a:solidFill>
                  <a:schemeClr val="bg1"/>
                </a:solidFill>
              </a:rPr>
              <a:t>ain't</a:t>
            </a:r>
            <a:r>
              <a:rPr lang="en-US" dirty="0">
                <a:solidFill>
                  <a:schemeClr val="bg1"/>
                </a:solidFill>
              </a:rPr>
              <a:t> the sharpest tool in the shed</a:t>
            </a:r>
            <a:br>
              <a:rPr lang="en-US" dirty="0">
                <a:solidFill>
                  <a:schemeClr val="bg1"/>
                </a:solidFill>
              </a:rPr>
            </a:br>
            <a:r>
              <a:rPr lang="en-US" dirty="0">
                <a:solidFill>
                  <a:schemeClr val="bg1"/>
                </a:solidFill>
              </a:rPr>
              <a:t>She was looking kind of dumb with her finger and her thumb</a:t>
            </a:r>
            <a:br>
              <a:rPr lang="en-US" dirty="0">
                <a:solidFill>
                  <a:schemeClr val="bg1"/>
                </a:solidFill>
              </a:rPr>
            </a:br>
            <a:r>
              <a:rPr lang="en-US" dirty="0">
                <a:solidFill>
                  <a:schemeClr val="bg1"/>
                </a:solidFill>
              </a:rPr>
              <a:t>In the shape of an "L" on her forehead</a:t>
            </a:r>
          </a:p>
          <a:p>
            <a:pPr marL="57150" indent="0">
              <a:buNone/>
            </a:pPr>
            <a:r>
              <a:rPr lang="en-US" dirty="0">
                <a:solidFill>
                  <a:schemeClr val="bg1"/>
                </a:solidFill>
              </a:rPr>
              <a:t>Well the years start coming and they don't stop coming</a:t>
            </a:r>
            <a:br>
              <a:rPr lang="en-US" dirty="0">
                <a:solidFill>
                  <a:schemeClr val="bg1"/>
                </a:solidFill>
              </a:rPr>
            </a:br>
            <a:r>
              <a:rPr lang="en-US" dirty="0">
                <a:solidFill>
                  <a:schemeClr val="bg1"/>
                </a:solidFill>
              </a:rPr>
              <a:t>Fed to the rules and I hit the ground running</a:t>
            </a:r>
            <a:br>
              <a:rPr lang="en-US" dirty="0">
                <a:solidFill>
                  <a:schemeClr val="bg1"/>
                </a:solidFill>
              </a:rPr>
            </a:br>
            <a:r>
              <a:rPr lang="en-US" dirty="0">
                <a:solidFill>
                  <a:schemeClr val="bg1"/>
                </a:solidFill>
              </a:rPr>
              <a:t>Didn't make sense not to live for fun</a:t>
            </a:r>
            <a:br>
              <a:rPr lang="en-US" dirty="0">
                <a:solidFill>
                  <a:schemeClr val="bg1"/>
                </a:solidFill>
              </a:rPr>
            </a:br>
            <a:r>
              <a:rPr lang="en-US" dirty="0">
                <a:solidFill>
                  <a:schemeClr val="bg1"/>
                </a:solidFill>
              </a:rPr>
              <a:t>Your brain gets smart but your head gets dumb</a:t>
            </a:r>
            <a:br>
              <a:rPr lang="en-US" dirty="0">
                <a:solidFill>
                  <a:schemeClr val="bg1"/>
                </a:solidFill>
              </a:rPr>
            </a:br>
            <a:r>
              <a:rPr lang="en-US" dirty="0">
                <a:solidFill>
                  <a:schemeClr val="bg1"/>
                </a:solidFill>
              </a:rPr>
              <a:t>So much to do, so much to see</a:t>
            </a:r>
            <a:br>
              <a:rPr lang="en-US" dirty="0">
                <a:solidFill>
                  <a:schemeClr val="bg1"/>
                </a:solidFill>
              </a:rPr>
            </a:br>
            <a:r>
              <a:rPr lang="en-US" dirty="0">
                <a:solidFill>
                  <a:schemeClr val="bg1"/>
                </a:solidFill>
              </a:rPr>
              <a:t>So what's wrong with taking the back streets?</a:t>
            </a:r>
            <a:br>
              <a:rPr lang="en-US" dirty="0">
                <a:solidFill>
                  <a:schemeClr val="bg1"/>
                </a:solidFill>
              </a:rPr>
            </a:br>
            <a:r>
              <a:rPr lang="en-US" dirty="0">
                <a:solidFill>
                  <a:schemeClr val="bg1"/>
                </a:solidFill>
              </a:rPr>
              <a:t>You'll never know if you don't go</a:t>
            </a:r>
            <a:br>
              <a:rPr lang="en-US" dirty="0">
                <a:solidFill>
                  <a:schemeClr val="bg1"/>
                </a:solidFill>
              </a:rPr>
            </a:br>
            <a:r>
              <a:rPr lang="en-US" dirty="0">
                <a:solidFill>
                  <a:schemeClr val="bg1"/>
                </a:solidFill>
              </a:rPr>
              <a:t>You'll never shine if you don't glow</a:t>
            </a:r>
          </a:p>
          <a:p>
            <a:pPr marL="57150" indent="0">
              <a:buNone/>
            </a:pPr>
            <a:r>
              <a:rPr lang="en-US" dirty="0" smtClean="0">
                <a:solidFill>
                  <a:schemeClr val="bg1"/>
                </a:solidFill>
              </a:rPr>
              <a:t/>
            </a:r>
            <a:br>
              <a:rPr lang="en-US" dirty="0" smtClean="0">
                <a:solidFill>
                  <a:schemeClr val="bg1"/>
                </a:solidFill>
              </a:rPr>
            </a:br>
            <a:r>
              <a:rPr lang="en-US" b="1" dirty="0" smtClean="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It's </a:t>
            </a:r>
            <a:r>
              <a:rPr lang="en-US" dirty="0">
                <a:solidFill>
                  <a:schemeClr val="bg1"/>
                </a:solidFill>
              </a:rPr>
              <a:t>a cool place and they say it gets colder</a:t>
            </a:r>
            <a:br>
              <a:rPr lang="en-US" dirty="0">
                <a:solidFill>
                  <a:schemeClr val="bg1"/>
                </a:solidFill>
              </a:rPr>
            </a:br>
            <a:r>
              <a:rPr lang="en-US" dirty="0">
                <a:solidFill>
                  <a:schemeClr val="bg1"/>
                </a:solidFill>
              </a:rPr>
              <a:t>You're bundled up now, wait till you get older</a:t>
            </a:r>
            <a:br>
              <a:rPr lang="en-US" dirty="0">
                <a:solidFill>
                  <a:schemeClr val="bg1"/>
                </a:solidFill>
              </a:rPr>
            </a:br>
            <a:r>
              <a:rPr lang="en-US" dirty="0">
                <a:solidFill>
                  <a:schemeClr val="bg1"/>
                </a:solidFill>
              </a:rPr>
              <a:t>But the meteor men beg to differ</a:t>
            </a:r>
            <a:br>
              <a:rPr lang="en-US" dirty="0">
                <a:solidFill>
                  <a:schemeClr val="bg1"/>
                </a:solidFill>
              </a:rPr>
            </a:br>
            <a:r>
              <a:rPr lang="en-US" dirty="0">
                <a:solidFill>
                  <a:schemeClr val="bg1"/>
                </a:solidFill>
              </a:rPr>
              <a:t>Judging by the hole in the satellite picture</a:t>
            </a:r>
            <a:br>
              <a:rPr lang="en-US" dirty="0">
                <a:solidFill>
                  <a:schemeClr val="bg1"/>
                </a:solidFill>
              </a:rPr>
            </a:br>
            <a:r>
              <a:rPr lang="en-US" dirty="0">
                <a:solidFill>
                  <a:schemeClr val="bg1"/>
                </a:solidFill>
              </a:rPr>
              <a:t>The ice we skate is getting pretty thin</a:t>
            </a:r>
            <a:br>
              <a:rPr lang="en-US" dirty="0">
                <a:solidFill>
                  <a:schemeClr val="bg1"/>
                </a:solidFill>
              </a:rPr>
            </a:br>
            <a:r>
              <a:rPr lang="en-US" dirty="0">
                <a:solidFill>
                  <a:schemeClr val="bg1"/>
                </a:solidFill>
              </a:rPr>
              <a:t>The water's getting warm so you might as well swim</a:t>
            </a:r>
            <a:br>
              <a:rPr lang="en-US" dirty="0">
                <a:solidFill>
                  <a:schemeClr val="bg1"/>
                </a:solidFill>
              </a:rPr>
            </a:br>
            <a:r>
              <a:rPr lang="en-US" dirty="0">
                <a:solidFill>
                  <a:schemeClr val="bg1"/>
                </a:solidFill>
              </a:rPr>
              <a:t>My world's on fire, how about yours?</a:t>
            </a:r>
            <a:br>
              <a:rPr lang="en-US" dirty="0">
                <a:solidFill>
                  <a:schemeClr val="bg1"/>
                </a:solidFill>
              </a:rPr>
            </a:br>
            <a:r>
              <a:rPr lang="en-US" dirty="0">
                <a:solidFill>
                  <a:schemeClr val="bg1"/>
                </a:solidFill>
              </a:rPr>
              <a:t>That's the way I like it and I never get bored</a:t>
            </a:r>
          </a:p>
          <a:p>
            <a:pPr marL="57150" indent="0">
              <a:buNone/>
            </a:pPr>
            <a:r>
              <a:rPr lang="en-US" dirty="0">
                <a:solidFill>
                  <a:schemeClr val="bg1"/>
                </a:solidFill>
              </a:rPr>
              <a:t/>
            </a:r>
            <a:br>
              <a:rPr lang="en-US" dirty="0">
                <a:solidFill>
                  <a:schemeClr val="bg1"/>
                </a:solidFill>
              </a:rPr>
            </a:br>
            <a:r>
              <a:rPr lang="en-US" b="1" dirty="0" smtClean="0">
                <a:solidFill>
                  <a:schemeClr val="accent1"/>
                </a:solidFill>
              </a:rPr>
              <a:t>[CHORUS]</a:t>
            </a:r>
            <a:r>
              <a:rPr lang="en-US" dirty="0">
                <a:solidFill>
                  <a:schemeClr val="bg1"/>
                </a:solidFill>
              </a:rPr>
              <a:t/>
            </a:r>
            <a:br>
              <a:rPr lang="en-US" dirty="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
        <p:nvSpPr>
          <p:cNvPr id="9" name="Content Placeholder 5"/>
          <p:cNvSpPr txBox="1">
            <a:spLocks/>
          </p:cNvSpPr>
          <p:nvPr/>
        </p:nvSpPr>
        <p:spPr>
          <a:xfrm>
            <a:off x="6438900" y="1257300"/>
            <a:ext cx="5143500" cy="5257800"/>
          </a:xfrm>
          <a:prstGeom prst="rect">
            <a:avLst/>
          </a:prstGeom>
        </p:spPr>
        <p:txBody>
          <a:bodyPr vert="horz" lIns="0" tIns="0" rIns="0" bIns="0" rtlCol="0">
            <a:normAutofit fontScale="55000" lnSpcReduction="20000"/>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None/>
            </a:pPr>
            <a:r>
              <a:rPr lang="en-US" dirty="0" smtClean="0">
                <a:solidFill>
                  <a:schemeClr val="bg1"/>
                </a:solidFill>
              </a:rPr>
              <a:t/>
            </a:r>
            <a:br>
              <a:rPr lang="en-US" dirty="0" smtClean="0">
                <a:solidFill>
                  <a:schemeClr val="bg1"/>
                </a:solidFill>
              </a:rPr>
            </a:br>
            <a:r>
              <a:rPr lang="en-US" b="1" dirty="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Somebody once asked could I spare some change for gas?</a:t>
            </a:r>
            <a:br>
              <a:rPr lang="en-US" dirty="0" smtClean="0">
                <a:solidFill>
                  <a:schemeClr val="bg1"/>
                </a:solidFill>
              </a:rPr>
            </a:br>
            <a:r>
              <a:rPr lang="en-US" dirty="0" smtClean="0">
                <a:solidFill>
                  <a:schemeClr val="bg1"/>
                </a:solidFill>
              </a:rPr>
              <a:t>I need to get myself away from this place</a:t>
            </a:r>
            <a:br>
              <a:rPr lang="en-US" dirty="0" smtClean="0">
                <a:solidFill>
                  <a:schemeClr val="bg1"/>
                </a:solidFill>
              </a:rPr>
            </a:br>
            <a:r>
              <a:rPr lang="en-US" dirty="0" smtClean="0">
                <a:solidFill>
                  <a:schemeClr val="bg1"/>
                </a:solidFill>
              </a:rPr>
              <a:t>I said yep what a concept</a:t>
            </a:r>
            <a:br>
              <a:rPr lang="en-US" dirty="0" smtClean="0">
                <a:solidFill>
                  <a:schemeClr val="bg1"/>
                </a:solidFill>
              </a:rPr>
            </a:br>
            <a:r>
              <a:rPr lang="en-US" dirty="0" smtClean="0">
                <a:solidFill>
                  <a:schemeClr val="bg1"/>
                </a:solidFill>
              </a:rPr>
              <a:t>I could use a little fuel myself</a:t>
            </a:r>
            <a:br>
              <a:rPr lang="en-US" dirty="0" smtClean="0">
                <a:solidFill>
                  <a:schemeClr val="bg1"/>
                </a:solidFill>
              </a:rPr>
            </a:br>
            <a:r>
              <a:rPr lang="en-US" dirty="0" smtClean="0">
                <a:solidFill>
                  <a:schemeClr val="bg1"/>
                </a:solidFill>
              </a:rPr>
              <a:t>And we could all use a little change</a:t>
            </a:r>
          </a:p>
          <a:p>
            <a:pPr marL="57150" indent="0">
              <a:buNone/>
            </a:pPr>
            <a:r>
              <a:rPr lang="en-US" dirty="0" smtClean="0">
                <a:solidFill>
                  <a:schemeClr val="bg1"/>
                </a:solidFill>
              </a:rPr>
              <a:t>Well, the years start coming and they don't stop coming</a:t>
            </a:r>
            <a:br>
              <a:rPr lang="en-US" dirty="0" smtClean="0">
                <a:solidFill>
                  <a:schemeClr val="bg1"/>
                </a:solidFill>
              </a:rPr>
            </a:br>
            <a:r>
              <a:rPr lang="en-US" dirty="0" smtClean="0">
                <a:solidFill>
                  <a:schemeClr val="bg1"/>
                </a:solidFill>
              </a:rPr>
              <a:t>Fed to the rules and I hit the ground running</a:t>
            </a:r>
            <a:br>
              <a:rPr lang="en-US" dirty="0" smtClean="0">
                <a:solidFill>
                  <a:schemeClr val="bg1"/>
                </a:solidFill>
              </a:rPr>
            </a:br>
            <a:r>
              <a:rPr lang="en-US" dirty="0" smtClean="0">
                <a:solidFill>
                  <a:schemeClr val="bg1"/>
                </a:solidFill>
              </a:rPr>
              <a:t>Didn't make sense not to live for fun</a:t>
            </a:r>
            <a:br>
              <a:rPr lang="en-US" dirty="0" smtClean="0">
                <a:solidFill>
                  <a:schemeClr val="bg1"/>
                </a:solidFill>
              </a:rPr>
            </a:br>
            <a:r>
              <a:rPr lang="en-US" dirty="0" smtClean="0">
                <a:solidFill>
                  <a:schemeClr val="bg1"/>
                </a:solidFill>
              </a:rPr>
              <a:t>Your brain gets smart but your head gets dumb</a:t>
            </a:r>
            <a:br>
              <a:rPr lang="en-US" dirty="0" smtClean="0">
                <a:solidFill>
                  <a:schemeClr val="bg1"/>
                </a:solidFill>
              </a:rPr>
            </a:br>
            <a:r>
              <a:rPr lang="en-US" dirty="0" smtClean="0">
                <a:solidFill>
                  <a:schemeClr val="bg1"/>
                </a:solidFill>
              </a:rPr>
              <a:t>So much to do, so much to see</a:t>
            </a:r>
            <a:br>
              <a:rPr lang="en-US" dirty="0" smtClean="0">
                <a:solidFill>
                  <a:schemeClr val="bg1"/>
                </a:solidFill>
              </a:rPr>
            </a:br>
            <a:r>
              <a:rPr lang="en-US" dirty="0" smtClean="0">
                <a:solidFill>
                  <a:schemeClr val="bg1"/>
                </a:solidFill>
              </a:rPr>
              <a:t>So what's wrong with taking the back streets?</a:t>
            </a:r>
            <a:br>
              <a:rPr lang="en-US" dirty="0" smtClean="0">
                <a:solidFill>
                  <a:schemeClr val="bg1"/>
                </a:solidFill>
              </a:rPr>
            </a:br>
            <a:r>
              <a:rPr lang="en-US" dirty="0" smtClean="0">
                <a:solidFill>
                  <a:schemeClr val="bg1"/>
                </a:solidFill>
              </a:rPr>
              <a:t>You'll never know if you don't go (go!)</a:t>
            </a:r>
            <a:br>
              <a:rPr lang="en-US" dirty="0" smtClean="0">
                <a:solidFill>
                  <a:schemeClr val="bg1"/>
                </a:solidFill>
              </a:rPr>
            </a:br>
            <a:r>
              <a:rPr lang="en-US" dirty="0" smtClean="0">
                <a:solidFill>
                  <a:schemeClr val="bg1"/>
                </a:solidFill>
              </a:rPr>
              <a:t>You'll never shine if you don't glow</a:t>
            </a:r>
          </a:p>
          <a:p>
            <a:pPr marL="57150" indent="0">
              <a:buNone/>
            </a:pPr>
            <a:r>
              <a:rPr lang="en-US" dirty="0" smtClean="0">
                <a:solidFill>
                  <a:schemeClr val="bg1"/>
                </a:solidFill>
              </a:rPr>
              <a:t/>
            </a:r>
            <a:br>
              <a:rPr lang="en-US" dirty="0" smtClean="0">
                <a:solidFill>
                  <a:schemeClr val="bg1"/>
                </a:solidFill>
              </a:rPr>
            </a:br>
            <a:r>
              <a:rPr lang="en-US" b="1" dirty="0">
                <a:solidFill>
                  <a:schemeClr val="accent1"/>
                </a:solidFill>
              </a:rPr>
              <a:t>[CHORUS]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57150" indent="0">
              <a:buNone/>
            </a:pPr>
            <a:r>
              <a:rPr lang="en-US" dirty="0" smtClean="0">
                <a:solidFill>
                  <a:schemeClr val="bg1"/>
                </a:solidFill>
              </a:rPr>
              <a:t>And all that glitters is gold</a:t>
            </a:r>
            <a:br>
              <a:rPr lang="en-US" dirty="0" smtClean="0">
                <a:solidFill>
                  <a:schemeClr val="bg1"/>
                </a:solidFill>
              </a:rPr>
            </a:br>
            <a:r>
              <a:rPr lang="en-US" dirty="0" smtClean="0">
                <a:solidFill>
                  <a:schemeClr val="bg1"/>
                </a:solidFill>
              </a:rPr>
              <a:t>Only shooting stars break the mold</a:t>
            </a:r>
          </a:p>
          <a:p>
            <a:pPr marL="57150" indent="0">
              <a:buFont typeface="Wingdings" panose="05000000000000000000" pitchFamily="2" charset="2"/>
              <a:buNone/>
            </a:pPr>
            <a:endParaRPr lang="en-US" dirty="0">
              <a:solidFill>
                <a:schemeClr val="bg1"/>
              </a:solidFill>
            </a:endParaRPr>
          </a:p>
        </p:txBody>
      </p:sp>
    </p:spTree>
    <p:extLst>
      <p:ext uri="{BB962C8B-B14F-4D97-AF65-F5344CB8AC3E}">
        <p14:creationId xmlns:p14="http://schemas.microsoft.com/office/powerpoint/2010/main" val="1370693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the lyrics to a song… All Star</a:t>
            </a:r>
            <a:endParaRPr lang="en-US" dirty="0"/>
          </a:p>
        </p:txBody>
      </p:sp>
      <p:sp>
        <p:nvSpPr>
          <p:cNvPr id="6" name="Content Placeholder 5"/>
          <p:cNvSpPr>
            <a:spLocks noGrp="1"/>
          </p:cNvSpPr>
          <p:nvPr>
            <p:ph idx="1"/>
          </p:nvPr>
        </p:nvSpPr>
        <p:spPr>
          <a:xfrm>
            <a:off x="7467600" y="1301545"/>
            <a:ext cx="3771900" cy="5257800"/>
          </a:xfrm>
        </p:spPr>
        <p:txBody>
          <a:bodyPr>
            <a:noAutofit/>
          </a:bodyPr>
          <a:lstStyle/>
          <a:p>
            <a:pPr marL="57150" indent="0">
              <a:buNone/>
            </a:pPr>
            <a:r>
              <a:rPr lang="en-US" sz="1000" dirty="0">
                <a:solidFill>
                  <a:schemeClr val="bg1"/>
                </a:solidFill>
              </a:rPr>
              <a:t>Somebody once told me the world is </a:t>
            </a:r>
            <a:r>
              <a:rPr lang="en-US" sz="1000" dirty="0" err="1">
                <a:solidFill>
                  <a:schemeClr val="bg1"/>
                </a:solidFill>
              </a:rPr>
              <a:t>gonna</a:t>
            </a:r>
            <a:r>
              <a:rPr lang="en-US" sz="1000" dirty="0">
                <a:solidFill>
                  <a:schemeClr val="bg1"/>
                </a:solidFill>
              </a:rPr>
              <a:t> roll me</a:t>
            </a:r>
            <a:br>
              <a:rPr lang="en-US" sz="1000" dirty="0">
                <a:solidFill>
                  <a:schemeClr val="bg1"/>
                </a:solidFill>
              </a:rPr>
            </a:br>
            <a:r>
              <a:rPr lang="en-US" sz="1000" dirty="0">
                <a:solidFill>
                  <a:schemeClr val="bg1"/>
                </a:solidFill>
              </a:rPr>
              <a:t>I </a:t>
            </a:r>
            <a:r>
              <a:rPr lang="en-US" sz="1000" dirty="0" err="1">
                <a:solidFill>
                  <a:schemeClr val="bg1"/>
                </a:solidFill>
              </a:rPr>
              <a:t>ain't</a:t>
            </a:r>
            <a:r>
              <a:rPr lang="en-US" sz="1000" dirty="0">
                <a:solidFill>
                  <a:schemeClr val="bg1"/>
                </a:solidFill>
              </a:rPr>
              <a:t> the sharpest tool in the shed</a:t>
            </a:r>
            <a:br>
              <a:rPr lang="en-US" sz="1000" dirty="0">
                <a:solidFill>
                  <a:schemeClr val="bg1"/>
                </a:solidFill>
              </a:rPr>
            </a:br>
            <a:r>
              <a:rPr lang="en-US" sz="1000" dirty="0">
                <a:solidFill>
                  <a:schemeClr val="bg1"/>
                </a:solidFill>
              </a:rPr>
              <a:t>She was looking kind of dumb with her finger and her thumb</a:t>
            </a:r>
            <a:br>
              <a:rPr lang="en-US" sz="1000" dirty="0">
                <a:solidFill>
                  <a:schemeClr val="bg1"/>
                </a:solidFill>
              </a:rPr>
            </a:br>
            <a:r>
              <a:rPr lang="en-US" sz="1000" dirty="0">
                <a:solidFill>
                  <a:schemeClr val="bg1"/>
                </a:solidFill>
              </a:rPr>
              <a:t>In the shape of an "L" on her forehead</a:t>
            </a:r>
          </a:p>
          <a:p>
            <a:pPr marL="57150" indent="0">
              <a:buNone/>
            </a:pPr>
            <a:r>
              <a:rPr lang="en-US" sz="1000" b="1" dirty="0" smtClean="0">
                <a:solidFill>
                  <a:schemeClr val="accent2"/>
                </a:solidFill>
              </a:rPr>
              <a:t>[PRE-CHORUS]</a:t>
            </a:r>
            <a:endParaRPr lang="en-US" sz="1000" b="1" dirty="0">
              <a:solidFill>
                <a:schemeClr val="accent2"/>
              </a:solidFill>
            </a:endParaRP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It's a cool place and they say it gets colder</a:t>
            </a:r>
            <a:br>
              <a:rPr lang="en-US" sz="1000" dirty="0">
                <a:solidFill>
                  <a:schemeClr val="bg1"/>
                </a:solidFill>
              </a:rPr>
            </a:br>
            <a:r>
              <a:rPr lang="en-US" sz="1000" dirty="0">
                <a:solidFill>
                  <a:schemeClr val="bg1"/>
                </a:solidFill>
              </a:rPr>
              <a:t>You're bundled up now, wait till you get older</a:t>
            </a:r>
            <a:br>
              <a:rPr lang="en-US" sz="1000" dirty="0">
                <a:solidFill>
                  <a:schemeClr val="bg1"/>
                </a:solidFill>
              </a:rPr>
            </a:br>
            <a:r>
              <a:rPr lang="en-US" sz="1000" dirty="0">
                <a:solidFill>
                  <a:schemeClr val="bg1"/>
                </a:solidFill>
              </a:rPr>
              <a:t>But the meteor men beg to differ</a:t>
            </a:r>
            <a:br>
              <a:rPr lang="en-US" sz="1000" dirty="0">
                <a:solidFill>
                  <a:schemeClr val="bg1"/>
                </a:solidFill>
              </a:rPr>
            </a:br>
            <a:r>
              <a:rPr lang="en-US" sz="1000" dirty="0">
                <a:solidFill>
                  <a:schemeClr val="bg1"/>
                </a:solidFill>
              </a:rPr>
              <a:t>Judging by the hole in the satellite picture</a:t>
            </a:r>
            <a:br>
              <a:rPr lang="en-US" sz="1000" dirty="0">
                <a:solidFill>
                  <a:schemeClr val="bg1"/>
                </a:solidFill>
              </a:rPr>
            </a:br>
            <a:r>
              <a:rPr lang="en-US" sz="1000" dirty="0">
                <a:solidFill>
                  <a:schemeClr val="bg1"/>
                </a:solidFill>
              </a:rPr>
              <a:t>The ice we skate is getting pretty thin</a:t>
            </a:r>
            <a:br>
              <a:rPr lang="en-US" sz="1000" dirty="0">
                <a:solidFill>
                  <a:schemeClr val="bg1"/>
                </a:solidFill>
              </a:rPr>
            </a:br>
            <a:r>
              <a:rPr lang="en-US" sz="1000" dirty="0">
                <a:solidFill>
                  <a:schemeClr val="bg1"/>
                </a:solidFill>
              </a:rPr>
              <a:t>The water's getting warm so you might as well swim</a:t>
            </a:r>
            <a:br>
              <a:rPr lang="en-US" sz="1000" dirty="0">
                <a:solidFill>
                  <a:schemeClr val="bg1"/>
                </a:solidFill>
              </a:rPr>
            </a:br>
            <a:r>
              <a:rPr lang="en-US" sz="1000" dirty="0">
                <a:solidFill>
                  <a:schemeClr val="bg1"/>
                </a:solidFill>
              </a:rPr>
              <a:t>My world's on fire, how about yours?</a:t>
            </a:r>
            <a:br>
              <a:rPr lang="en-US" sz="1000" dirty="0">
                <a:solidFill>
                  <a:schemeClr val="bg1"/>
                </a:solidFill>
              </a:rPr>
            </a:br>
            <a:r>
              <a:rPr lang="en-US" sz="1000" dirty="0" smtClean="0">
                <a:solidFill>
                  <a:schemeClr val="bg1"/>
                </a:solidFill>
              </a:rPr>
              <a:t>That's </a:t>
            </a:r>
            <a:r>
              <a:rPr lang="en-US" sz="1000" dirty="0">
                <a:solidFill>
                  <a:schemeClr val="bg1"/>
                </a:solidFill>
              </a:rPr>
              <a:t>the way I like it and I never get </a:t>
            </a:r>
            <a:r>
              <a:rPr lang="en-US" sz="1000" dirty="0" smtClean="0">
                <a:solidFill>
                  <a:schemeClr val="bg1"/>
                </a:solidFill>
              </a:rPr>
              <a:t>bored</a:t>
            </a:r>
          </a:p>
          <a:p>
            <a:pPr marL="57150" indent="0">
              <a:buNone/>
            </a:pPr>
            <a:r>
              <a:rPr lang="en-US" sz="1000" b="1" dirty="0" smtClean="0">
                <a:solidFill>
                  <a:schemeClr val="accent1"/>
                </a:solidFill>
              </a:rPr>
              <a:t>[CHORUS]</a:t>
            </a: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Somebody once asked could I spare some change for gas?</a:t>
            </a:r>
            <a:br>
              <a:rPr lang="en-US" sz="1000" dirty="0">
                <a:solidFill>
                  <a:schemeClr val="bg1"/>
                </a:solidFill>
              </a:rPr>
            </a:br>
            <a:r>
              <a:rPr lang="en-US" sz="1000" dirty="0">
                <a:solidFill>
                  <a:schemeClr val="bg1"/>
                </a:solidFill>
              </a:rPr>
              <a:t>I need to get myself away from this place</a:t>
            </a:r>
            <a:br>
              <a:rPr lang="en-US" sz="1000" dirty="0">
                <a:solidFill>
                  <a:schemeClr val="bg1"/>
                </a:solidFill>
              </a:rPr>
            </a:br>
            <a:r>
              <a:rPr lang="en-US" sz="1000" dirty="0">
                <a:solidFill>
                  <a:schemeClr val="bg1"/>
                </a:solidFill>
              </a:rPr>
              <a:t>I said yep what a concept</a:t>
            </a:r>
            <a:br>
              <a:rPr lang="en-US" sz="1000" dirty="0">
                <a:solidFill>
                  <a:schemeClr val="bg1"/>
                </a:solidFill>
              </a:rPr>
            </a:br>
            <a:r>
              <a:rPr lang="en-US" sz="1000" dirty="0">
                <a:solidFill>
                  <a:schemeClr val="bg1"/>
                </a:solidFill>
              </a:rPr>
              <a:t>I could use a little fuel myself</a:t>
            </a:r>
            <a:br>
              <a:rPr lang="en-US" sz="1000" dirty="0">
                <a:solidFill>
                  <a:schemeClr val="bg1"/>
                </a:solidFill>
              </a:rPr>
            </a:br>
            <a:r>
              <a:rPr lang="en-US" sz="1000" dirty="0">
                <a:solidFill>
                  <a:schemeClr val="bg1"/>
                </a:solidFill>
              </a:rPr>
              <a:t>And we could all use a little change</a:t>
            </a:r>
          </a:p>
          <a:p>
            <a:pPr marL="57150" indent="0">
              <a:buNone/>
            </a:pPr>
            <a:r>
              <a:rPr lang="en-US" sz="1000" b="1" dirty="0" smtClean="0">
                <a:solidFill>
                  <a:schemeClr val="accent2"/>
                </a:solidFill>
              </a:rPr>
              <a:t>[PRE-CHORUS]</a:t>
            </a:r>
            <a:endParaRPr lang="en-US" sz="1000" b="1" dirty="0">
              <a:solidFill>
                <a:schemeClr val="accent2"/>
              </a:solidFill>
            </a:endParaRPr>
          </a:p>
          <a:p>
            <a:pPr marL="57150" indent="0">
              <a:buNone/>
            </a:pPr>
            <a:r>
              <a:rPr lang="en-US" sz="1000" b="1" dirty="0" smtClean="0">
                <a:solidFill>
                  <a:schemeClr val="accent1"/>
                </a:solidFill>
              </a:rPr>
              <a:t>[CHORUS]</a:t>
            </a:r>
            <a:endParaRPr lang="en-US" sz="1000" b="1" dirty="0">
              <a:solidFill>
                <a:schemeClr val="accent1"/>
              </a:solidFill>
            </a:endParaRPr>
          </a:p>
          <a:p>
            <a:pPr marL="57150" indent="0">
              <a:buNone/>
            </a:pPr>
            <a:r>
              <a:rPr lang="en-US" sz="1000" dirty="0">
                <a:solidFill>
                  <a:schemeClr val="bg1"/>
                </a:solidFill>
              </a:rPr>
              <a:t>And all that glitters is gold</a:t>
            </a:r>
            <a:br>
              <a:rPr lang="en-US" sz="1000" dirty="0">
                <a:solidFill>
                  <a:schemeClr val="bg1"/>
                </a:solidFill>
              </a:rPr>
            </a:br>
            <a:r>
              <a:rPr lang="en-US" sz="1000" dirty="0">
                <a:solidFill>
                  <a:schemeClr val="bg1"/>
                </a:solidFill>
              </a:rPr>
              <a:t>Only shooting stars break the </a:t>
            </a:r>
            <a:r>
              <a:rPr lang="en-US" sz="1000" dirty="0" smtClean="0">
                <a:solidFill>
                  <a:schemeClr val="bg1"/>
                </a:solidFill>
              </a:rPr>
              <a:t>mold</a:t>
            </a:r>
            <a:endParaRPr lang="en-US" sz="1000" dirty="0">
              <a:solidFill>
                <a:schemeClr val="bg1"/>
              </a:solidFill>
            </a:endParaRPr>
          </a:p>
        </p:txBody>
      </p:sp>
      <p:sp>
        <p:nvSpPr>
          <p:cNvPr id="7" name="Content Placeholder 5"/>
          <p:cNvSpPr txBox="1">
            <a:spLocks/>
          </p:cNvSpPr>
          <p:nvPr/>
        </p:nvSpPr>
        <p:spPr>
          <a:xfrm>
            <a:off x="5753100" y="1257300"/>
            <a:ext cx="5257800" cy="52578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Font typeface="Wingdings" panose="05000000000000000000" pitchFamily="2" charset="2"/>
              <a:buNone/>
            </a:pPr>
            <a:endParaRPr lang="en-US" dirty="0">
              <a:solidFill>
                <a:schemeClr val="bg1"/>
              </a:solidFill>
            </a:endParaRPr>
          </a:p>
        </p:txBody>
      </p:sp>
      <p:sp>
        <p:nvSpPr>
          <p:cNvPr id="5" name="Rectangle 4"/>
          <p:cNvSpPr/>
          <p:nvPr/>
        </p:nvSpPr>
        <p:spPr bwMode="auto">
          <a:xfrm>
            <a:off x="381000" y="1479849"/>
            <a:ext cx="6172200" cy="2692102"/>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accent2"/>
                </a:solidFill>
                <a:ea typeface="Segoe UI" pitchFamily="34" charset="0"/>
                <a:cs typeface="Segoe UI" pitchFamily="34" charset="0"/>
              </a:rPr>
              <a:t>PRE-CHORUS</a:t>
            </a:r>
          </a:p>
          <a:p>
            <a:pPr defTabSz="932472" fontAlgn="base">
              <a:lnSpc>
                <a:spcPct val="90000"/>
              </a:lnSpc>
              <a:spcBef>
                <a:spcPct val="0"/>
              </a:spcBef>
              <a:spcAft>
                <a:spcPct val="0"/>
              </a:spcAft>
            </a:pPr>
            <a:r>
              <a:rPr lang="en-US" dirty="0"/>
              <a:t>Well the years start coming and they don't stop coming</a:t>
            </a:r>
            <a:r>
              <a:rPr lang="en-US" sz="2400" dirty="0"/>
              <a:t/>
            </a:r>
            <a:br>
              <a:rPr lang="en-US" sz="2400" dirty="0"/>
            </a:br>
            <a:r>
              <a:rPr lang="en-US" dirty="0"/>
              <a:t>Fed to the rules and I hit the ground running</a:t>
            </a:r>
            <a:r>
              <a:rPr lang="en-US" sz="2400" dirty="0"/>
              <a:t/>
            </a:r>
            <a:br>
              <a:rPr lang="en-US" sz="2400" dirty="0"/>
            </a:br>
            <a:r>
              <a:rPr lang="en-US" dirty="0"/>
              <a:t>Didn't make sense not to live for fun</a:t>
            </a:r>
            <a:r>
              <a:rPr lang="en-US" sz="2400" dirty="0"/>
              <a:t/>
            </a:r>
            <a:br>
              <a:rPr lang="en-US" sz="2400" dirty="0"/>
            </a:br>
            <a:r>
              <a:rPr lang="en-US" dirty="0"/>
              <a:t>Your brain gets smart but your head gets dumb</a:t>
            </a:r>
            <a:r>
              <a:rPr lang="en-US" sz="2400" dirty="0"/>
              <a:t/>
            </a:r>
            <a:br>
              <a:rPr lang="en-US" sz="2400" dirty="0"/>
            </a:br>
            <a:r>
              <a:rPr lang="en-US" dirty="0"/>
              <a:t>So much to do, so much to see</a:t>
            </a:r>
            <a:r>
              <a:rPr lang="en-US" sz="2400" dirty="0"/>
              <a:t/>
            </a:r>
            <a:br>
              <a:rPr lang="en-US" sz="2400" dirty="0"/>
            </a:br>
            <a:r>
              <a:rPr lang="en-US" dirty="0"/>
              <a:t>So what's wrong with taking the back streets?</a:t>
            </a:r>
            <a:r>
              <a:rPr lang="en-US" sz="2400" dirty="0"/>
              <a:t/>
            </a:r>
            <a:br>
              <a:rPr lang="en-US" sz="2400" dirty="0"/>
            </a:br>
            <a:r>
              <a:rPr lang="en-US" dirty="0"/>
              <a:t>You'll never know if you don't go</a:t>
            </a:r>
            <a:r>
              <a:rPr lang="en-US" sz="2400" dirty="0"/>
              <a:t/>
            </a:r>
            <a:br>
              <a:rPr lang="en-US" sz="2400" dirty="0"/>
            </a:br>
            <a:r>
              <a:rPr lang="en-US" dirty="0"/>
              <a:t>You'll never shine if you don't glow</a:t>
            </a:r>
            <a:endParaRPr lang="en-US" sz="2400" dirty="0" smtClean="0">
              <a:solidFill>
                <a:schemeClr val="bg1"/>
              </a:solidFill>
              <a:ea typeface="Segoe UI" pitchFamily="34" charset="0"/>
              <a:cs typeface="Segoe UI" pitchFamily="34" charset="0"/>
            </a:endParaRPr>
          </a:p>
        </p:txBody>
      </p:sp>
      <p:sp>
        <p:nvSpPr>
          <p:cNvPr id="9" name="Rectangle 8"/>
          <p:cNvSpPr/>
          <p:nvPr/>
        </p:nvSpPr>
        <p:spPr bwMode="auto">
          <a:xfrm>
            <a:off x="381000" y="4554520"/>
            <a:ext cx="6172200" cy="187990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accent1"/>
                </a:solidFill>
                <a:ea typeface="Segoe UI" pitchFamily="34" charset="0"/>
                <a:cs typeface="Segoe UI" pitchFamily="34" charset="0"/>
              </a:rPr>
              <a:t>CHORUS</a:t>
            </a:r>
          </a:p>
          <a:p>
            <a:pPr defTabSz="932472" fontAlgn="base">
              <a:lnSpc>
                <a:spcPct val="90000"/>
              </a:lnSpc>
              <a:spcBef>
                <a:spcPct val="0"/>
              </a:spcBef>
              <a:spcAft>
                <a:spcPct val="0"/>
              </a:spcAft>
            </a:pPr>
            <a:r>
              <a:rPr lang="en-US" dirty="0"/>
              <a:t>Hey now, you're an all-star, get your game on, go play</a:t>
            </a:r>
            <a:br>
              <a:rPr lang="en-US" dirty="0"/>
            </a:br>
            <a:r>
              <a:rPr lang="en-US" dirty="0"/>
              <a:t>Hey now, you're a rock star, get the show on, get paid</a:t>
            </a:r>
            <a:br>
              <a:rPr lang="en-US" dirty="0"/>
            </a:br>
            <a:r>
              <a:rPr lang="en-US" dirty="0"/>
              <a:t>And all that glitters is gold</a:t>
            </a:r>
            <a:br>
              <a:rPr lang="en-US" dirty="0"/>
            </a:br>
            <a:r>
              <a:rPr lang="en-US" dirty="0"/>
              <a:t>Only shooting stars break the mold</a:t>
            </a:r>
            <a:endParaRPr lang="en-US" sz="2400" dirty="0" smtClean="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103051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Developers use </a:t>
            </a:r>
            <a:r>
              <a:rPr lang="en-US" sz="3200" b="1" dirty="0" smtClean="0"/>
              <a:t>methods</a:t>
            </a:r>
            <a:r>
              <a:rPr lang="en-US" sz="3200" dirty="0" smtClean="0"/>
              <a:t> to avoid repeating code</a:t>
            </a:r>
          </a:p>
          <a:p>
            <a:pPr lvl="1"/>
            <a:r>
              <a:rPr lang="en-US" sz="2800" dirty="0" smtClean="0"/>
              <a:t>Just like how songwriters might use </a:t>
            </a:r>
            <a:r>
              <a:rPr lang="en-US" sz="2800" b="1" dirty="0" smtClean="0">
                <a:solidFill>
                  <a:schemeClr val="accent1"/>
                </a:solidFill>
              </a:rPr>
              <a:t>[CHORUS]</a:t>
            </a:r>
            <a:r>
              <a:rPr lang="en-US" sz="2800" dirty="0" smtClean="0"/>
              <a:t> as a placeholder!</a:t>
            </a:r>
          </a:p>
          <a:p>
            <a:pPr lvl="1"/>
            <a:endParaRPr lang="en-US" sz="2800" dirty="0" smtClean="0"/>
          </a:p>
          <a:p>
            <a:r>
              <a:rPr lang="en-US" sz="3200" dirty="0" smtClean="0"/>
              <a:t>Methods are blocks of code that contain multiple statements</a:t>
            </a:r>
          </a:p>
          <a:p>
            <a:endParaRPr lang="en-US" sz="3200" dirty="0"/>
          </a:p>
          <a:p>
            <a:r>
              <a:rPr lang="en-US" sz="3200" dirty="0" smtClean="0"/>
              <a:t>Methods are </a:t>
            </a:r>
            <a:r>
              <a:rPr lang="en-US" sz="3200" b="1" dirty="0" smtClean="0"/>
              <a:t>defined</a:t>
            </a:r>
            <a:r>
              <a:rPr lang="en-US" sz="3200" dirty="0" smtClean="0"/>
              <a:t> and </a:t>
            </a:r>
            <a:r>
              <a:rPr lang="en-US" sz="3200" b="1" dirty="0" smtClean="0"/>
              <a:t>called</a:t>
            </a:r>
            <a:endParaRPr lang="en-US" sz="3200" dirty="0" smtClean="0"/>
          </a:p>
        </p:txBody>
      </p:sp>
    </p:spTree>
    <p:extLst>
      <p:ext uri="{BB962C8B-B14F-4D97-AF65-F5344CB8AC3E}">
        <p14:creationId xmlns:p14="http://schemas.microsoft.com/office/powerpoint/2010/main" val="4116561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anim calcmode="lin" valueType="num">
                                      <p:cBhvr>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anim calcmode="lin" valueType="num">
                                      <p:cBhvr>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2B2C5"/>
        </a:solidFill>
        <a:effectLst/>
      </p:bgPr>
    </p:bg>
    <p:spTree>
      <p:nvGrpSpPr>
        <p:cNvPr id="1" name=""/>
        <p:cNvGrpSpPr/>
        <p:nvPr/>
      </p:nvGrpSpPr>
      <p:grpSpPr>
        <a:xfrm>
          <a:off x="0" y="0"/>
          <a:ext cx="0" cy="0"/>
          <a:chOff x="0" y="0"/>
          <a:chExt cx="0" cy="0"/>
        </a:xfrm>
      </p:grpSpPr>
      <p:pic>
        <p:nvPicPr>
          <p:cNvPr id="1026" name="Picture 2" descr="Image result for alexa intruder alert meme shr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57200"/>
            <a:ext cx="4457700" cy="58651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410200" y="457200"/>
            <a:ext cx="6515100" cy="685800"/>
          </a:xfrm>
          <a:prstGeom prst="rect">
            <a:avLst/>
          </a:prstGeom>
          <a:solidFill>
            <a:srgbClr val="153953"/>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smtClean="0">
                <a:gradFill>
                  <a:gsLst>
                    <a:gs pos="0">
                      <a:srgbClr val="FFFFFF"/>
                    </a:gs>
                    <a:gs pos="100000">
                      <a:srgbClr val="FFFFFF"/>
                    </a:gs>
                  </a:gsLst>
                  <a:lin ang="5400000" scaled="0"/>
                </a:gradFill>
                <a:ea typeface="Segoe UI" pitchFamily="34" charset="0"/>
                <a:cs typeface="Segoe UI" pitchFamily="34" charset="0"/>
              </a:rPr>
              <a:t>ALEXA CUSTOM COMMANDS</a:t>
            </a:r>
          </a:p>
        </p:txBody>
      </p:sp>
      <p:sp>
        <p:nvSpPr>
          <p:cNvPr id="5" name="TextBox 4"/>
          <p:cNvSpPr txBox="1"/>
          <p:nvPr/>
        </p:nvSpPr>
        <p:spPr>
          <a:xfrm>
            <a:off x="5410200" y="1499519"/>
            <a:ext cx="6515100" cy="4822859"/>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solidFill>
                  <a:srgbClr val="153953"/>
                </a:solidFill>
              </a:rPr>
              <a:t>Defining a method</a:t>
            </a:r>
            <a:r>
              <a:rPr lang="en-US" sz="2400" dirty="0" smtClean="0">
                <a:solidFill>
                  <a:srgbClr val="153953"/>
                </a:solidFill>
              </a:rPr>
              <a:t> is like </a:t>
            </a:r>
            <a:r>
              <a:rPr lang="en-US" sz="2400" i="1" dirty="0" smtClean="0">
                <a:solidFill>
                  <a:srgbClr val="153953"/>
                </a:solidFill>
              </a:rPr>
              <a:t>building</a:t>
            </a:r>
            <a:r>
              <a:rPr lang="en-US" sz="2400" dirty="0" smtClean="0">
                <a:solidFill>
                  <a:srgbClr val="153953"/>
                </a:solidFill>
              </a:rPr>
              <a:t> a custom command for Alexa.</a:t>
            </a:r>
          </a:p>
          <a:p>
            <a:pPr>
              <a:lnSpc>
                <a:spcPct val="90000"/>
              </a:lnSpc>
              <a:spcAft>
                <a:spcPts val="600"/>
              </a:spcAft>
            </a:pPr>
            <a:endParaRPr lang="en-US" sz="2400" b="1" dirty="0">
              <a:solidFill>
                <a:srgbClr val="153953"/>
              </a:solidFill>
            </a:endParaRPr>
          </a:p>
          <a:p>
            <a:pPr>
              <a:lnSpc>
                <a:spcPct val="90000"/>
              </a:lnSpc>
              <a:spcAft>
                <a:spcPts val="600"/>
              </a:spcAft>
            </a:pPr>
            <a:r>
              <a:rPr lang="en-US" sz="2800" dirty="0" smtClean="0">
                <a:solidFill>
                  <a:srgbClr val="153953"/>
                </a:solidFill>
              </a:rPr>
              <a:t>WHEN YOU SAY </a:t>
            </a:r>
            <a:r>
              <a:rPr lang="en-US" sz="2800" dirty="0" smtClean="0">
                <a:solidFill>
                  <a:schemeClr val="bg1"/>
                </a:solidFill>
                <a:latin typeface="Consolas" panose="020B0609020204030204" pitchFamily="49" charset="0"/>
              </a:rPr>
              <a:t>&lt;</a:t>
            </a:r>
            <a:r>
              <a:rPr lang="en-US" sz="2800" dirty="0" err="1" smtClean="0">
                <a:solidFill>
                  <a:schemeClr val="bg1"/>
                </a:solidFill>
                <a:latin typeface="Consolas" panose="020B0609020204030204" pitchFamily="49" charset="0"/>
              </a:rPr>
              <a:t>method_name</a:t>
            </a:r>
            <a:r>
              <a:rPr lang="en-US" sz="2800" dirty="0" smtClean="0">
                <a:solidFill>
                  <a:schemeClr val="bg1"/>
                </a:solidFill>
                <a:latin typeface="Consolas" panose="020B0609020204030204" pitchFamily="49" charset="0"/>
              </a:rPr>
              <a:t>&gt; </a:t>
            </a:r>
            <a:r>
              <a:rPr lang="en-US" sz="2800" dirty="0" smtClean="0">
                <a:solidFill>
                  <a:srgbClr val="153953"/>
                </a:solidFill>
              </a:rPr>
              <a:t>ALEXA WILL </a:t>
            </a:r>
            <a:r>
              <a:rPr lang="en-US" sz="2800" dirty="0" smtClean="0">
                <a:solidFill>
                  <a:schemeClr val="bg1"/>
                </a:solidFill>
                <a:latin typeface="Consolas" panose="020B0609020204030204" pitchFamily="49" charset="0"/>
              </a:rPr>
              <a:t>&lt;</a:t>
            </a:r>
            <a:r>
              <a:rPr lang="en-US" sz="2800" dirty="0" err="1" smtClean="0">
                <a:solidFill>
                  <a:schemeClr val="bg1"/>
                </a:solidFill>
                <a:latin typeface="Consolas" panose="020B0609020204030204" pitchFamily="49" charset="0"/>
              </a:rPr>
              <a:t>method_body</a:t>
            </a:r>
            <a:r>
              <a:rPr lang="en-US" sz="2800" dirty="0" smtClean="0">
                <a:solidFill>
                  <a:schemeClr val="bg1"/>
                </a:solidFill>
                <a:latin typeface="Consolas" panose="020B0609020204030204" pitchFamily="49" charset="0"/>
              </a:rPr>
              <a:t>&gt;</a:t>
            </a:r>
          </a:p>
          <a:p>
            <a:pPr>
              <a:lnSpc>
                <a:spcPct val="90000"/>
              </a:lnSpc>
              <a:spcAft>
                <a:spcPts val="600"/>
              </a:spcAft>
            </a:pPr>
            <a:endParaRPr lang="en-US" sz="2800" dirty="0" smtClean="0">
              <a:solidFill>
                <a:schemeClr val="bg1"/>
              </a:solidFill>
              <a:latin typeface="Consolas" panose="020B0609020204030204" pitchFamily="49" charset="0"/>
            </a:endParaRPr>
          </a:p>
          <a:p>
            <a:pPr>
              <a:lnSpc>
                <a:spcPct val="90000"/>
              </a:lnSpc>
              <a:spcAft>
                <a:spcPts val="600"/>
              </a:spcAft>
            </a:pPr>
            <a:endParaRPr lang="en-US" sz="2800" dirty="0">
              <a:solidFill>
                <a:schemeClr val="bg1"/>
              </a:solidFill>
              <a:latin typeface="Consolas" panose="020B0609020204030204" pitchFamily="49" charset="0"/>
            </a:endParaRPr>
          </a:p>
          <a:p>
            <a:pPr>
              <a:lnSpc>
                <a:spcPct val="90000"/>
              </a:lnSpc>
              <a:spcAft>
                <a:spcPts val="600"/>
              </a:spcAft>
            </a:pPr>
            <a:r>
              <a:rPr lang="en-US" sz="2400" b="1" dirty="0" smtClean="0">
                <a:solidFill>
                  <a:srgbClr val="153953"/>
                </a:solidFill>
              </a:rPr>
              <a:t>Calling </a:t>
            </a:r>
            <a:r>
              <a:rPr lang="en-US" sz="2400" b="1" dirty="0">
                <a:solidFill>
                  <a:srgbClr val="153953"/>
                </a:solidFill>
              </a:rPr>
              <a:t>a method</a:t>
            </a:r>
            <a:r>
              <a:rPr lang="en-US" sz="2400" dirty="0">
                <a:solidFill>
                  <a:srgbClr val="153953"/>
                </a:solidFill>
              </a:rPr>
              <a:t> is like </a:t>
            </a:r>
            <a:r>
              <a:rPr lang="en-US" sz="2400" i="1" dirty="0" smtClean="0">
                <a:solidFill>
                  <a:srgbClr val="153953"/>
                </a:solidFill>
              </a:rPr>
              <a:t>invoking</a:t>
            </a:r>
            <a:r>
              <a:rPr lang="en-US" sz="2400" dirty="0" smtClean="0">
                <a:solidFill>
                  <a:srgbClr val="153953"/>
                </a:solidFill>
              </a:rPr>
              <a:t> a custom command for Alexa.</a:t>
            </a:r>
            <a:endParaRPr lang="en-US" sz="2800" dirty="0">
              <a:solidFill>
                <a:schemeClr val="bg1"/>
              </a:solidFill>
              <a:latin typeface="Consolas" panose="020B0609020204030204" pitchFamily="49" charset="0"/>
            </a:endParaRPr>
          </a:p>
          <a:p>
            <a:pPr>
              <a:lnSpc>
                <a:spcPct val="90000"/>
              </a:lnSpc>
              <a:spcAft>
                <a:spcPts val="600"/>
              </a:spcAft>
            </a:pPr>
            <a:endParaRPr lang="en-US" sz="2800" dirty="0" smtClean="0">
              <a:solidFill>
                <a:schemeClr val="bg1"/>
              </a:solidFill>
              <a:latin typeface="Consolas" panose="020B0609020204030204" pitchFamily="49" charset="0"/>
            </a:endParaRPr>
          </a:p>
          <a:p>
            <a:pPr>
              <a:lnSpc>
                <a:spcPct val="90000"/>
              </a:lnSpc>
              <a:spcAft>
                <a:spcPts val="600"/>
              </a:spcAft>
            </a:pPr>
            <a:r>
              <a:rPr lang="en-US" sz="2800" dirty="0" smtClean="0">
                <a:solidFill>
                  <a:srgbClr val="153953"/>
                </a:solidFill>
              </a:rPr>
              <a:t>User says “</a:t>
            </a:r>
            <a:r>
              <a:rPr lang="en-US" sz="2800" dirty="0" smtClean="0">
                <a:solidFill>
                  <a:schemeClr val="bg1"/>
                </a:solidFill>
                <a:latin typeface="Consolas" panose="020B0609020204030204" pitchFamily="49" charset="0"/>
              </a:rPr>
              <a:t>&lt;</a:t>
            </a:r>
            <a:r>
              <a:rPr lang="en-US" sz="2800" dirty="0" err="1" smtClean="0">
                <a:solidFill>
                  <a:schemeClr val="bg1"/>
                </a:solidFill>
                <a:latin typeface="Consolas" panose="020B0609020204030204" pitchFamily="49" charset="0"/>
              </a:rPr>
              <a:t>method_name</a:t>
            </a:r>
            <a:r>
              <a:rPr lang="en-US" sz="2800" dirty="0" smtClean="0">
                <a:solidFill>
                  <a:schemeClr val="bg1"/>
                </a:solidFill>
                <a:latin typeface="Consolas" panose="020B0609020204030204" pitchFamily="49" charset="0"/>
              </a:rPr>
              <a:t>&gt;</a:t>
            </a:r>
            <a:r>
              <a:rPr lang="en-US" sz="2400" dirty="0" smtClean="0">
                <a:solidFill>
                  <a:srgbClr val="153953"/>
                </a:solidFill>
              </a:rPr>
              <a:t>”</a:t>
            </a:r>
            <a:endParaRPr lang="en-US" sz="2400" dirty="0">
              <a:solidFill>
                <a:srgbClr val="153953"/>
              </a:solidFill>
            </a:endParaRPr>
          </a:p>
        </p:txBody>
      </p:sp>
    </p:spTree>
    <p:extLst>
      <p:ext uri="{BB962C8B-B14F-4D97-AF65-F5344CB8AC3E}">
        <p14:creationId xmlns:p14="http://schemas.microsoft.com/office/powerpoint/2010/main" val="642288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Statements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102349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5" name="Content Placeholder 4"/>
          <p:cNvSpPr>
            <a:spLocks noGrp="1"/>
          </p:cNvSpPr>
          <p:nvPr>
            <p:ph idx="1"/>
          </p:nvPr>
        </p:nvSpPr>
        <p:spPr>
          <a:xfrm>
            <a:off x="381000" y="1143000"/>
            <a:ext cx="11201400" cy="1143000"/>
          </a:xfrm>
        </p:spPr>
        <p:txBody>
          <a:bodyPr>
            <a:noAutofit/>
          </a:bodyPr>
          <a:lstStyle/>
          <a:p>
            <a:pPr marL="57150" indent="0">
              <a:buNone/>
            </a:pPr>
            <a:r>
              <a:rPr lang="en-US" sz="3600" b="1" dirty="0">
                <a:solidFill>
                  <a:srgbClr val="0000FF"/>
                </a:solidFill>
                <a:latin typeface="Consolas" panose="020B0609020204030204" pitchFamily="49" charset="0"/>
              </a:rPr>
              <a:t>i</a:t>
            </a:r>
            <a:r>
              <a:rPr lang="en-US" sz="3600" b="1" dirty="0" smtClean="0">
                <a:solidFill>
                  <a:srgbClr val="0000FF"/>
                </a:solidFill>
                <a:latin typeface="Consolas" panose="020B0609020204030204" pitchFamily="49" charset="0"/>
              </a:rPr>
              <a:t>f</a:t>
            </a:r>
            <a:r>
              <a:rPr lang="en-US" sz="3600" b="1" dirty="0" smtClean="0"/>
              <a:t> statements</a:t>
            </a:r>
            <a:r>
              <a:rPr lang="en-US" sz="3600" dirty="0" smtClean="0"/>
              <a:t> let programs behave differently based on </a:t>
            </a:r>
            <a:r>
              <a:rPr lang="en-US" sz="3600" i="1" dirty="0" err="1" smtClean="0"/>
              <a:t>boolean</a:t>
            </a:r>
            <a:r>
              <a:rPr lang="en-US" sz="3600" dirty="0" smtClean="0"/>
              <a:t> values.</a:t>
            </a:r>
            <a:endParaRPr lang="en-US" sz="3600" dirty="0"/>
          </a:p>
        </p:txBody>
      </p:sp>
      <p:pic>
        <p:nvPicPr>
          <p:cNvPr id="2050" name="Picture 2" descr="[cut output 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1979783"/>
            <a:ext cx="5257800" cy="40090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1000" y="2743200"/>
            <a:ext cx="4914900" cy="2788456"/>
          </a:xfrm>
          <a:prstGeom prst="rect">
            <a:avLst/>
          </a:prstGeom>
          <a:noFill/>
        </p:spPr>
        <p:txBody>
          <a:bodyPr wrap="square" lIns="182880" tIns="146304" rIns="182880" bIns="146304" rtlCol="0">
            <a:spAutoFit/>
          </a:bodyPr>
          <a:lstStyle/>
          <a:p>
            <a:pPr>
              <a:lnSpc>
                <a:spcPct val="90000"/>
              </a:lnSpc>
              <a:spcAft>
                <a:spcPts val="600"/>
              </a:spcAft>
            </a:pPr>
            <a:r>
              <a:rPr lang="en-US" sz="3600" dirty="0"/>
              <a:t>For example, think of a program for a light switch. </a:t>
            </a:r>
            <a:r>
              <a:rPr lang="en-US" sz="3600" b="1" dirty="0"/>
              <a:t>If</a:t>
            </a:r>
            <a:r>
              <a:rPr lang="en-US" sz="3600" dirty="0"/>
              <a:t> it is </a:t>
            </a:r>
            <a:r>
              <a:rPr lang="en-US" sz="3600" i="1" dirty="0"/>
              <a:t>up</a:t>
            </a:r>
            <a:r>
              <a:rPr lang="en-US" sz="3600" dirty="0"/>
              <a:t>, the light is </a:t>
            </a:r>
            <a:r>
              <a:rPr lang="en-US" sz="3600" i="1" dirty="0"/>
              <a:t>on</a:t>
            </a:r>
            <a:r>
              <a:rPr lang="en-US" sz="3600" dirty="0"/>
              <a:t>. </a:t>
            </a:r>
            <a:r>
              <a:rPr lang="en-US" sz="3600" b="1" dirty="0"/>
              <a:t>If</a:t>
            </a:r>
            <a:r>
              <a:rPr lang="en-US" sz="3600" dirty="0"/>
              <a:t> it is </a:t>
            </a:r>
            <a:r>
              <a:rPr lang="en-US" sz="3600" i="1" dirty="0"/>
              <a:t>down</a:t>
            </a:r>
            <a:r>
              <a:rPr lang="en-US" sz="3600" dirty="0"/>
              <a:t>, the light is </a:t>
            </a:r>
            <a:r>
              <a:rPr lang="en-US" sz="3600" i="1" dirty="0" smtClean="0"/>
              <a:t>off</a:t>
            </a:r>
            <a:r>
              <a:rPr lang="en-US" sz="3600" dirty="0" smtClean="0"/>
              <a:t>. </a:t>
            </a:r>
            <a:endParaRPr lang="en-US" sz="3600" dirty="0"/>
          </a:p>
        </p:txBody>
      </p:sp>
    </p:spTree>
    <p:extLst>
      <p:ext uri="{BB962C8B-B14F-4D97-AF65-F5344CB8AC3E}">
        <p14:creationId xmlns:p14="http://schemas.microsoft.com/office/powerpoint/2010/main" val="2602943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FB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What is a </a:t>
            </a:r>
            <a:r>
              <a:rPr lang="en-US" dirty="0" err="1" smtClean="0"/>
              <a:t>boolean</a:t>
            </a:r>
            <a:r>
              <a:rPr lang="en-US" dirty="0" smtClean="0"/>
              <a:t>?</a:t>
            </a:r>
            <a:endParaRPr lang="en-US" dirty="0"/>
          </a:p>
        </p:txBody>
      </p:sp>
      <p:sp>
        <p:nvSpPr>
          <p:cNvPr id="3" name="Content Placeholder 2"/>
          <p:cNvSpPr>
            <a:spLocks noGrp="1"/>
          </p:cNvSpPr>
          <p:nvPr>
            <p:ph idx="1"/>
          </p:nvPr>
        </p:nvSpPr>
        <p:spPr>
          <a:xfrm>
            <a:off x="381000" y="1143000"/>
            <a:ext cx="4914900" cy="4800600"/>
          </a:xfrm>
        </p:spPr>
        <p:txBody>
          <a:bodyPr anchor="ctr">
            <a:normAutofit/>
          </a:bodyPr>
          <a:lstStyle/>
          <a:p>
            <a:pPr marL="57150" indent="0" algn="ctr">
              <a:buNone/>
            </a:pPr>
            <a:r>
              <a:rPr lang="en-US" sz="6000" dirty="0" smtClean="0"/>
              <a:t>A </a:t>
            </a:r>
            <a:r>
              <a:rPr lang="en-US" sz="6000" b="1" dirty="0" err="1" smtClean="0"/>
              <a:t>boolean</a:t>
            </a:r>
            <a:r>
              <a:rPr lang="en-US" sz="6000" dirty="0" smtClean="0"/>
              <a:t> is a form of data that can be </a:t>
            </a:r>
            <a:r>
              <a:rPr lang="en-US" sz="6000" i="1" dirty="0" smtClean="0"/>
              <a:t>true</a:t>
            </a:r>
            <a:r>
              <a:rPr lang="en-US" sz="6000" dirty="0" smtClean="0"/>
              <a:t> or </a:t>
            </a:r>
            <a:r>
              <a:rPr lang="en-US" sz="6000" i="1" dirty="0" smtClean="0"/>
              <a:t>false</a:t>
            </a:r>
            <a:r>
              <a:rPr lang="en-US" sz="6000" dirty="0" smtClean="0"/>
              <a:t>.</a:t>
            </a:r>
            <a:endParaRPr lang="en-US" sz="6000" dirty="0"/>
          </a:p>
        </p:txBody>
      </p:sp>
      <p:pic>
        <p:nvPicPr>
          <p:cNvPr id="1026" name="Picture 2" descr="Image result for light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257300"/>
            <a:ext cx="46863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92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solidFill>
                  <a:srgbClr val="0000FF"/>
                </a:solidFill>
                <a:latin typeface="Consolas" panose="020B0609020204030204" pitchFamily="49" charset="0"/>
              </a:rPr>
              <a:t>if</a:t>
            </a:r>
            <a:r>
              <a:rPr lang="en-US" sz="4000" dirty="0"/>
              <a:t> </a:t>
            </a:r>
            <a:r>
              <a:rPr lang="en-US" sz="4000" dirty="0" smtClean="0"/>
              <a:t>Statement Code</a:t>
            </a:r>
            <a:endParaRPr lang="en-US" sz="4000" dirty="0"/>
          </a:p>
        </p:txBody>
      </p:sp>
      <p:sp>
        <p:nvSpPr>
          <p:cNvPr id="5" name="Content Placeholder 4"/>
          <p:cNvSpPr>
            <a:spLocks noGrp="1"/>
          </p:cNvSpPr>
          <p:nvPr>
            <p:ph idx="1"/>
          </p:nvPr>
        </p:nvSpPr>
        <p:spPr>
          <a:xfrm>
            <a:off x="381000" y="1143000"/>
            <a:ext cx="11201400" cy="2743200"/>
          </a:xfrm>
        </p:spPr>
        <p:txBody>
          <a:bodyPr>
            <a:noAutofit/>
          </a:bodyPr>
          <a:lstStyle/>
          <a:p>
            <a:pPr marL="57150" indent="0">
              <a:buNone/>
            </a:pPr>
            <a:r>
              <a:rPr lang="en-US" sz="4800" dirty="0" smtClean="0">
                <a:solidFill>
                  <a:srgbClr val="0000FF"/>
                </a:solidFill>
                <a:latin typeface="Consolas" panose="020B0609020204030204" pitchFamily="49" charset="0"/>
              </a:rPr>
              <a:t>if</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switchOn</a:t>
            </a:r>
            <a:r>
              <a:rPr lang="en-US" sz="4800" dirty="0" smtClean="0">
                <a:solidFill>
                  <a:srgbClr val="000000"/>
                </a:solidFill>
                <a:latin typeface="Consolas" panose="020B0609020204030204" pitchFamily="49" charset="0"/>
              </a:rPr>
              <a:t>) {</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	</a:t>
            </a:r>
            <a:r>
              <a:rPr lang="en-US" sz="4800" dirty="0" err="1" smtClean="0">
                <a:solidFill>
                  <a:srgbClr val="000000"/>
                </a:solidFill>
                <a:latin typeface="Consolas" panose="020B0609020204030204" pitchFamily="49" charset="0"/>
              </a:rPr>
              <a:t>Console.WriteLine</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"Light!"</a:t>
            </a:r>
            <a:r>
              <a:rPr lang="en-US" sz="4800" dirty="0">
                <a:solidFill>
                  <a:srgbClr val="000000"/>
                </a:solidFill>
                <a:latin typeface="Consolas" panose="020B0609020204030204" pitchFamily="49" charset="0"/>
              </a:rPr>
              <a:t>);</a:t>
            </a:r>
          </a:p>
          <a:p>
            <a:pPr marL="57150" indent="0">
              <a:buNone/>
            </a:pPr>
            <a:r>
              <a:rPr lang="en-US" sz="4800" dirty="0" smtClean="0">
                <a:solidFill>
                  <a:srgbClr val="000000"/>
                </a:solidFill>
                <a:latin typeface="Consolas" panose="020B0609020204030204" pitchFamily="49" charset="0"/>
              </a:rPr>
              <a:t>}</a:t>
            </a:r>
            <a:endParaRPr lang="en-US" sz="4800" b="0" dirty="0">
              <a:solidFill>
                <a:srgbClr val="000000"/>
              </a:solidFill>
              <a:effectLst/>
              <a:latin typeface="Consolas" panose="020B0609020204030204" pitchFamily="49" charset="0"/>
            </a:endParaRPr>
          </a:p>
        </p:txBody>
      </p:sp>
      <p:sp>
        <p:nvSpPr>
          <p:cNvPr id="4" name="TextBox 3"/>
          <p:cNvSpPr txBox="1"/>
          <p:nvPr/>
        </p:nvSpPr>
        <p:spPr>
          <a:xfrm>
            <a:off x="1275701" y="2913269"/>
            <a:ext cx="8336256" cy="3373231"/>
          </a:xfrm>
          <a:prstGeom prst="rect">
            <a:avLst/>
          </a:prstGeom>
          <a:solidFill>
            <a:schemeClr val="accent1">
              <a:alpha val="5000"/>
            </a:schemeClr>
          </a:solidFill>
          <a:ln w="41275">
            <a:solidFill>
              <a:schemeClr val="accent1"/>
            </a:solidFill>
          </a:ln>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4000" dirty="0">
                <a:solidFill>
                  <a:srgbClr val="0000FF"/>
                </a:solidFill>
                <a:latin typeface="Consolas" panose="020B0609020204030204" pitchFamily="49" charset="0"/>
              </a:rPr>
              <a:t>if</a:t>
            </a:r>
            <a:r>
              <a:rPr lang="en-US" sz="4000" dirty="0" smtClean="0">
                <a:gradFill>
                  <a:gsLst>
                    <a:gs pos="2917">
                      <a:schemeClr val="tx1"/>
                    </a:gs>
                    <a:gs pos="30000">
                      <a:schemeClr val="tx1"/>
                    </a:gs>
                  </a:gsLst>
                  <a:lin ang="5400000" scaled="0"/>
                </a:gradFill>
              </a:rPr>
              <a:t> keyword</a:t>
            </a:r>
          </a:p>
          <a:p>
            <a:pPr marL="342900" indent="-342900">
              <a:lnSpc>
                <a:spcPct val="90000"/>
              </a:lnSpc>
              <a:spcAft>
                <a:spcPts val="600"/>
              </a:spcAft>
              <a:buFont typeface="Arial" panose="020B0604020202020204" pitchFamily="34" charset="0"/>
              <a:buChar char="•"/>
            </a:pPr>
            <a:r>
              <a:rPr lang="en-US" sz="4000" dirty="0" smtClean="0">
                <a:gradFill>
                  <a:gsLst>
                    <a:gs pos="2917">
                      <a:schemeClr val="tx1"/>
                    </a:gs>
                    <a:gs pos="30000">
                      <a:schemeClr val="tx1"/>
                    </a:gs>
                  </a:gsLst>
                  <a:lin ang="5400000" scaled="0"/>
                </a:gradFill>
              </a:rPr>
              <a:t>Parentheses</a:t>
            </a:r>
          </a:p>
          <a:p>
            <a:pPr marL="342900" indent="-342900">
              <a:lnSpc>
                <a:spcPct val="90000"/>
              </a:lnSpc>
              <a:spcAft>
                <a:spcPts val="600"/>
              </a:spcAft>
              <a:buFont typeface="Arial" panose="020B0604020202020204" pitchFamily="34" charset="0"/>
              <a:buChar char="•"/>
            </a:pPr>
            <a:r>
              <a:rPr lang="en-US" sz="4000" dirty="0" err="1">
                <a:solidFill>
                  <a:srgbClr val="000000"/>
                </a:solidFill>
                <a:latin typeface="Consolas" panose="020B0609020204030204" pitchFamily="49" charset="0"/>
              </a:rPr>
              <a:t>switchOn</a:t>
            </a:r>
            <a:r>
              <a:rPr lang="en-US" sz="4000" dirty="0" smtClean="0">
                <a:gradFill>
                  <a:gsLst>
                    <a:gs pos="2917">
                      <a:schemeClr val="tx1"/>
                    </a:gs>
                    <a:gs pos="30000">
                      <a:schemeClr val="tx1"/>
                    </a:gs>
                  </a:gsLst>
                  <a:lin ang="5400000" scaled="0"/>
                </a:gradFill>
              </a:rPr>
              <a:t> – Boolean expression</a:t>
            </a:r>
          </a:p>
          <a:p>
            <a:pPr marL="342900" indent="-342900">
              <a:lnSpc>
                <a:spcPct val="90000"/>
              </a:lnSpc>
              <a:spcAft>
                <a:spcPts val="600"/>
              </a:spcAft>
              <a:buFont typeface="Arial" panose="020B0604020202020204" pitchFamily="34" charset="0"/>
              <a:buChar char="•"/>
            </a:pPr>
            <a:r>
              <a:rPr lang="en-US" sz="4000" dirty="0" smtClean="0">
                <a:gradFill>
                  <a:gsLst>
                    <a:gs pos="2917">
                      <a:schemeClr val="tx1"/>
                    </a:gs>
                    <a:gs pos="30000">
                      <a:schemeClr val="tx1"/>
                    </a:gs>
                  </a:gsLst>
                  <a:lin ang="5400000" scaled="0"/>
                </a:gradFill>
              </a:rPr>
              <a:t>Curly brackets – body</a:t>
            </a:r>
          </a:p>
          <a:p>
            <a:pPr marL="342900" indent="-342900">
              <a:lnSpc>
                <a:spcPct val="90000"/>
              </a:lnSpc>
              <a:spcAft>
                <a:spcPts val="600"/>
              </a:spcAft>
              <a:buFont typeface="Arial" panose="020B0604020202020204" pitchFamily="34" charset="0"/>
              <a:buChar char="•"/>
            </a:pPr>
            <a:r>
              <a:rPr lang="en-US" sz="4000" dirty="0" err="1">
                <a:solidFill>
                  <a:srgbClr val="000000"/>
                </a:solidFill>
                <a:latin typeface="Consolas" panose="020B0609020204030204" pitchFamily="49" charset="0"/>
              </a:rPr>
              <a:t>Console.WriteLine</a:t>
            </a:r>
            <a:r>
              <a:rPr lang="en-US" sz="4000" dirty="0" smtClean="0">
                <a:gradFill>
                  <a:gsLst>
                    <a:gs pos="2917">
                      <a:schemeClr val="tx1"/>
                    </a:gs>
                    <a:gs pos="30000">
                      <a:schemeClr val="tx1"/>
                    </a:gs>
                  </a:gsLst>
                  <a:lin ang="5400000" scaled="0"/>
                </a:gradFill>
              </a:rPr>
              <a:t> – statement</a:t>
            </a:r>
          </a:p>
        </p:txBody>
      </p:sp>
      <p:sp>
        <p:nvSpPr>
          <p:cNvPr id="8" name="Rectangle 7"/>
          <p:cNvSpPr/>
          <p:nvPr/>
        </p:nvSpPr>
        <p:spPr bwMode="auto">
          <a:xfrm>
            <a:off x="9753600" y="4081182"/>
            <a:ext cx="2158253" cy="1572316"/>
          </a:xfrm>
          <a:prstGeom prst="rect">
            <a:avLst/>
          </a:prstGeom>
          <a:solidFill>
            <a:schemeClr val="accent2">
              <a:lumMod val="20000"/>
              <a:lumOff val="80000"/>
            </a:schemeClr>
          </a:solidFill>
          <a:ln w="1905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solidFill>
                  <a:schemeClr val="accent2">
                    <a:lumMod val="50000"/>
                  </a:schemeClr>
                </a:solidFill>
                <a:ea typeface="Segoe UI" pitchFamily="34" charset="0"/>
                <a:cs typeface="Segoe UI" pitchFamily="34" charset="0"/>
              </a:rPr>
              <a:t>TIP</a:t>
            </a:r>
            <a:r>
              <a:rPr lang="en-US" sz="2400" dirty="0" smtClean="0">
                <a:solidFill>
                  <a:schemeClr val="accent2">
                    <a:lumMod val="50000"/>
                  </a:schemeClr>
                </a:solidFill>
                <a:ea typeface="Segoe UI" pitchFamily="34" charset="0"/>
                <a:cs typeface="Segoe UI" pitchFamily="34" charset="0"/>
              </a:rPr>
              <a:t>: Read </a:t>
            </a:r>
            <a:r>
              <a:rPr lang="en-US" sz="2400" dirty="0">
                <a:solidFill>
                  <a:srgbClr val="0000FF"/>
                </a:solidFill>
                <a:latin typeface="Consolas" panose="020B0609020204030204" pitchFamily="49" charset="0"/>
              </a:rPr>
              <a:t>if</a:t>
            </a:r>
            <a:r>
              <a:rPr lang="en-US" sz="2400" dirty="0" smtClean="0">
                <a:solidFill>
                  <a:schemeClr val="accent2">
                    <a:lumMod val="50000"/>
                  </a:schemeClr>
                </a:solidFill>
                <a:ea typeface="Segoe UI" pitchFamily="34" charset="0"/>
                <a:cs typeface="Segoe UI" pitchFamily="34" charset="0"/>
              </a:rPr>
              <a:t> statements like English sentences!</a:t>
            </a:r>
          </a:p>
        </p:txBody>
      </p:sp>
    </p:spTree>
    <p:extLst>
      <p:ext uri="{BB962C8B-B14F-4D97-AF65-F5344CB8AC3E}">
        <p14:creationId xmlns:p14="http://schemas.microsoft.com/office/powerpoint/2010/main" val="3701880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anim calcmode="lin" valueType="num">
                                      <p:cBhvr>
                                        <p:cTn id="8" dur="500" fill="hold"/>
                                        <p:tgtEl>
                                          <p:spTgt spid="4">
                                            <p:bg/>
                                          </p:spTgt>
                                        </p:tgtEl>
                                        <p:attrNameLst>
                                          <p:attrName>ppt_x</p:attrName>
                                        </p:attrNameLst>
                                      </p:cBhvr>
                                      <p:tavLst>
                                        <p:tav tm="0">
                                          <p:val>
                                            <p:strVal val="#ppt_x"/>
                                          </p:val>
                                        </p:tav>
                                        <p:tav tm="100000">
                                          <p:val>
                                            <p:strVal val="#ppt_x"/>
                                          </p:val>
                                        </p:tav>
                                      </p:tavLst>
                                    </p:anim>
                                    <p:anim calcmode="lin" valueType="num">
                                      <p:cBhvr>
                                        <p:cTn id="9" dur="500" fill="hold"/>
                                        <p:tgtEl>
                                          <p:spTgt spid="4">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anim calcmode="lin" valueType="num">
                                      <p:cBhvr>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anim calcmode="lin" valueType="num">
                                      <p:cBhvr>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anim calcmode="lin" valueType="num">
                                      <p:cBhvr>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anim calcmode="lin" valueType="num">
                                      <p:cBhvr>
                                        <p:cTn id="3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500"/>
                                        <p:tgtEl>
                                          <p:spTgt spid="4">
                                            <p:txEl>
                                              <p:pRg st="4" end="4"/>
                                            </p:txEl>
                                          </p:spTgt>
                                        </p:tgtEl>
                                      </p:cBhvr>
                                    </p:animEffect>
                                    <p:anim calcmode="lin" valueType="num">
                                      <p:cBhvr>
                                        <p:cTn id="4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1+#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FF"/>
                </a:solidFill>
                <a:latin typeface="Consolas" panose="020B0609020204030204" pitchFamily="49" charset="0"/>
              </a:rPr>
              <a:t>if</a:t>
            </a:r>
            <a:r>
              <a:rPr lang="en-US" dirty="0"/>
              <a:t> Statement</a:t>
            </a:r>
            <a:r>
              <a:rPr lang="en-US" dirty="0" smtClean="0"/>
              <a:t> flowchart</a:t>
            </a:r>
            <a:endParaRPr lang="en-US" dirty="0"/>
          </a:p>
        </p:txBody>
      </p:sp>
      <p:pic>
        <p:nvPicPr>
          <p:cNvPr id="4" name="Picture 3"/>
          <p:cNvPicPr>
            <a:picLocks noChangeAspect="1"/>
          </p:cNvPicPr>
          <p:nvPr/>
        </p:nvPicPr>
        <p:blipFill>
          <a:blip r:embed="rId3"/>
          <a:stretch>
            <a:fillRect/>
          </a:stretch>
        </p:blipFill>
        <p:spPr>
          <a:xfrm>
            <a:off x="2667000" y="800100"/>
            <a:ext cx="6858000" cy="5770130"/>
          </a:xfrm>
          <a:prstGeom prst="rect">
            <a:avLst/>
          </a:prstGeom>
        </p:spPr>
      </p:pic>
    </p:spTree>
    <p:extLst>
      <p:ext uri="{BB962C8B-B14F-4D97-AF65-F5344CB8AC3E}">
        <p14:creationId xmlns:p14="http://schemas.microsoft.com/office/powerpoint/2010/main" val="8540225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a:xfrm>
            <a:off x="381000" y="1143000"/>
            <a:ext cx="6858000" cy="5257800"/>
          </a:xfrm>
        </p:spPr>
        <p:txBody>
          <a:bodyPr>
            <a:normAutofit/>
          </a:bodyPr>
          <a:lstStyle/>
          <a:p>
            <a:r>
              <a:rPr lang="en-US" sz="3600" dirty="0" smtClean="0"/>
              <a:t>Equality</a:t>
            </a:r>
          </a:p>
          <a:p>
            <a:pPr lvl="1"/>
            <a:r>
              <a:rPr lang="en-US" sz="3200" dirty="0" smtClean="0"/>
              <a:t>Example: </a:t>
            </a:r>
            <a:r>
              <a:rPr lang="en-US" sz="3200" dirty="0">
                <a:solidFill>
                  <a:srgbClr val="000000"/>
                </a:solidFill>
                <a:latin typeface="Consolas" panose="020B0609020204030204" pitchFamily="49" charset="0"/>
              </a:rPr>
              <a:t>name == </a:t>
            </a:r>
            <a:r>
              <a:rPr lang="en-US" sz="3200" dirty="0" smtClean="0">
                <a:solidFill>
                  <a:srgbClr val="A31515"/>
                </a:solidFill>
                <a:latin typeface="Consolas" panose="020B0609020204030204" pitchFamily="49" charset="0"/>
              </a:rPr>
              <a:t>"Yoda"</a:t>
            </a:r>
          </a:p>
          <a:p>
            <a:pPr marL="457200" lvl="1" indent="0">
              <a:buNone/>
            </a:pPr>
            <a:endParaRPr lang="en-US" sz="3200" dirty="0" smtClean="0"/>
          </a:p>
          <a:p>
            <a:pPr marL="457200" lvl="1" indent="0">
              <a:buNone/>
            </a:pPr>
            <a:endParaRPr lang="en-US" sz="3200" dirty="0" smtClean="0"/>
          </a:p>
          <a:p>
            <a:r>
              <a:rPr lang="en-US" sz="3600" dirty="0" smtClean="0"/>
              <a:t>Greater Than/Less Than</a:t>
            </a:r>
          </a:p>
          <a:p>
            <a:pPr lvl="1"/>
            <a:r>
              <a:rPr lang="en-US" sz="3200" dirty="0" smtClean="0"/>
              <a:t>Example: </a:t>
            </a:r>
            <a:r>
              <a:rPr lang="en-US" sz="3200" dirty="0">
                <a:solidFill>
                  <a:srgbClr val="000000"/>
                </a:solidFill>
                <a:latin typeface="Consolas" panose="020B0609020204030204" pitchFamily="49" charset="0"/>
              </a:rPr>
              <a:t>age &gt; </a:t>
            </a:r>
            <a:r>
              <a:rPr lang="en-US" sz="3200" dirty="0" smtClean="0">
                <a:solidFill>
                  <a:srgbClr val="098658"/>
                </a:solidFill>
                <a:latin typeface="Consolas" panose="020B0609020204030204" pitchFamily="49" charset="0"/>
              </a:rPr>
              <a:t>900</a:t>
            </a:r>
          </a:p>
          <a:p>
            <a:pPr lvl="1"/>
            <a:r>
              <a:rPr lang="en-US" sz="3200" dirty="0"/>
              <a:t>Example: </a:t>
            </a:r>
            <a:r>
              <a:rPr lang="en-US" sz="3200" dirty="0" smtClean="0">
                <a:solidFill>
                  <a:srgbClr val="000000"/>
                </a:solidFill>
                <a:latin typeface="Consolas" panose="020B0609020204030204" pitchFamily="49" charset="0"/>
              </a:rPr>
              <a:t>height</a:t>
            </a:r>
            <a:r>
              <a:rPr lang="en-US" sz="3200" dirty="0">
                <a:solidFill>
                  <a:srgbClr val="000000"/>
                </a:solidFill>
                <a:latin typeface="Consolas" panose="020B0609020204030204" pitchFamily="49" charset="0"/>
              </a:rPr>
              <a:t> </a:t>
            </a:r>
            <a:r>
              <a:rPr lang="en-US" sz="3200" dirty="0" smtClean="0">
                <a:solidFill>
                  <a:srgbClr val="000000"/>
                </a:solidFill>
                <a:latin typeface="Consolas" panose="020B0609020204030204" pitchFamily="49" charset="0"/>
              </a:rPr>
              <a:t>&lt;</a:t>
            </a:r>
            <a:r>
              <a:rPr lang="en-US" sz="3200" dirty="0">
                <a:solidFill>
                  <a:srgbClr val="000000"/>
                </a:solidFill>
                <a:latin typeface="Consolas" panose="020B0609020204030204" pitchFamily="49" charset="0"/>
              </a:rPr>
              <a:t> </a:t>
            </a:r>
            <a:r>
              <a:rPr lang="en-US" sz="3200" dirty="0" smtClean="0">
                <a:solidFill>
                  <a:srgbClr val="098658"/>
                </a:solidFill>
                <a:latin typeface="Consolas" panose="020B0609020204030204" pitchFamily="49" charset="0"/>
              </a:rPr>
              <a:t>40</a:t>
            </a:r>
            <a:endParaRPr lang="en-US" sz="3200" dirty="0">
              <a:solidFill>
                <a:srgbClr val="000000"/>
              </a:solidFill>
              <a:latin typeface="Consolas" panose="020B0609020204030204" pitchFamily="49" charset="0"/>
            </a:endParaRPr>
          </a:p>
          <a:p>
            <a:pPr lvl="1"/>
            <a:endParaRPr lang="en-US" sz="3200" dirty="0">
              <a:solidFill>
                <a:srgbClr val="000000"/>
              </a:solidFill>
              <a:latin typeface="Consolas" panose="020B0609020204030204" pitchFamily="49" charset="0"/>
            </a:endParaRPr>
          </a:p>
          <a:p>
            <a:pPr lvl="1"/>
            <a:endParaRPr lang="en-US" dirty="0"/>
          </a:p>
        </p:txBody>
      </p:sp>
      <p:pic>
        <p:nvPicPr>
          <p:cNvPr id="3074" name="Picture 2" descr="Image result for you must be this tall to ride"/>
          <p:cNvPicPr>
            <a:picLocks noChangeAspect="1" noChangeArrowheads="1"/>
          </p:cNvPicPr>
          <p:nvPr/>
        </p:nvPicPr>
        <p:blipFill rotWithShape="1">
          <a:blip r:embed="rId3">
            <a:extLst>
              <a:ext uri="{28A0092B-C50C-407E-A947-70E740481C1C}">
                <a14:useLocalDpi xmlns:a14="http://schemas.microsoft.com/office/drawing/2010/main" val="0"/>
              </a:ext>
            </a:extLst>
          </a:blip>
          <a:srcRect t="4038" b="15205"/>
          <a:stretch/>
        </p:blipFill>
        <p:spPr bwMode="auto">
          <a:xfrm>
            <a:off x="7353300" y="1143000"/>
            <a:ext cx="4457700" cy="540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5495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solidFill>
                  <a:srgbClr val="0000FF"/>
                </a:solidFill>
                <a:latin typeface="Consolas" panose="020B0609020204030204" pitchFamily="49" charset="0"/>
              </a:rPr>
              <a:t>else</a:t>
            </a:r>
            <a:r>
              <a:rPr lang="en-US" sz="4000" dirty="0" smtClean="0"/>
              <a:t> Clause</a:t>
            </a:r>
            <a:endParaRPr lang="en-US" sz="4000" dirty="0"/>
          </a:p>
        </p:txBody>
      </p:sp>
      <p:sp>
        <p:nvSpPr>
          <p:cNvPr id="5" name="Content Placeholder 4"/>
          <p:cNvSpPr>
            <a:spLocks noGrp="1"/>
          </p:cNvSpPr>
          <p:nvPr>
            <p:ph idx="1"/>
          </p:nvPr>
        </p:nvSpPr>
        <p:spPr>
          <a:xfrm>
            <a:off x="381000" y="1234188"/>
            <a:ext cx="11201400" cy="4343400"/>
          </a:xfrm>
        </p:spPr>
        <p:txBody>
          <a:bodyPr>
            <a:noAutofit/>
          </a:bodyPr>
          <a:lstStyle/>
          <a:p>
            <a:pPr marL="57150" indent="0">
              <a:buNone/>
            </a:pPr>
            <a:r>
              <a:rPr lang="en-US" sz="4800" dirty="0" smtClean="0">
                <a:solidFill>
                  <a:srgbClr val="0000FF"/>
                </a:solidFill>
                <a:latin typeface="Consolas" panose="020B0609020204030204" pitchFamily="49" charset="0"/>
              </a:rPr>
              <a:t>if</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switchOn</a:t>
            </a:r>
            <a:r>
              <a:rPr lang="en-US" sz="4800" dirty="0">
                <a:solidFill>
                  <a:srgbClr val="000000"/>
                </a:solidFill>
                <a:latin typeface="Consolas" panose="020B0609020204030204" pitchFamily="49" charset="0"/>
              </a:rPr>
              <a:t>) {</a:t>
            </a:r>
          </a:p>
          <a:p>
            <a:pPr marL="57150" indent="0">
              <a:buNone/>
            </a:pPr>
            <a:r>
              <a:rPr lang="en-US" sz="4800" dirty="0" smtClean="0">
                <a:solidFill>
                  <a:srgbClr val="000000"/>
                </a:solidFill>
                <a:latin typeface="Consolas" panose="020B0609020204030204" pitchFamily="49" charset="0"/>
              </a:rPr>
              <a:t>	</a:t>
            </a:r>
            <a:r>
              <a:rPr lang="en-US" sz="4800" dirty="0" err="1" smtClean="0">
                <a:solidFill>
                  <a:srgbClr val="000000"/>
                </a:solidFill>
                <a:latin typeface="Consolas" panose="020B0609020204030204" pitchFamily="49" charset="0"/>
              </a:rPr>
              <a:t>Console.WriteLine</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Light!"</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a:t>
            </a:r>
            <a:r>
              <a:rPr lang="en-US" sz="4800" dirty="0">
                <a:solidFill>
                  <a:srgbClr val="000000"/>
                </a:solidFill>
                <a:latin typeface="Consolas" panose="020B0609020204030204" pitchFamily="49" charset="0"/>
              </a:rPr>
              <a:t> </a:t>
            </a:r>
            <a:r>
              <a:rPr lang="en-US" sz="4800" dirty="0">
                <a:solidFill>
                  <a:srgbClr val="0000FF"/>
                </a:solidFill>
                <a:latin typeface="Consolas" panose="020B0609020204030204" pitchFamily="49" charset="0"/>
              </a:rPr>
              <a:t>else</a:t>
            </a:r>
            <a:r>
              <a:rPr lang="en-US" sz="4800" dirty="0">
                <a:solidFill>
                  <a:srgbClr val="000000"/>
                </a:solidFill>
                <a:latin typeface="Consolas" panose="020B0609020204030204" pitchFamily="49" charset="0"/>
              </a:rPr>
              <a:t> {</a:t>
            </a:r>
          </a:p>
          <a:p>
            <a:pPr marL="57150" indent="0">
              <a:buNone/>
            </a:pPr>
            <a:r>
              <a:rPr lang="en-US" sz="4800" dirty="0" smtClean="0">
                <a:solidFill>
                  <a:srgbClr val="000000"/>
                </a:solidFill>
                <a:latin typeface="Consolas" panose="020B0609020204030204" pitchFamily="49" charset="0"/>
              </a:rPr>
              <a:t>	</a:t>
            </a:r>
            <a:r>
              <a:rPr lang="en-US" sz="4800" dirty="0" err="1" smtClean="0">
                <a:solidFill>
                  <a:srgbClr val="000000"/>
                </a:solidFill>
                <a:latin typeface="Consolas" panose="020B0609020204030204" pitchFamily="49" charset="0"/>
              </a:rPr>
              <a:t>Console.WriteLine</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Dark!"</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a:t>
            </a:r>
            <a:endParaRPr lang="en-US" sz="4800" b="0" dirty="0">
              <a:solidFill>
                <a:srgbClr val="000000"/>
              </a:solidFill>
              <a:effectLst/>
              <a:latin typeface="Consolas" panose="020B0609020204030204" pitchFamily="49" charset="0"/>
            </a:endParaRPr>
          </a:p>
        </p:txBody>
      </p:sp>
      <p:sp>
        <p:nvSpPr>
          <p:cNvPr id="3" name="TextBox 2"/>
          <p:cNvSpPr txBox="1"/>
          <p:nvPr/>
        </p:nvSpPr>
        <p:spPr>
          <a:xfrm>
            <a:off x="381000" y="5829300"/>
            <a:ext cx="111912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Code in the body of the </a:t>
            </a:r>
            <a:r>
              <a:rPr lang="en-US" sz="2400" dirty="0">
                <a:solidFill>
                  <a:srgbClr val="0000FF"/>
                </a:solidFill>
                <a:latin typeface="Consolas" panose="020B0609020204030204" pitchFamily="49" charset="0"/>
              </a:rPr>
              <a:t>else</a:t>
            </a:r>
            <a:r>
              <a:rPr lang="en-US" sz="2400" dirty="0" smtClean="0">
                <a:gradFill>
                  <a:gsLst>
                    <a:gs pos="2917">
                      <a:schemeClr val="tx1"/>
                    </a:gs>
                    <a:gs pos="30000">
                      <a:schemeClr val="tx1"/>
                    </a:gs>
                  </a:gsLst>
                  <a:lin ang="5400000" scaled="0"/>
                </a:gradFill>
              </a:rPr>
              <a:t> clause will only execute if the condition is </a:t>
            </a:r>
            <a:r>
              <a:rPr lang="en-US" sz="2400" dirty="0" smtClean="0">
                <a:solidFill>
                  <a:srgbClr val="0000FF"/>
                </a:solidFill>
                <a:latin typeface="Consolas" panose="020B0609020204030204" pitchFamily="49" charset="0"/>
              </a:rPr>
              <a:t>false</a:t>
            </a:r>
            <a:r>
              <a:rPr lang="en-US" sz="2400" dirty="0" smtClean="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738541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FF"/>
                </a:solidFill>
                <a:latin typeface="Consolas" panose="020B0609020204030204" pitchFamily="49" charset="0"/>
              </a:rPr>
              <a:t>else</a:t>
            </a:r>
            <a:r>
              <a:rPr lang="en-US" dirty="0" smtClean="0"/>
              <a:t> clause flowchart</a:t>
            </a:r>
            <a:endParaRPr lang="en-US" dirty="0"/>
          </a:p>
        </p:txBody>
      </p:sp>
      <p:pic>
        <p:nvPicPr>
          <p:cNvPr id="5" name="Picture 4"/>
          <p:cNvPicPr>
            <a:picLocks noChangeAspect="1"/>
          </p:cNvPicPr>
          <p:nvPr/>
        </p:nvPicPr>
        <p:blipFill>
          <a:blip r:embed="rId3"/>
          <a:stretch>
            <a:fillRect/>
          </a:stretch>
        </p:blipFill>
        <p:spPr>
          <a:xfrm>
            <a:off x="952500" y="914400"/>
            <a:ext cx="9907025" cy="5619857"/>
          </a:xfrm>
          <a:prstGeom prst="rect">
            <a:avLst/>
          </a:prstGeom>
        </p:spPr>
      </p:pic>
    </p:spTree>
    <p:extLst>
      <p:ext uri="{BB962C8B-B14F-4D97-AF65-F5344CB8AC3E}">
        <p14:creationId xmlns:p14="http://schemas.microsoft.com/office/powerpoint/2010/main" val="22690531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Mini-Quiz: What would the user see? </a:t>
            </a:r>
            <a:endParaRPr lang="en-US" dirty="0"/>
          </a:p>
        </p:txBody>
      </p:sp>
      <p:sp>
        <p:nvSpPr>
          <p:cNvPr id="3" name="Content Placeholder 2"/>
          <p:cNvSpPr>
            <a:spLocks noGrp="1"/>
          </p:cNvSpPr>
          <p:nvPr>
            <p:ph idx="1"/>
          </p:nvPr>
        </p:nvSpPr>
        <p:spPr>
          <a:xfrm>
            <a:off x="381000" y="1371600"/>
            <a:ext cx="11430000" cy="4686300"/>
          </a:xfrm>
        </p:spPr>
        <p:txBody>
          <a:bodyPr>
            <a:noAutofit/>
          </a:bodyPr>
          <a:lstStyle/>
          <a:p>
            <a:pPr marL="57150" indent="0">
              <a:buNone/>
            </a:pPr>
            <a:r>
              <a:rPr lang="en-US" sz="4000" dirty="0" err="1" smtClean="0">
                <a:solidFill>
                  <a:srgbClr val="569CD6"/>
                </a:solidFill>
                <a:latin typeface="Consolas" panose="020B0609020204030204" pitchFamily="49" charset="0"/>
              </a:rPr>
              <a:t>int</a:t>
            </a: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money</a:t>
            </a:r>
            <a:r>
              <a:rPr lang="en-US" sz="4000" dirty="0">
                <a:solidFill>
                  <a:srgbClr val="D4D4D4"/>
                </a:solidFill>
                <a:latin typeface="Consolas" panose="020B0609020204030204" pitchFamily="49" charset="0"/>
              </a:rPr>
              <a:t> = </a:t>
            </a:r>
            <a:r>
              <a:rPr lang="en-US" sz="4000" dirty="0">
                <a:solidFill>
                  <a:srgbClr val="B5CEA8"/>
                </a:solidFill>
                <a:latin typeface="Consolas" panose="020B0609020204030204" pitchFamily="49" charset="0"/>
              </a:rPr>
              <a:t>2</a:t>
            </a:r>
            <a:r>
              <a:rPr lang="en-US" sz="4000" dirty="0">
                <a:solidFill>
                  <a:srgbClr val="D4D4D4"/>
                </a:solidFill>
                <a:latin typeface="Consolas" panose="020B0609020204030204" pitchFamily="49" charset="0"/>
              </a:rPr>
              <a:t>;</a:t>
            </a:r>
          </a:p>
          <a:p>
            <a:pPr marL="57150" indent="0">
              <a:buNone/>
            </a:pPr>
            <a:r>
              <a:rPr lang="en-US" sz="4000" dirty="0" smtClean="0">
                <a:solidFill>
                  <a:srgbClr val="C586C0"/>
                </a:solidFill>
                <a:latin typeface="Consolas" panose="020B0609020204030204" pitchFamily="49" charset="0"/>
              </a:rPr>
              <a:t>if</a:t>
            </a: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money</a:t>
            </a:r>
            <a:r>
              <a:rPr lang="en-US" sz="4000" dirty="0">
                <a:solidFill>
                  <a:srgbClr val="D4D4D4"/>
                </a:solidFill>
                <a:latin typeface="Consolas" panose="020B0609020204030204" pitchFamily="49" charset="0"/>
              </a:rPr>
              <a:t> &gt; </a:t>
            </a:r>
            <a:r>
              <a:rPr lang="en-US" sz="4000" dirty="0">
                <a:solidFill>
                  <a:srgbClr val="B5CEA8"/>
                </a:solidFill>
                <a:latin typeface="Consolas" panose="020B0609020204030204" pitchFamily="49" charset="0"/>
              </a:rPr>
              <a:t>1000000</a:t>
            </a:r>
            <a:r>
              <a:rPr lang="en-US" sz="4000" dirty="0">
                <a:solidFill>
                  <a:srgbClr val="D4D4D4"/>
                </a:solidFill>
                <a:latin typeface="Consolas" panose="020B0609020204030204" pitchFamily="49" charset="0"/>
              </a:rPr>
              <a:t>) {</a:t>
            </a:r>
          </a:p>
          <a:p>
            <a:pPr marL="57150" indent="0">
              <a:buNone/>
            </a:pPr>
            <a:r>
              <a:rPr lang="en-US" sz="4000" dirty="0" smtClean="0">
                <a:solidFill>
                  <a:srgbClr val="9CDCFE"/>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"You are rich"</a:t>
            </a:r>
            <a:r>
              <a:rPr lang="en-US" sz="4000" dirty="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a:t>
            </a:r>
            <a:r>
              <a:rPr lang="en-US" sz="4000" dirty="0">
                <a:solidFill>
                  <a:srgbClr val="D4D4D4"/>
                </a:solidFill>
                <a:latin typeface="Consolas" panose="020B0609020204030204" pitchFamily="49" charset="0"/>
              </a:rPr>
              <a:t> </a:t>
            </a:r>
            <a:r>
              <a:rPr lang="en-US" sz="4000" dirty="0">
                <a:solidFill>
                  <a:srgbClr val="C586C0"/>
                </a:solidFill>
                <a:latin typeface="Consolas" panose="020B0609020204030204" pitchFamily="49" charset="0"/>
              </a:rPr>
              <a:t>else</a:t>
            </a:r>
            <a:r>
              <a:rPr lang="en-US" sz="4000" dirty="0">
                <a:solidFill>
                  <a:srgbClr val="D4D4D4"/>
                </a:solidFill>
                <a:latin typeface="Consolas" panose="020B0609020204030204" pitchFamily="49" charset="0"/>
              </a:rPr>
              <a:t> {</a:t>
            </a:r>
          </a:p>
          <a:p>
            <a:pPr marL="57150" indent="0">
              <a:buNone/>
            </a:pPr>
            <a:r>
              <a:rPr lang="en-US" sz="4000" dirty="0" smtClean="0">
                <a:solidFill>
                  <a:srgbClr val="9CDCFE"/>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"You are not rich"</a:t>
            </a:r>
            <a:r>
              <a:rPr lang="en-US" sz="4000" dirty="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a:t>
            </a:r>
            <a:endParaRPr lang="en-US" sz="4000" b="0" dirty="0">
              <a:solidFill>
                <a:srgbClr val="D4D4D4"/>
              </a:solidFill>
              <a:effectLst/>
              <a:latin typeface="Consolas" panose="020B0609020204030204" pitchFamily="49" charset="0"/>
            </a:endParaRPr>
          </a:p>
        </p:txBody>
      </p:sp>
      <p:sp>
        <p:nvSpPr>
          <p:cNvPr id="4" name="TextBox 3"/>
          <p:cNvSpPr txBox="1"/>
          <p:nvPr/>
        </p:nvSpPr>
        <p:spPr>
          <a:xfrm>
            <a:off x="1638300" y="5300831"/>
            <a:ext cx="9372600" cy="1403461"/>
          </a:xfrm>
          <a:prstGeom prst="rect">
            <a:avLst/>
          </a:prstGeom>
          <a:noFill/>
        </p:spPr>
        <p:txBody>
          <a:bodyPr wrap="square" lIns="182880" tIns="146304" rIns="182880" bIns="146304" rtlCol="0" anchor="ctr">
            <a:spAutoFit/>
          </a:bodyPr>
          <a:lstStyle/>
          <a:p>
            <a:pPr algn="ctr">
              <a:lnSpc>
                <a:spcPct val="90000"/>
              </a:lnSpc>
              <a:spcAft>
                <a:spcPts val="600"/>
              </a:spcAft>
            </a:pPr>
            <a:r>
              <a:rPr lang="en-US" sz="8000" dirty="0" smtClean="0">
                <a:solidFill>
                  <a:schemeClr val="bg1"/>
                </a:solidFill>
              </a:rPr>
              <a:t>You are not rich</a:t>
            </a:r>
            <a:endParaRPr lang="en-US" sz="2400" dirty="0" smtClean="0">
              <a:solidFill>
                <a:schemeClr val="bg1"/>
              </a:solidFill>
            </a:endParaRPr>
          </a:p>
        </p:txBody>
      </p:sp>
    </p:spTree>
    <p:extLst>
      <p:ext uri="{BB962C8B-B14F-4D97-AF65-F5344CB8AC3E}">
        <p14:creationId xmlns:p14="http://schemas.microsoft.com/office/powerpoint/2010/main" val="33647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solidFill>
                  <a:srgbClr val="0000FF"/>
                </a:solidFill>
                <a:latin typeface="Consolas" panose="020B0609020204030204" pitchFamily="49" charset="0"/>
              </a:rPr>
              <a:t>else if</a:t>
            </a:r>
            <a:r>
              <a:rPr lang="en-US" sz="4000" dirty="0" smtClean="0"/>
              <a:t> Clause</a:t>
            </a:r>
            <a:endParaRPr lang="en-US" sz="4000" dirty="0"/>
          </a:p>
        </p:txBody>
      </p:sp>
      <p:sp>
        <p:nvSpPr>
          <p:cNvPr id="5" name="Content Placeholder 4"/>
          <p:cNvSpPr>
            <a:spLocks noGrp="1"/>
          </p:cNvSpPr>
          <p:nvPr>
            <p:ph idx="1"/>
          </p:nvPr>
        </p:nvSpPr>
        <p:spPr>
          <a:xfrm>
            <a:off x="381000" y="1234188"/>
            <a:ext cx="11201400" cy="4938012"/>
          </a:xfrm>
        </p:spPr>
        <p:txBody>
          <a:bodyPr>
            <a:noAutofit/>
          </a:bodyPr>
          <a:lstStyle/>
          <a:p>
            <a:pPr marL="57150" indent="0">
              <a:buNone/>
            </a:pPr>
            <a:r>
              <a:rPr lang="en-US" sz="3600" dirty="0" smtClean="0">
                <a:solidFill>
                  <a:srgbClr val="0000FF"/>
                </a:solidFill>
                <a:latin typeface="Consolas" panose="020B0609020204030204" pitchFamily="49" charset="0"/>
              </a:rPr>
              <a:t>if</a:t>
            </a:r>
            <a:r>
              <a:rPr lang="en-US" sz="3600" dirty="0">
                <a:solidFill>
                  <a:srgbClr val="000000"/>
                </a:solidFill>
                <a:latin typeface="Consolas" panose="020B0609020204030204" pitchFamily="49" charset="0"/>
              </a:rPr>
              <a:t> (grade &lt; </a:t>
            </a:r>
            <a:r>
              <a:rPr lang="en-US" sz="3600" dirty="0">
                <a:solidFill>
                  <a:srgbClr val="098658"/>
                </a:solidFill>
                <a:latin typeface="Consolas" panose="020B0609020204030204" pitchFamily="49" charset="0"/>
              </a:rPr>
              <a:t>6</a:t>
            </a:r>
            <a:r>
              <a:rPr lang="en-US" sz="3600" dirty="0">
                <a:solidFill>
                  <a:srgbClr val="000000"/>
                </a:solidFill>
                <a:latin typeface="Consolas" panose="020B0609020204030204" pitchFamily="49" charset="0"/>
              </a:rPr>
              <a:t>) {</a:t>
            </a:r>
          </a:p>
          <a:p>
            <a:pPr marL="57150" indent="0">
              <a:buNone/>
            </a:pPr>
            <a:r>
              <a:rPr lang="en-US" sz="3600" dirty="0" smtClean="0">
                <a:solidFill>
                  <a:srgbClr val="000000"/>
                </a:solidFill>
                <a:latin typeface="Consolas" panose="020B0609020204030204" pitchFamily="49" charset="0"/>
              </a:rPr>
              <a:t>	</a:t>
            </a:r>
            <a:r>
              <a:rPr lang="en-US" sz="3600" dirty="0" err="1" smtClean="0">
                <a:solidFill>
                  <a:srgbClr val="000000"/>
                </a:solidFill>
                <a:latin typeface="Consolas" panose="020B0609020204030204" pitchFamily="49" charset="0"/>
              </a:rPr>
              <a:t>Console.WriteLine</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a:t>
            </a:r>
            <a:r>
              <a:rPr lang="en-US" sz="3600" dirty="0" smtClean="0">
                <a:solidFill>
                  <a:srgbClr val="A31515"/>
                </a:solidFill>
                <a:latin typeface="Consolas" panose="020B0609020204030204" pitchFamily="49" charset="0"/>
              </a:rPr>
              <a:t>Elementary School"</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if</a:t>
            </a:r>
            <a:r>
              <a:rPr lang="en-US" sz="3600" dirty="0">
                <a:solidFill>
                  <a:srgbClr val="000000"/>
                </a:solidFill>
                <a:latin typeface="Consolas" panose="020B0609020204030204" pitchFamily="49" charset="0"/>
              </a:rPr>
              <a:t> (grade &lt; </a:t>
            </a:r>
            <a:r>
              <a:rPr lang="en-US" sz="3600" dirty="0">
                <a:solidFill>
                  <a:srgbClr val="098658"/>
                </a:solidFill>
                <a:latin typeface="Consolas" panose="020B0609020204030204" pitchFamily="49" charset="0"/>
              </a:rPr>
              <a:t>9</a:t>
            </a:r>
            <a:r>
              <a:rPr lang="en-US" sz="3600" dirty="0">
                <a:solidFill>
                  <a:srgbClr val="000000"/>
                </a:solidFill>
                <a:latin typeface="Consolas" panose="020B0609020204030204" pitchFamily="49" charset="0"/>
              </a:rPr>
              <a:t>) {</a:t>
            </a:r>
          </a:p>
          <a:p>
            <a:pPr marL="57150" indent="0">
              <a:buNone/>
            </a:pPr>
            <a:r>
              <a:rPr lang="en-US" sz="3600" dirty="0" smtClean="0">
                <a:solidFill>
                  <a:srgbClr val="000000"/>
                </a:solidFill>
                <a:latin typeface="Consolas" panose="020B0609020204030204" pitchFamily="49" charset="0"/>
              </a:rPr>
              <a:t>	</a:t>
            </a:r>
            <a:r>
              <a:rPr lang="en-US" sz="3600" dirty="0" err="1" smtClean="0">
                <a:solidFill>
                  <a:srgbClr val="000000"/>
                </a:solidFill>
                <a:latin typeface="Consolas" panose="020B0609020204030204" pitchFamily="49" charset="0"/>
              </a:rPr>
              <a:t>Console.WriteLine</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a:t>
            </a:r>
            <a:r>
              <a:rPr lang="en-US" sz="3600" dirty="0" smtClean="0">
                <a:solidFill>
                  <a:srgbClr val="A31515"/>
                </a:solidFill>
                <a:latin typeface="Consolas" panose="020B0609020204030204" pitchFamily="49" charset="0"/>
              </a:rPr>
              <a:t>Middle School"</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 {</a:t>
            </a:r>
          </a:p>
          <a:p>
            <a:pPr marL="57150" indent="0">
              <a:buNone/>
            </a:pPr>
            <a:r>
              <a:rPr lang="en-US" sz="3600" dirty="0" smtClean="0">
                <a:solidFill>
                  <a:srgbClr val="000000"/>
                </a:solidFill>
                <a:latin typeface="Consolas" panose="020B0609020204030204" pitchFamily="49" charset="0"/>
              </a:rPr>
              <a:t>	</a:t>
            </a:r>
            <a:r>
              <a:rPr lang="en-US" sz="3600" dirty="0" err="1" smtClean="0">
                <a:solidFill>
                  <a:srgbClr val="000000"/>
                </a:solidFill>
                <a:latin typeface="Consolas" panose="020B0609020204030204" pitchFamily="49" charset="0"/>
              </a:rPr>
              <a:t>Console.WriteLine</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"High School"</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a:t>
            </a: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070394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z="4000" cap="none" dirty="0" err="1">
                <a:solidFill>
                  <a:srgbClr val="FFFFCC"/>
                </a:solidFill>
                <a:latin typeface="Consolas" panose="020B0609020204030204" pitchFamily="49" charset="0"/>
              </a:rPr>
              <a:t>D</a:t>
            </a:r>
            <a:r>
              <a:rPr lang="en-US" sz="4000" cap="none" dirty="0" err="1" smtClean="0">
                <a:solidFill>
                  <a:srgbClr val="FFFFCC"/>
                </a:solidFill>
                <a:latin typeface="Consolas" panose="020B0609020204030204" pitchFamily="49" charset="0"/>
              </a:rPr>
              <a:t>rawBunny</a:t>
            </a:r>
            <a:r>
              <a:rPr lang="en-US" dirty="0" smtClean="0"/>
              <a:t> function</a:t>
            </a:r>
            <a:endParaRPr lang="en-US" dirty="0"/>
          </a:p>
        </p:txBody>
      </p:sp>
      <p:sp>
        <p:nvSpPr>
          <p:cNvPr id="3" name="Content Placeholder 2"/>
          <p:cNvSpPr>
            <a:spLocks noGrp="1"/>
          </p:cNvSpPr>
          <p:nvPr>
            <p:ph idx="1"/>
          </p:nvPr>
        </p:nvSpPr>
        <p:spPr>
          <a:xfrm>
            <a:off x="381000" y="1143000"/>
            <a:ext cx="11430000" cy="5257800"/>
          </a:xfrm>
        </p:spPr>
        <p:txBody>
          <a:bodyPr>
            <a:normAutofit/>
          </a:bodyPr>
          <a:lstStyle/>
          <a:p>
            <a:pPr marL="57150" indent="0">
              <a:buNone/>
            </a:pPr>
            <a:r>
              <a:rPr lang="en-US" sz="4000" dirty="0" smtClean="0">
                <a:solidFill>
                  <a:srgbClr val="569CD6"/>
                </a:solidFill>
                <a:latin typeface="Consolas" panose="020B0609020204030204" pitchFamily="49" charset="0"/>
              </a:rPr>
              <a:t>public static</a:t>
            </a:r>
            <a:r>
              <a:rPr lang="en-US" sz="4000" dirty="0">
                <a:solidFill>
                  <a:srgbClr val="D4D4D4"/>
                </a:solidFill>
                <a:latin typeface="Consolas" panose="020B0609020204030204" pitchFamily="49" charset="0"/>
              </a:rPr>
              <a:t> </a:t>
            </a:r>
            <a:r>
              <a:rPr lang="en-US" sz="4000" dirty="0">
                <a:solidFill>
                  <a:srgbClr val="569CD6"/>
                </a:solidFill>
                <a:latin typeface="Consolas" panose="020B0609020204030204" pitchFamily="49" charset="0"/>
              </a:rPr>
              <a:t>void</a:t>
            </a:r>
            <a:r>
              <a:rPr lang="en-US" sz="4000" dirty="0">
                <a:solidFill>
                  <a:srgbClr val="D4D4D4"/>
                </a:solidFill>
                <a:latin typeface="Consolas" panose="020B0609020204030204" pitchFamily="49" charset="0"/>
              </a:rPr>
              <a:t> </a:t>
            </a:r>
            <a:r>
              <a:rPr lang="en-US" sz="4000" dirty="0" err="1">
                <a:solidFill>
                  <a:srgbClr val="DCDCAA"/>
                </a:solidFill>
                <a:latin typeface="Consolas" panose="020B0609020204030204" pitchFamily="49" charset="0"/>
              </a:rPr>
              <a:t>DrawBunny</a:t>
            </a:r>
            <a:r>
              <a:rPr lang="en-US" sz="4000" dirty="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a:t>
            </a:r>
          </a:p>
          <a:p>
            <a:pPr marL="57150" indent="0">
              <a:buNone/>
            </a:pPr>
            <a:r>
              <a:rPr lang="en-US" sz="4000" dirty="0">
                <a:solidFill>
                  <a:srgbClr val="D4D4D4"/>
                </a:solidFill>
                <a:latin typeface="Consolas" panose="020B0609020204030204" pitchFamily="49" charset="0"/>
              </a:rPr>
              <a:t> </a:t>
            </a: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 </a:t>
            </a:r>
            <a:r>
              <a:rPr lang="en-US" sz="4000" dirty="0" smtClean="0">
                <a:solidFill>
                  <a:srgbClr val="CE9178"/>
                </a:solidFill>
                <a:latin typeface="Consolas" panose="020B0609020204030204" pitchFamily="49" charset="0"/>
              </a:rPr>
              <a:t>() "</a:t>
            </a:r>
            <a:r>
              <a:rPr lang="en-US" sz="4000" dirty="0" smtClean="0">
                <a:solidFill>
                  <a:srgbClr val="D4D4D4"/>
                </a:solidFill>
                <a:latin typeface="Consolas" panose="020B0609020204030204" pitchFamily="49" charset="0"/>
              </a:rPr>
              <a:t>);</a:t>
            </a:r>
          </a:p>
          <a:p>
            <a:pPr marL="57150" indent="0">
              <a:buNone/>
            </a:pPr>
            <a:r>
              <a:rPr lang="en-US" sz="4000" dirty="0">
                <a:solidFill>
                  <a:srgbClr val="D4D4D4"/>
                </a:solidFill>
                <a:latin typeface="Consolas" panose="020B0609020204030204" pitchFamily="49" charset="0"/>
              </a:rPr>
              <a:t> </a:t>
            </a: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 .) "</a:t>
            </a:r>
            <a:r>
              <a:rPr lang="en-US" sz="4000" dirty="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(u u) </a:t>
            </a:r>
            <a:r>
              <a:rPr lang="en-US" sz="4000" dirty="0" smtClean="0">
                <a:solidFill>
                  <a:srgbClr val="CE9178"/>
                </a:solidFill>
                <a:latin typeface="Consolas" panose="020B0609020204030204" pitchFamily="49" charset="0"/>
              </a:rPr>
              <a:t>"</a:t>
            </a:r>
            <a:r>
              <a:rPr lang="en-US" sz="4000" dirty="0" smtClean="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a:t>
            </a:r>
            <a:endParaRPr lang="en-US" sz="4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730367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z="4000" cap="none" dirty="0" err="1" smtClean="0">
                <a:solidFill>
                  <a:srgbClr val="FFFFCC"/>
                </a:solidFill>
                <a:latin typeface="Consolas" panose="020B0609020204030204" pitchFamily="49" charset="0"/>
              </a:rPr>
              <a:t>DrawBunnyStarEyes</a:t>
            </a:r>
            <a:r>
              <a:rPr lang="en-US" dirty="0" smtClean="0"/>
              <a:t> function</a:t>
            </a:r>
            <a:endParaRPr lang="en-US" dirty="0"/>
          </a:p>
        </p:txBody>
      </p:sp>
      <p:sp>
        <p:nvSpPr>
          <p:cNvPr id="3" name="Content Placeholder 2"/>
          <p:cNvSpPr>
            <a:spLocks noGrp="1"/>
          </p:cNvSpPr>
          <p:nvPr>
            <p:ph idx="1"/>
          </p:nvPr>
        </p:nvSpPr>
        <p:spPr>
          <a:xfrm>
            <a:off x="381000" y="1143000"/>
            <a:ext cx="11430000" cy="5257800"/>
          </a:xfrm>
        </p:spPr>
        <p:txBody>
          <a:bodyPr>
            <a:normAutofit/>
          </a:bodyPr>
          <a:lstStyle/>
          <a:p>
            <a:pPr marL="57150" indent="0">
              <a:buNone/>
            </a:pPr>
            <a:r>
              <a:rPr lang="en-US" sz="4000" dirty="0" smtClean="0">
                <a:solidFill>
                  <a:srgbClr val="569CD6"/>
                </a:solidFill>
                <a:latin typeface="Consolas" panose="020B0609020204030204" pitchFamily="49" charset="0"/>
              </a:rPr>
              <a:t>public static</a:t>
            </a:r>
            <a:r>
              <a:rPr lang="en-US" sz="4000" dirty="0">
                <a:solidFill>
                  <a:srgbClr val="D4D4D4"/>
                </a:solidFill>
                <a:latin typeface="Consolas" panose="020B0609020204030204" pitchFamily="49" charset="0"/>
              </a:rPr>
              <a:t> </a:t>
            </a:r>
            <a:r>
              <a:rPr lang="en-US" sz="4000" dirty="0">
                <a:solidFill>
                  <a:srgbClr val="569CD6"/>
                </a:solidFill>
                <a:latin typeface="Consolas" panose="020B0609020204030204" pitchFamily="49" charset="0"/>
              </a:rPr>
              <a:t>void</a:t>
            </a:r>
            <a:r>
              <a:rPr lang="en-US" sz="4000" dirty="0">
                <a:solidFill>
                  <a:srgbClr val="D4D4D4"/>
                </a:solidFill>
                <a:latin typeface="Consolas" panose="020B0609020204030204" pitchFamily="49" charset="0"/>
              </a:rPr>
              <a:t> </a:t>
            </a:r>
            <a:r>
              <a:rPr lang="en-US" sz="4000" dirty="0" err="1" smtClean="0">
                <a:solidFill>
                  <a:srgbClr val="DCDCAA"/>
                </a:solidFill>
                <a:latin typeface="Consolas" panose="020B0609020204030204" pitchFamily="49" charset="0"/>
              </a:rPr>
              <a:t>DrawBunnyStarEyes</a:t>
            </a:r>
            <a:r>
              <a:rPr lang="en-US" sz="4000" dirty="0" smtClean="0">
                <a:solidFill>
                  <a:srgbClr val="D4D4D4"/>
                </a:solidFill>
                <a:latin typeface="Consolas" panose="020B0609020204030204" pitchFamily="49" charset="0"/>
              </a:rPr>
              <a:t>()</a:t>
            </a:r>
            <a:endParaRPr lang="en-US" sz="4000" dirty="0">
              <a:solidFill>
                <a:srgbClr val="D4D4D4"/>
              </a:solidFill>
              <a:latin typeface="Consolas" panose="020B0609020204030204" pitchFamily="49" charset="0"/>
            </a:endParaRPr>
          </a:p>
          <a:p>
            <a:pPr marL="57150" indent="0">
              <a:buNone/>
            </a:pPr>
            <a:r>
              <a:rPr lang="en-US" sz="4000" dirty="0" smtClean="0">
                <a:solidFill>
                  <a:srgbClr val="D4D4D4"/>
                </a:solidFill>
                <a:latin typeface="Consolas" panose="020B0609020204030204" pitchFamily="49" charset="0"/>
              </a:rPr>
              <a:t>{</a:t>
            </a:r>
          </a:p>
          <a:p>
            <a:pPr marL="57150" indent="0">
              <a:buNone/>
            </a:pPr>
            <a:r>
              <a:rPr lang="en-US" sz="4000" dirty="0">
                <a:solidFill>
                  <a:srgbClr val="D4D4D4"/>
                </a:solidFill>
                <a:latin typeface="Consolas" panose="020B0609020204030204" pitchFamily="49" charset="0"/>
              </a:rPr>
              <a:t> </a:t>
            </a: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 </a:t>
            </a:r>
            <a:r>
              <a:rPr lang="en-US" sz="4000" dirty="0" smtClean="0">
                <a:solidFill>
                  <a:srgbClr val="CE9178"/>
                </a:solidFill>
                <a:latin typeface="Consolas" panose="020B0609020204030204" pitchFamily="49" charset="0"/>
              </a:rPr>
              <a:t>() "</a:t>
            </a:r>
            <a:r>
              <a:rPr lang="en-US" sz="4000" dirty="0" smtClean="0">
                <a:solidFill>
                  <a:srgbClr val="D4D4D4"/>
                </a:solidFill>
                <a:latin typeface="Consolas" panose="020B0609020204030204" pitchFamily="49" charset="0"/>
              </a:rPr>
              <a:t>);</a:t>
            </a:r>
          </a:p>
          <a:p>
            <a:pPr marL="57150" indent="0">
              <a:buNone/>
            </a:pPr>
            <a:r>
              <a:rPr lang="en-US" sz="4000" dirty="0">
                <a:solidFill>
                  <a:srgbClr val="D4D4D4"/>
                </a:solidFill>
                <a:latin typeface="Consolas" panose="020B0609020204030204" pitchFamily="49" charset="0"/>
              </a:rPr>
              <a:t> </a:t>
            </a: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a:t>
            </a:r>
            <a:r>
              <a:rPr lang="en-US" sz="4000" dirty="0" smtClean="0">
                <a:solidFill>
                  <a:srgbClr val="CE9178"/>
                </a:solidFill>
                <a:latin typeface="Consolas" panose="020B0609020204030204" pitchFamily="49" charset="0"/>
              </a:rPr>
              <a:t>(*</a:t>
            </a:r>
            <a:r>
              <a:rPr lang="en-US" sz="4000" dirty="0">
                <a:solidFill>
                  <a:srgbClr val="CE9178"/>
                </a:solidFill>
                <a:latin typeface="Consolas" panose="020B0609020204030204" pitchFamily="49" charset="0"/>
              </a:rPr>
              <a:t> </a:t>
            </a:r>
            <a:r>
              <a:rPr lang="en-US" sz="4000" dirty="0" smtClean="0">
                <a:solidFill>
                  <a:srgbClr val="CE9178"/>
                </a:solidFill>
                <a:latin typeface="Consolas" panose="020B0609020204030204" pitchFamily="49" charset="0"/>
              </a:rPr>
              <a:t>*)</a:t>
            </a:r>
            <a:r>
              <a:rPr lang="en-US" sz="4000" dirty="0">
                <a:solidFill>
                  <a:srgbClr val="CE9178"/>
                </a:solidFill>
                <a:latin typeface="Consolas" panose="020B0609020204030204" pitchFamily="49" charset="0"/>
              </a:rPr>
              <a:t> "</a:t>
            </a:r>
            <a:r>
              <a:rPr lang="en-US" sz="4000" dirty="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(u u) </a:t>
            </a:r>
            <a:r>
              <a:rPr lang="en-US" sz="4000" dirty="0" smtClean="0">
                <a:solidFill>
                  <a:srgbClr val="CE9178"/>
                </a:solidFill>
                <a:latin typeface="Consolas" panose="020B0609020204030204" pitchFamily="49" charset="0"/>
              </a:rPr>
              <a:t>"</a:t>
            </a:r>
            <a:r>
              <a:rPr lang="en-US" sz="4000" dirty="0" smtClean="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a:t>
            </a:r>
            <a:endParaRPr lang="en-US" sz="4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998645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z="4000" cap="none" dirty="0" err="1" smtClean="0">
                <a:solidFill>
                  <a:srgbClr val="FFFFCC"/>
                </a:solidFill>
                <a:latin typeface="Consolas" panose="020B0609020204030204" pitchFamily="49" charset="0"/>
              </a:rPr>
              <a:t>DrawBunnyDollarEyes</a:t>
            </a:r>
            <a:r>
              <a:rPr lang="en-US" dirty="0" smtClean="0"/>
              <a:t> function</a:t>
            </a:r>
            <a:endParaRPr lang="en-US" dirty="0"/>
          </a:p>
        </p:txBody>
      </p:sp>
      <p:sp>
        <p:nvSpPr>
          <p:cNvPr id="3" name="Content Placeholder 2"/>
          <p:cNvSpPr>
            <a:spLocks noGrp="1"/>
          </p:cNvSpPr>
          <p:nvPr>
            <p:ph idx="1"/>
          </p:nvPr>
        </p:nvSpPr>
        <p:spPr>
          <a:xfrm>
            <a:off x="381000" y="1143000"/>
            <a:ext cx="11430000" cy="5257800"/>
          </a:xfrm>
        </p:spPr>
        <p:txBody>
          <a:bodyPr>
            <a:normAutofit/>
          </a:bodyPr>
          <a:lstStyle/>
          <a:p>
            <a:pPr marL="57150" indent="0">
              <a:buNone/>
            </a:pPr>
            <a:r>
              <a:rPr lang="en-US" sz="4000" dirty="0" smtClean="0">
                <a:solidFill>
                  <a:srgbClr val="569CD6"/>
                </a:solidFill>
                <a:latin typeface="Consolas" panose="020B0609020204030204" pitchFamily="49" charset="0"/>
              </a:rPr>
              <a:t>public static</a:t>
            </a:r>
            <a:r>
              <a:rPr lang="en-US" sz="4000" dirty="0">
                <a:solidFill>
                  <a:srgbClr val="D4D4D4"/>
                </a:solidFill>
                <a:latin typeface="Consolas" panose="020B0609020204030204" pitchFamily="49" charset="0"/>
              </a:rPr>
              <a:t> </a:t>
            </a:r>
            <a:r>
              <a:rPr lang="en-US" sz="4000" dirty="0">
                <a:solidFill>
                  <a:srgbClr val="569CD6"/>
                </a:solidFill>
                <a:latin typeface="Consolas" panose="020B0609020204030204" pitchFamily="49" charset="0"/>
              </a:rPr>
              <a:t>void</a:t>
            </a:r>
            <a:r>
              <a:rPr lang="en-US" sz="4000" dirty="0">
                <a:solidFill>
                  <a:srgbClr val="D4D4D4"/>
                </a:solidFill>
                <a:latin typeface="Consolas" panose="020B0609020204030204" pitchFamily="49" charset="0"/>
              </a:rPr>
              <a:t> </a:t>
            </a:r>
            <a:r>
              <a:rPr lang="en-US" sz="4000" dirty="0" err="1" smtClean="0">
                <a:solidFill>
                  <a:srgbClr val="DCDCAA"/>
                </a:solidFill>
                <a:latin typeface="Consolas" panose="020B0609020204030204" pitchFamily="49" charset="0"/>
              </a:rPr>
              <a:t>DrawBunnyDollarEyes</a:t>
            </a:r>
            <a:r>
              <a:rPr lang="en-US" sz="4000" dirty="0" smtClean="0">
                <a:solidFill>
                  <a:srgbClr val="D4D4D4"/>
                </a:solidFill>
                <a:latin typeface="Consolas" panose="020B0609020204030204" pitchFamily="49" charset="0"/>
              </a:rPr>
              <a:t>()</a:t>
            </a:r>
            <a:endParaRPr lang="en-US" sz="4000" dirty="0">
              <a:solidFill>
                <a:srgbClr val="D4D4D4"/>
              </a:solidFill>
              <a:latin typeface="Consolas" panose="020B0609020204030204" pitchFamily="49" charset="0"/>
            </a:endParaRPr>
          </a:p>
          <a:p>
            <a:pPr marL="57150" indent="0">
              <a:buNone/>
            </a:pPr>
            <a:r>
              <a:rPr lang="en-US" sz="4000" dirty="0" smtClean="0">
                <a:solidFill>
                  <a:srgbClr val="D4D4D4"/>
                </a:solidFill>
                <a:latin typeface="Consolas" panose="020B0609020204030204" pitchFamily="49" charset="0"/>
              </a:rPr>
              <a:t>{</a:t>
            </a:r>
          </a:p>
          <a:p>
            <a:pPr marL="57150" indent="0">
              <a:buNone/>
            </a:pPr>
            <a:r>
              <a:rPr lang="en-US" sz="4000" dirty="0">
                <a:solidFill>
                  <a:srgbClr val="D4D4D4"/>
                </a:solidFill>
                <a:latin typeface="Consolas" panose="020B0609020204030204" pitchFamily="49" charset="0"/>
              </a:rPr>
              <a:t> </a:t>
            </a: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 </a:t>
            </a:r>
            <a:r>
              <a:rPr lang="en-US" sz="4000" dirty="0" smtClean="0">
                <a:solidFill>
                  <a:srgbClr val="CE9178"/>
                </a:solidFill>
                <a:latin typeface="Consolas" panose="020B0609020204030204" pitchFamily="49" charset="0"/>
              </a:rPr>
              <a:t>() "</a:t>
            </a:r>
            <a:r>
              <a:rPr lang="en-US" sz="4000" dirty="0" smtClean="0">
                <a:solidFill>
                  <a:srgbClr val="D4D4D4"/>
                </a:solidFill>
                <a:latin typeface="Consolas" panose="020B0609020204030204" pitchFamily="49" charset="0"/>
              </a:rPr>
              <a:t>);</a:t>
            </a:r>
          </a:p>
          <a:p>
            <a:pPr marL="57150" indent="0">
              <a:buNone/>
            </a:pPr>
            <a:r>
              <a:rPr lang="en-US" sz="4000" dirty="0">
                <a:solidFill>
                  <a:srgbClr val="D4D4D4"/>
                </a:solidFill>
                <a:latin typeface="Consolas" panose="020B0609020204030204" pitchFamily="49" charset="0"/>
              </a:rPr>
              <a:t> </a:t>
            </a: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a:t>
            </a:r>
            <a:r>
              <a:rPr lang="en-US" sz="4000" dirty="0" smtClean="0">
                <a:solidFill>
                  <a:srgbClr val="CE9178"/>
                </a:solidFill>
                <a:latin typeface="Consolas" panose="020B0609020204030204" pitchFamily="49" charset="0"/>
              </a:rPr>
              <a:t>($</a:t>
            </a:r>
            <a:r>
              <a:rPr lang="en-US" sz="4000" dirty="0">
                <a:solidFill>
                  <a:srgbClr val="CE9178"/>
                </a:solidFill>
                <a:latin typeface="Consolas" panose="020B0609020204030204" pitchFamily="49" charset="0"/>
              </a:rPr>
              <a:t> $</a:t>
            </a:r>
            <a:r>
              <a:rPr lang="en-US" sz="4000" dirty="0" smtClean="0">
                <a:solidFill>
                  <a:srgbClr val="CE9178"/>
                </a:solidFill>
                <a:latin typeface="Consolas" panose="020B0609020204030204" pitchFamily="49" charset="0"/>
              </a:rPr>
              <a:t>)</a:t>
            </a:r>
            <a:r>
              <a:rPr lang="en-US" sz="4000" dirty="0">
                <a:solidFill>
                  <a:srgbClr val="CE9178"/>
                </a:solidFill>
                <a:latin typeface="Consolas" panose="020B0609020204030204" pitchFamily="49" charset="0"/>
              </a:rPr>
              <a:t> "</a:t>
            </a:r>
            <a:r>
              <a:rPr lang="en-US" sz="4000" dirty="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    </a:t>
            </a:r>
            <a:r>
              <a:rPr lang="en-US" sz="4000" dirty="0" err="1" smtClean="0">
                <a:solidFill>
                  <a:srgbClr val="9CDCFE"/>
                </a:solidFill>
                <a:latin typeface="Consolas" panose="020B0609020204030204" pitchFamily="49" charset="0"/>
              </a:rPr>
              <a:t>Console</a:t>
            </a:r>
            <a:r>
              <a:rPr lang="en-US" sz="4000" dirty="0" err="1" smtClean="0">
                <a:solidFill>
                  <a:srgbClr val="D4D4D4"/>
                </a:solidFill>
                <a:latin typeface="Consolas" panose="020B0609020204030204" pitchFamily="49" charset="0"/>
              </a:rPr>
              <a:t>.</a:t>
            </a:r>
            <a:r>
              <a:rPr lang="en-US" sz="4000" dirty="0" err="1" smtClean="0">
                <a:solidFill>
                  <a:srgbClr val="DCDCAA"/>
                </a:solidFill>
                <a:latin typeface="Consolas" panose="020B0609020204030204" pitchFamily="49" charset="0"/>
              </a:rPr>
              <a:t>WriteLine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 (u u) </a:t>
            </a:r>
            <a:r>
              <a:rPr lang="en-US" sz="4000" dirty="0" smtClean="0">
                <a:solidFill>
                  <a:srgbClr val="CE9178"/>
                </a:solidFill>
                <a:latin typeface="Consolas" panose="020B0609020204030204" pitchFamily="49" charset="0"/>
              </a:rPr>
              <a:t>"</a:t>
            </a:r>
            <a:r>
              <a:rPr lang="en-US" sz="4000" dirty="0" smtClean="0">
                <a:solidFill>
                  <a:srgbClr val="D4D4D4"/>
                </a:solidFill>
                <a:latin typeface="Consolas" panose="020B0609020204030204" pitchFamily="49" charset="0"/>
              </a:rPr>
              <a:t>);</a:t>
            </a:r>
          </a:p>
          <a:p>
            <a:pPr marL="57150" indent="0">
              <a:buNone/>
            </a:pPr>
            <a:r>
              <a:rPr lang="en-US" sz="4000" dirty="0" smtClean="0">
                <a:solidFill>
                  <a:srgbClr val="D4D4D4"/>
                </a:solidFill>
                <a:latin typeface="Consolas" panose="020B0609020204030204" pitchFamily="49" charset="0"/>
              </a:rPr>
              <a:t>}</a:t>
            </a:r>
            <a:endParaRPr lang="en-US" sz="4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821515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auto">
          <a:xfrm>
            <a:off x="266700" y="3794760"/>
            <a:ext cx="5943600" cy="2377440"/>
          </a:xfrm>
          <a:prstGeom prst="rect">
            <a:avLst/>
          </a:prstGeom>
          <a:solidFill>
            <a:schemeClr val="tx1">
              <a:lumMod val="50000"/>
            </a:schemeClr>
          </a:solidFill>
          <a:ln w="41275">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342900" y="1257300"/>
            <a:ext cx="5143500" cy="2377440"/>
          </a:xfrm>
          <a:prstGeom prst="rect">
            <a:avLst/>
          </a:prstGeom>
          <a:solidFill>
            <a:schemeClr val="tx1">
              <a:lumMod val="50000"/>
            </a:schemeClr>
          </a:solidFill>
          <a:ln w="41275">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1202" y="1257300"/>
            <a:ext cx="6239797" cy="2377440"/>
          </a:xfrm>
          <a:prstGeom prst="rect">
            <a:avLst/>
          </a:prstGeom>
          <a:solidFill>
            <a:schemeClr val="tx1">
              <a:lumMod val="50000"/>
            </a:schemeClr>
          </a:solidFill>
          <a:ln w="41275">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Find the difference between these three…</a:t>
            </a:r>
            <a:endParaRPr lang="en-US" dirty="0"/>
          </a:p>
        </p:txBody>
      </p:sp>
      <p:sp>
        <p:nvSpPr>
          <p:cNvPr id="3" name="Content Placeholder 2"/>
          <p:cNvSpPr>
            <a:spLocks noGrp="1"/>
          </p:cNvSpPr>
          <p:nvPr>
            <p:ph idx="1"/>
          </p:nvPr>
        </p:nvSpPr>
        <p:spPr>
          <a:xfrm>
            <a:off x="457200" y="1348740"/>
            <a:ext cx="4914900" cy="2286000"/>
          </a:xfrm>
        </p:spPr>
        <p:txBody>
          <a:bodyPr>
            <a:normAutofit/>
          </a:bodyPr>
          <a:lstStyle/>
          <a:p>
            <a:pPr marL="57150" indent="0">
              <a:buNone/>
            </a:pPr>
            <a:r>
              <a:rPr lang="en-US" sz="2000" dirty="0" smtClean="0">
                <a:solidFill>
                  <a:srgbClr val="569CD6"/>
                </a:solidFill>
                <a:latin typeface="Consolas" panose="020B0609020204030204" pitchFamily="49" charset="0"/>
              </a:rPr>
              <a:t>public static</a:t>
            </a:r>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void</a:t>
            </a:r>
            <a:r>
              <a:rPr lang="en-US" sz="2000" dirty="0">
                <a:solidFill>
                  <a:srgbClr val="D4D4D4"/>
                </a:solidFill>
                <a:latin typeface="Consolas" panose="020B0609020204030204" pitchFamily="49" charset="0"/>
              </a:rPr>
              <a:t> </a:t>
            </a:r>
            <a:r>
              <a:rPr lang="en-US" sz="2000" dirty="0" err="1" smtClean="0">
                <a:solidFill>
                  <a:srgbClr val="DCDCAA"/>
                </a:solidFill>
                <a:latin typeface="Consolas" panose="020B0609020204030204" pitchFamily="49" charset="0"/>
              </a:rPr>
              <a:t>DrawBunny</a:t>
            </a:r>
            <a:r>
              <a:rPr lang="en-US" sz="2000" dirty="0" smtClean="0">
                <a:solidFill>
                  <a:srgbClr val="D4D4D4"/>
                </a:solidFill>
                <a:latin typeface="Consolas" panose="020B0609020204030204" pitchFamily="49" charset="0"/>
              </a:rPr>
              <a:t>() {</a:t>
            </a:r>
          </a:p>
          <a:p>
            <a:pPr marL="57150" indent="0">
              <a:buNone/>
            </a:pPr>
            <a:r>
              <a:rPr lang="en-US" sz="2000" dirty="0">
                <a:solidFill>
                  <a:srgbClr val="D4D4D4"/>
                </a:solidFill>
                <a:latin typeface="Consolas" panose="020B0609020204030204" pitchFamily="49" charset="0"/>
              </a:rPr>
              <a:t> </a:t>
            </a: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 () </a:t>
            </a:r>
            <a:r>
              <a:rPr lang="en-US" sz="2000" dirty="0" smtClean="0">
                <a:solidFill>
                  <a:srgbClr val="CE9178"/>
                </a:solidFill>
                <a:latin typeface="Consolas" panose="020B0609020204030204" pitchFamily="49" charset="0"/>
              </a:rPr>
              <a:t>() "</a:t>
            </a:r>
            <a:r>
              <a:rPr lang="en-US" sz="2000" dirty="0" smtClean="0">
                <a:solidFill>
                  <a:srgbClr val="D4D4D4"/>
                </a:solidFill>
                <a:latin typeface="Consolas" panose="020B0609020204030204" pitchFamily="49" charset="0"/>
              </a:rPr>
              <a:t>);</a:t>
            </a:r>
          </a:p>
          <a:p>
            <a:pPr marL="57150" indent="0">
              <a:buNone/>
            </a:pPr>
            <a:r>
              <a:rPr lang="en-US" sz="2000" dirty="0">
                <a:solidFill>
                  <a:srgbClr val="D4D4D4"/>
                </a:solidFill>
                <a:latin typeface="Consolas" panose="020B0609020204030204" pitchFamily="49" charset="0"/>
              </a:rPr>
              <a:t> </a:t>
            </a: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 </a:t>
            </a:r>
            <a:r>
              <a:rPr lang="en-US" sz="2000" dirty="0" smtClean="0">
                <a:solidFill>
                  <a:srgbClr val="CE9178"/>
                </a:solidFill>
                <a:latin typeface="Consolas" panose="020B0609020204030204" pitchFamily="49" charset="0"/>
              </a:rPr>
              <a:t>(.</a:t>
            </a:r>
            <a:r>
              <a:rPr lang="en-US" sz="2000" dirty="0">
                <a:solidFill>
                  <a:srgbClr val="CE9178"/>
                </a:solidFill>
                <a:latin typeface="Consolas" panose="020B0609020204030204" pitchFamily="49" charset="0"/>
              </a:rPr>
              <a:t> </a:t>
            </a:r>
            <a:r>
              <a:rPr lang="en-US" sz="2000" dirty="0" smtClean="0">
                <a:solidFill>
                  <a:srgbClr val="CE9178"/>
                </a:solidFill>
                <a:latin typeface="Consolas" panose="020B0609020204030204" pitchFamily="49" charset="0"/>
              </a:rPr>
              <a:t>.)</a:t>
            </a:r>
            <a:r>
              <a:rPr lang="en-US" sz="2000" dirty="0">
                <a:solidFill>
                  <a:srgbClr val="CE9178"/>
                </a:solidFill>
                <a:latin typeface="Consolas" panose="020B0609020204030204" pitchFamily="49" charset="0"/>
              </a:rPr>
              <a:t> "</a:t>
            </a:r>
            <a:r>
              <a:rPr lang="en-US" sz="2000" dirty="0">
                <a:solidFill>
                  <a:srgbClr val="D4D4D4"/>
                </a:solidFill>
                <a:latin typeface="Consolas" panose="020B0609020204030204" pitchFamily="49" charset="0"/>
              </a:rPr>
              <a:t>);</a:t>
            </a:r>
          </a:p>
          <a:p>
            <a:pPr marL="57150" indent="0">
              <a:buNone/>
            </a:pP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 (u u) </a:t>
            </a:r>
            <a:r>
              <a:rPr lang="en-US" sz="2000" dirty="0" smtClean="0">
                <a:solidFill>
                  <a:srgbClr val="CE9178"/>
                </a:solidFill>
                <a:latin typeface="Consolas" panose="020B0609020204030204" pitchFamily="49" charset="0"/>
              </a:rPr>
              <a:t>"</a:t>
            </a:r>
            <a:r>
              <a:rPr lang="en-US" sz="2000" dirty="0" smtClean="0">
                <a:solidFill>
                  <a:srgbClr val="D4D4D4"/>
                </a:solidFill>
                <a:latin typeface="Consolas" panose="020B0609020204030204" pitchFamily="49" charset="0"/>
              </a:rPr>
              <a:t>);</a:t>
            </a:r>
          </a:p>
          <a:p>
            <a:pPr marL="57150" indent="0">
              <a:buNone/>
            </a:pPr>
            <a:r>
              <a:rPr lang="en-US" sz="2000" dirty="0" smtClean="0">
                <a:solidFill>
                  <a:srgbClr val="D4D4D4"/>
                </a:solidFill>
                <a:latin typeface="Consolas" panose="020B0609020204030204" pitchFamily="49" charset="0"/>
              </a:rPr>
              <a:t>}</a:t>
            </a:r>
            <a:endParaRPr lang="en-US" sz="2000" b="0" dirty="0">
              <a:solidFill>
                <a:srgbClr val="D4D4D4"/>
              </a:solidFill>
              <a:effectLst/>
              <a:latin typeface="Consolas" panose="020B0609020204030204" pitchFamily="49" charset="0"/>
            </a:endParaRPr>
          </a:p>
        </p:txBody>
      </p:sp>
      <p:sp>
        <p:nvSpPr>
          <p:cNvPr id="4" name="Content Placeholder 2"/>
          <p:cNvSpPr txBox="1">
            <a:spLocks/>
          </p:cNvSpPr>
          <p:nvPr/>
        </p:nvSpPr>
        <p:spPr>
          <a:xfrm>
            <a:off x="381000" y="3886200"/>
            <a:ext cx="5829300" cy="22860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Font typeface="Wingdings" panose="05000000000000000000" pitchFamily="2" charset="2"/>
              <a:buNone/>
            </a:pPr>
            <a:r>
              <a:rPr lang="en-US" sz="2000" dirty="0" smtClean="0">
                <a:solidFill>
                  <a:srgbClr val="569CD6"/>
                </a:solidFill>
                <a:latin typeface="Consolas" panose="020B0609020204030204" pitchFamily="49" charset="0"/>
              </a:rPr>
              <a:t>public static</a:t>
            </a:r>
            <a:r>
              <a:rPr lang="en-US" sz="2000" dirty="0" smtClean="0">
                <a:solidFill>
                  <a:srgbClr val="D4D4D4"/>
                </a:solidFill>
                <a:latin typeface="Consolas" panose="020B0609020204030204" pitchFamily="49" charset="0"/>
              </a:rPr>
              <a:t> </a:t>
            </a:r>
            <a:r>
              <a:rPr lang="en-US" sz="2000" dirty="0" smtClean="0">
                <a:solidFill>
                  <a:srgbClr val="569CD6"/>
                </a:solidFill>
                <a:latin typeface="Consolas" panose="020B0609020204030204" pitchFamily="49" charset="0"/>
              </a:rPr>
              <a:t>void</a:t>
            </a:r>
            <a:r>
              <a:rPr lang="en-US" sz="2000" dirty="0" smtClean="0">
                <a:solidFill>
                  <a:srgbClr val="D4D4D4"/>
                </a:solidFill>
                <a:latin typeface="Consolas" panose="020B0609020204030204" pitchFamily="49" charset="0"/>
              </a:rPr>
              <a:t> </a:t>
            </a:r>
            <a:r>
              <a:rPr lang="en-US" sz="2000" dirty="0" err="1" smtClean="0">
                <a:solidFill>
                  <a:srgbClr val="DCDCAA"/>
                </a:solidFill>
                <a:latin typeface="Consolas" panose="020B0609020204030204" pitchFamily="49" charset="0"/>
              </a:rPr>
              <a:t>DrawBunnyStarEyes</a:t>
            </a:r>
            <a:r>
              <a:rPr lang="en-US" sz="2000" dirty="0" smtClean="0">
                <a:solidFill>
                  <a:srgbClr val="D4D4D4"/>
                </a:solidFill>
                <a:latin typeface="Consolas" panose="020B0609020204030204" pitchFamily="49" charset="0"/>
              </a:rPr>
              <a:t>() {</a:t>
            </a:r>
          </a:p>
          <a:p>
            <a:pPr marL="57150" indent="0">
              <a:buFont typeface="Wingdings" panose="05000000000000000000" pitchFamily="2" charset="2"/>
              <a:buNone/>
            </a:pP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smtClean="0">
                <a:solidFill>
                  <a:srgbClr val="D4D4D4"/>
                </a:solidFill>
                <a:latin typeface="Consolas" panose="020B0609020204030204" pitchFamily="49" charset="0"/>
              </a:rPr>
              <a:t>(</a:t>
            </a:r>
            <a:r>
              <a:rPr lang="en-US" sz="2000" dirty="0" smtClean="0">
                <a:solidFill>
                  <a:srgbClr val="CE9178"/>
                </a:solidFill>
                <a:latin typeface="Consolas" panose="020B0609020204030204" pitchFamily="49" charset="0"/>
              </a:rPr>
              <a:t>" () () "</a:t>
            </a:r>
            <a:r>
              <a:rPr lang="en-US" sz="2000" dirty="0" smtClean="0">
                <a:solidFill>
                  <a:srgbClr val="D4D4D4"/>
                </a:solidFill>
                <a:latin typeface="Consolas" panose="020B0609020204030204" pitchFamily="49" charset="0"/>
              </a:rPr>
              <a:t>);</a:t>
            </a:r>
          </a:p>
          <a:p>
            <a:pPr marL="57150" indent="0">
              <a:buFont typeface="Wingdings" panose="05000000000000000000" pitchFamily="2" charset="2"/>
              <a:buNone/>
            </a:pP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smtClean="0">
                <a:solidFill>
                  <a:srgbClr val="D4D4D4"/>
                </a:solidFill>
                <a:latin typeface="Consolas" panose="020B0609020204030204" pitchFamily="49" charset="0"/>
              </a:rPr>
              <a:t>(</a:t>
            </a:r>
            <a:r>
              <a:rPr lang="en-US" sz="2000" dirty="0" smtClean="0">
                <a:solidFill>
                  <a:srgbClr val="CE9178"/>
                </a:solidFill>
                <a:latin typeface="Consolas" panose="020B0609020204030204" pitchFamily="49" charset="0"/>
              </a:rPr>
              <a:t>" (* *) "</a:t>
            </a:r>
            <a:r>
              <a:rPr lang="en-US" sz="2000" dirty="0" smtClean="0">
                <a:solidFill>
                  <a:srgbClr val="D4D4D4"/>
                </a:solidFill>
                <a:latin typeface="Consolas" panose="020B0609020204030204" pitchFamily="49" charset="0"/>
              </a:rPr>
              <a:t>);</a:t>
            </a:r>
          </a:p>
          <a:p>
            <a:pPr marL="57150" indent="0">
              <a:buFont typeface="Wingdings" panose="05000000000000000000" pitchFamily="2" charset="2"/>
              <a:buNone/>
            </a:pP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smtClean="0">
                <a:solidFill>
                  <a:srgbClr val="D4D4D4"/>
                </a:solidFill>
                <a:latin typeface="Consolas" panose="020B0609020204030204" pitchFamily="49" charset="0"/>
              </a:rPr>
              <a:t>(</a:t>
            </a:r>
            <a:r>
              <a:rPr lang="en-US" sz="2000" dirty="0" smtClean="0">
                <a:solidFill>
                  <a:srgbClr val="CE9178"/>
                </a:solidFill>
                <a:latin typeface="Consolas" panose="020B0609020204030204" pitchFamily="49" charset="0"/>
              </a:rPr>
              <a:t>" (u u) "</a:t>
            </a:r>
            <a:r>
              <a:rPr lang="en-US" sz="2000" dirty="0" smtClean="0">
                <a:solidFill>
                  <a:srgbClr val="D4D4D4"/>
                </a:solidFill>
                <a:latin typeface="Consolas" panose="020B0609020204030204" pitchFamily="49" charset="0"/>
              </a:rPr>
              <a:t>);</a:t>
            </a:r>
          </a:p>
          <a:p>
            <a:pPr marL="57150" indent="0">
              <a:buFont typeface="Wingdings" panose="05000000000000000000" pitchFamily="2" charset="2"/>
              <a:buNone/>
            </a:pPr>
            <a:r>
              <a:rPr lang="en-US" sz="2000" dirty="0" smtClean="0">
                <a:solidFill>
                  <a:srgbClr val="D4D4D4"/>
                </a:solidFill>
                <a:latin typeface="Consolas" panose="020B0609020204030204" pitchFamily="49" charset="0"/>
              </a:rPr>
              <a:t>}</a:t>
            </a:r>
            <a:endParaRPr lang="en-US" sz="2000" dirty="0">
              <a:solidFill>
                <a:srgbClr val="D4D4D4"/>
              </a:solidFill>
              <a:latin typeface="Consolas" panose="020B0609020204030204" pitchFamily="49" charset="0"/>
            </a:endParaRPr>
          </a:p>
        </p:txBody>
      </p:sp>
      <p:sp>
        <p:nvSpPr>
          <p:cNvPr id="5" name="Content Placeholder 2"/>
          <p:cNvSpPr txBox="1">
            <a:spLocks/>
          </p:cNvSpPr>
          <p:nvPr/>
        </p:nvSpPr>
        <p:spPr>
          <a:xfrm>
            <a:off x="5753100" y="1348740"/>
            <a:ext cx="5943600" cy="22860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Font typeface="Wingdings" panose="05000000000000000000" pitchFamily="2" charset="2"/>
              <a:buNone/>
            </a:pPr>
            <a:r>
              <a:rPr lang="en-US" sz="2000" dirty="0" smtClean="0">
                <a:solidFill>
                  <a:srgbClr val="569CD6"/>
                </a:solidFill>
                <a:latin typeface="Consolas" panose="020B0609020204030204" pitchFamily="49" charset="0"/>
              </a:rPr>
              <a:t>public static</a:t>
            </a:r>
            <a:r>
              <a:rPr lang="en-US" sz="2000" dirty="0" smtClean="0">
                <a:solidFill>
                  <a:srgbClr val="D4D4D4"/>
                </a:solidFill>
                <a:latin typeface="Consolas" panose="020B0609020204030204" pitchFamily="49" charset="0"/>
              </a:rPr>
              <a:t> </a:t>
            </a:r>
            <a:r>
              <a:rPr lang="en-US" sz="2000" dirty="0" smtClean="0">
                <a:solidFill>
                  <a:srgbClr val="569CD6"/>
                </a:solidFill>
                <a:latin typeface="Consolas" panose="020B0609020204030204" pitchFamily="49" charset="0"/>
              </a:rPr>
              <a:t>void</a:t>
            </a:r>
            <a:r>
              <a:rPr lang="en-US" sz="2000" dirty="0" smtClean="0">
                <a:solidFill>
                  <a:srgbClr val="D4D4D4"/>
                </a:solidFill>
                <a:latin typeface="Consolas" panose="020B0609020204030204" pitchFamily="49" charset="0"/>
              </a:rPr>
              <a:t> </a:t>
            </a:r>
            <a:r>
              <a:rPr lang="en-US" sz="2000" dirty="0" err="1" smtClean="0">
                <a:solidFill>
                  <a:srgbClr val="DCDCAA"/>
                </a:solidFill>
                <a:latin typeface="Consolas" panose="020B0609020204030204" pitchFamily="49" charset="0"/>
              </a:rPr>
              <a:t>DrawBunnyDollarEyes</a:t>
            </a:r>
            <a:r>
              <a:rPr lang="en-US" sz="2000" dirty="0" smtClean="0">
                <a:solidFill>
                  <a:srgbClr val="D4D4D4"/>
                </a:solidFill>
                <a:latin typeface="Consolas" panose="020B0609020204030204" pitchFamily="49" charset="0"/>
              </a:rPr>
              <a:t>() {</a:t>
            </a:r>
          </a:p>
          <a:p>
            <a:pPr marL="57150" indent="0">
              <a:buFont typeface="Wingdings" panose="05000000000000000000" pitchFamily="2" charset="2"/>
              <a:buNone/>
            </a:pP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smtClean="0">
                <a:solidFill>
                  <a:srgbClr val="D4D4D4"/>
                </a:solidFill>
                <a:latin typeface="Consolas" panose="020B0609020204030204" pitchFamily="49" charset="0"/>
              </a:rPr>
              <a:t>(</a:t>
            </a:r>
            <a:r>
              <a:rPr lang="en-US" sz="2000" dirty="0" smtClean="0">
                <a:solidFill>
                  <a:srgbClr val="CE9178"/>
                </a:solidFill>
                <a:latin typeface="Consolas" panose="020B0609020204030204" pitchFamily="49" charset="0"/>
              </a:rPr>
              <a:t>" () () "</a:t>
            </a:r>
            <a:r>
              <a:rPr lang="en-US" sz="2000" dirty="0" smtClean="0">
                <a:solidFill>
                  <a:srgbClr val="D4D4D4"/>
                </a:solidFill>
                <a:latin typeface="Consolas" panose="020B0609020204030204" pitchFamily="49" charset="0"/>
              </a:rPr>
              <a:t>);</a:t>
            </a:r>
          </a:p>
          <a:p>
            <a:pPr marL="57150" indent="0">
              <a:buFont typeface="Wingdings" panose="05000000000000000000" pitchFamily="2" charset="2"/>
              <a:buNone/>
            </a:pP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smtClean="0">
                <a:solidFill>
                  <a:srgbClr val="D4D4D4"/>
                </a:solidFill>
                <a:latin typeface="Consolas" panose="020B0609020204030204" pitchFamily="49" charset="0"/>
              </a:rPr>
              <a:t>(</a:t>
            </a:r>
            <a:r>
              <a:rPr lang="en-US" sz="2000" dirty="0" smtClean="0">
                <a:solidFill>
                  <a:srgbClr val="CE9178"/>
                </a:solidFill>
                <a:latin typeface="Consolas" panose="020B0609020204030204" pitchFamily="49" charset="0"/>
              </a:rPr>
              <a:t>" ($ $) "</a:t>
            </a:r>
            <a:r>
              <a:rPr lang="en-US" sz="2000" dirty="0" smtClean="0">
                <a:solidFill>
                  <a:srgbClr val="D4D4D4"/>
                </a:solidFill>
                <a:latin typeface="Consolas" panose="020B0609020204030204" pitchFamily="49" charset="0"/>
              </a:rPr>
              <a:t>);</a:t>
            </a:r>
          </a:p>
          <a:p>
            <a:pPr marL="57150" indent="0">
              <a:buFont typeface="Wingdings" panose="05000000000000000000" pitchFamily="2" charset="2"/>
              <a:buNone/>
            </a:pPr>
            <a:r>
              <a:rPr lang="en-US" sz="2000" dirty="0" smtClean="0">
                <a:solidFill>
                  <a:srgbClr val="D4D4D4"/>
                </a:solidFill>
                <a:latin typeface="Consolas" panose="020B0609020204030204" pitchFamily="49" charset="0"/>
              </a:rPr>
              <a:t>    </a:t>
            </a:r>
            <a:r>
              <a:rPr lang="en-US" sz="2000" dirty="0" err="1" smtClean="0">
                <a:solidFill>
                  <a:srgbClr val="9CDCFE"/>
                </a:solidFill>
                <a:latin typeface="Consolas" panose="020B0609020204030204" pitchFamily="49" charset="0"/>
              </a:rPr>
              <a:t>Console</a:t>
            </a:r>
            <a:r>
              <a:rPr lang="en-US" sz="2000" dirty="0" err="1" smtClean="0">
                <a:solidFill>
                  <a:srgbClr val="D4D4D4"/>
                </a:solidFill>
                <a:latin typeface="Consolas" panose="020B0609020204030204" pitchFamily="49" charset="0"/>
              </a:rPr>
              <a:t>.</a:t>
            </a:r>
            <a:r>
              <a:rPr lang="en-US" sz="2000" dirty="0" err="1" smtClean="0">
                <a:solidFill>
                  <a:srgbClr val="DCDCAA"/>
                </a:solidFill>
                <a:latin typeface="Consolas" panose="020B0609020204030204" pitchFamily="49" charset="0"/>
              </a:rPr>
              <a:t>WriteLine</a:t>
            </a:r>
            <a:r>
              <a:rPr lang="en-US" sz="2000" dirty="0" smtClean="0">
                <a:solidFill>
                  <a:srgbClr val="D4D4D4"/>
                </a:solidFill>
                <a:latin typeface="Consolas" panose="020B0609020204030204" pitchFamily="49" charset="0"/>
              </a:rPr>
              <a:t>(</a:t>
            </a:r>
            <a:r>
              <a:rPr lang="en-US" sz="2000" dirty="0" smtClean="0">
                <a:solidFill>
                  <a:srgbClr val="CE9178"/>
                </a:solidFill>
                <a:latin typeface="Consolas" panose="020B0609020204030204" pitchFamily="49" charset="0"/>
              </a:rPr>
              <a:t>" (u u) "</a:t>
            </a:r>
            <a:r>
              <a:rPr lang="en-US" sz="2000" dirty="0" smtClean="0">
                <a:solidFill>
                  <a:srgbClr val="D4D4D4"/>
                </a:solidFill>
                <a:latin typeface="Consolas" panose="020B0609020204030204" pitchFamily="49" charset="0"/>
              </a:rPr>
              <a:t>);</a:t>
            </a:r>
          </a:p>
          <a:p>
            <a:pPr marL="57150" indent="0">
              <a:buFont typeface="Wingdings" panose="05000000000000000000" pitchFamily="2" charset="2"/>
              <a:buNone/>
            </a:pPr>
            <a:r>
              <a:rPr lang="en-US" sz="2000" dirty="0" smtClean="0">
                <a:solidFill>
                  <a:srgbClr val="D4D4D4"/>
                </a:solidFill>
                <a:latin typeface="Consolas" panose="020B0609020204030204" pitchFamily="49" charset="0"/>
              </a:rPr>
              <a:t>}</a:t>
            </a:r>
            <a:endParaRPr lang="en-US" sz="2000" dirty="0">
              <a:solidFill>
                <a:srgbClr val="D4D4D4"/>
              </a:solidFill>
              <a:latin typeface="Consolas" panose="020B0609020204030204" pitchFamily="49" charset="0"/>
            </a:endParaRPr>
          </a:p>
        </p:txBody>
      </p:sp>
      <p:sp>
        <p:nvSpPr>
          <p:cNvPr id="9" name="TextBox 8"/>
          <p:cNvSpPr txBox="1"/>
          <p:nvPr/>
        </p:nvSpPr>
        <p:spPr>
          <a:xfrm>
            <a:off x="7353300" y="4000500"/>
            <a:ext cx="3771900" cy="2057400"/>
          </a:xfrm>
          <a:prstGeom prst="rect">
            <a:avLst/>
          </a:prstGeom>
          <a:noFill/>
        </p:spPr>
        <p:txBody>
          <a:bodyPr wrap="square" lIns="182880" tIns="146304" rIns="182880" bIns="146304" rtlCol="0">
            <a:spAutoFit/>
          </a:bodyPr>
          <a:lstStyle/>
          <a:p>
            <a:pPr algn="ctr">
              <a:lnSpc>
                <a:spcPct val="90000"/>
              </a:lnSpc>
              <a:spcAft>
                <a:spcPts val="600"/>
              </a:spcAft>
            </a:pPr>
            <a:r>
              <a:rPr lang="en-US" sz="2800" b="1" u="sng" dirty="0" smtClean="0">
                <a:gradFill>
                  <a:gsLst>
                    <a:gs pos="2917">
                      <a:schemeClr val="tx1"/>
                    </a:gs>
                    <a:gs pos="30000">
                      <a:schemeClr val="tx1"/>
                    </a:gs>
                  </a:gsLst>
                  <a:lin ang="5400000" scaled="0"/>
                </a:gradFill>
              </a:rPr>
              <a:t>Differences</a:t>
            </a:r>
          </a:p>
          <a:p>
            <a:pPr marL="342900" indent="-342900">
              <a:lnSpc>
                <a:spcPct val="90000"/>
              </a:lnSpc>
              <a:spcAft>
                <a:spcPts val="600"/>
              </a:spcAft>
              <a:buFont typeface="Arial" panose="020B0604020202020204" pitchFamily="34" charset="0"/>
              <a:buChar char="•"/>
            </a:pPr>
            <a:r>
              <a:rPr lang="en-US" sz="2800" dirty="0" smtClean="0">
                <a:gradFill>
                  <a:gsLst>
                    <a:gs pos="2917">
                      <a:schemeClr val="tx1"/>
                    </a:gs>
                    <a:gs pos="30000">
                      <a:schemeClr val="tx1"/>
                    </a:gs>
                  </a:gsLst>
                  <a:lin ang="5400000" scaled="0"/>
                </a:gradFill>
              </a:rPr>
              <a:t>Method Names</a:t>
            </a:r>
          </a:p>
          <a:p>
            <a:pPr marL="342900" indent="-342900">
              <a:lnSpc>
                <a:spcPct val="90000"/>
              </a:lnSpc>
              <a:spcAft>
                <a:spcPts val="600"/>
              </a:spcAft>
              <a:buFont typeface="Arial" panose="020B0604020202020204" pitchFamily="34" charset="0"/>
              <a:buChar char="•"/>
            </a:pPr>
            <a:r>
              <a:rPr lang="en-US" sz="2800" dirty="0" smtClean="0">
                <a:gradFill>
                  <a:gsLst>
                    <a:gs pos="2917">
                      <a:schemeClr val="tx1"/>
                    </a:gs>
                    <a:gs pos="30000">
                      <a:schemeClr val="tx1"/>
                    </a:gs>
                  </a:gsLst>
                  <a:lin ang="5400000" scaled="0"/>
                </a:gradFill>
              </a:rPr>
              <a:t>Eye characters</a:t>
            </a:r>
          </a:p>
          <a:p>
            <a:pPr marL="342900" indent="-342900">
              <a:lnSpc>
                <a:spcPct val="90000"/>
              </a:lnSpc>
              <a:spcAft>
                <a:spcPts val="600"/>
              </a:spcAft>
              <a:buFont typeface="Arial" panose="020B0604020202020204" pitchFamily="34" charset="0"/>
              <a:buChar char="•"/>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50752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Parameters</a:t>
            </a:r>
            <a:endParaRPr lang="en-US" dirty="0"/>
          </a:p>
        </p:txBody>
      </p:sp>
      <p:sp>
        <p:nvSpPr>
          <p:cNvPr id="3" name="Content Placeholder 2"/>
          <p:cNvSpPr>
            <a:spLocks noGrp="1"/>
          </p:cNvSpPr>
          <p:nvPr>
            <p:ph idx="1"/>
          </p:nvPr>
        </p:nvSpPr>
        <p:spPr/>
        <p:txBody>
          <a:bodyPr/>
          <a:lstStyle/>
          <a:p>
            <a:endParaRPr lang="en-US" dirty="0" smtClean="0"/>
          </a:p>
          <a:p>
            <a:r>
              <a:rPr lang="en-US" dirty="0" smtClean="0"/>
              <a:t>Method </a:t>
            </a:r>
            <a:r>
              <a:rPr lang="en-US" b="1" dirty="0" smtClean="0"/>
              <a:t>parameters</a:t>
            </a:r>
            <a:r>
              <a:rPr lang="en-US" dirty="0" smtClean="0"/>
              <a:t> allow developers to pass information to methods</a:t>
            </a:r>
          </a:p>
          <a:p>
            <a:pPr lvl="1"/>
            <a:r>
              <a:rPr lang="en-US" dirty="0" smtClean="0"/>
              <a:t>This way, methods execute differently based on parameter values</a:t>
            </a:r>
          </a:p>
          <a:p>
            <a:endParaRPr lang="en-US" dirty="0"/>
          </a:p>
          <a:p>
            <a:r>
              <a:rPr lang="en-US" dirty="0" smtClean="0"/>
              <a:t>Parameters act as variables inside of the method body</a:t>
            </a:r>
          </a:p>
          <a:p>
            <a:endParaRPr lang="en-US" dirty="0"/>
          </a:p>
          <a:p>
            <a:r>
              <a:rPr lang="en-US" dirty="0" smtClean="0"/>
              <a:t>Example: </a:t>
            </a:r>
            <a:r>
              <a:rPr lang="en-US" sz="3600" dirty="0" err="1">
                <a:solidFill>
                  <a:srgbClr val="000000"/>
                </a:solidFill>
                <a:latin typeface="Consolas" panose="020B0609020204030204" pitchFamily="49" charset="0"/>
              </a:rPr>
              <a:t>Console.WriteLine</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"Message"</a:t>
            </a:r>
            <a:r>
              <a:rPr lang="en-US" sz="3600" dirty="0">
                <a:solidFill>
                  <a:srgbClr val="000000"/>
                </a:solidFill>
                <a:latin typeface="Consolas" panose="020B0609020204030204" pitchFamily="49" charset="0"/>
              </a:rPr>
              <a:t>);</a:t>
            </a:r>
          </a:p>
          <a:p>
            <a:endParaRPr lang="en-US" dirty="0"/>
          </a:p>
        </p:txBody>
      </p:sp>
      <p:sp>
        <p:nvSpPr>
          <p:cNvPr id="4" name="Rectangle 3"/>
          <p:cNvSpPr/>
          <p:nvPr/>
        </p:nvSpPr>
        <p:spPr bwMode="auto">
          <a:xfrm>
            <a:off x="6781800" y="4572000"/>
            <a:ext cx="2340864" cy="571500"/>
          </a:xfrm>
          <a:prstGeom prst="rect">
            <a:avLst/>
          </a:prstGeom>
          <a:noFill/>
          <a:ln w="34925">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5775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anim calcmode="lin" valueType="num">
                                      <p:cBhvr>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anim calcmode="lin" valueType="num">
                                      <p:cBhvr>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method with parameters</a:t>
            </a:r>
            <a:endParaRPr lang="en-US" dirty="0"/>
          </a:p>
        </p:txBody>
      </p:sp>
      <p:sp>
        <p:nvSpPr>
          <p:cNvPr id="3" name="Content Placeholder 2"/>
          <p:cNvSpPr>
            <a:spLocks noGrp="1"/>
          </p:cNvSpPr>
          <p:nvPr>
            <p:ph idx="1"/>
          </p:nvPr>
        </p:nvSpPr>
        <p:spPr>
          <a:xfrm>
            <a:off x="381000" y="1600200"/>
            <a:ext cx="11430000" cy="3086100"/>
          </a:xfrm>
        </p:spPr>
        <p:txBody>
          <a:bodyPr/>
          <a:lstStyle/>
          <a:p>
            <a:pPr marL="57150" indent="0">
              <a:buNone/>
            </a:pPr>
            <a:r>
              <a:rPr lang="en-US" sz="3000" dirty="0" smtClean="0">
                <a:solidFill>
                  <a:srgbClr val="0000FF"/>
                </a:solidFill>
                <a:latin typeface="Consolas" panose="020B0609020204030204" pitchFamily="49" charset="0"/>
              </a:rPr>
              <a:t>public</a:t>
            </a:r>
            <a:r>
              <a:rPr lang="en-US" sz="3000" dirty="0" smtClean="0">
                <a:solidFill>
                  <a:srgbClr val="000000"/>
                </a:solidFill>
                <a:latin typeface="Consolas" panose="020B0609020204030204" pitchFamily="49" charset="0"/>
              </a:rPr>
              <a:t> </a:t>
            </a:r>
            <a:r>
              <a:rPr lang="en-US" sz="3000" dirty="0">
                <a:solidFill>
                  <a:srgbClr val="0000FF"/>
                </a:solidFill>
                <a:latin typeface="Consolas" panose="020B0609020204030204" pitchFamily="49" charset="0"/>
              </a:rPr>
              <a:t>static</a:t>
            </a:r>
            <a:r>
              <a:rPr lang="en-US" sz="3000" dirty="0">
                <a:solidFill>
                  <a:srgbClr val="000000"/>
                </a:solidFill>
                <a:latin typeface="Consolas" panose="020B0609020204030204" pitchFamily="49" charset="0"/>
              </a:rPr>
              <a:t> </a:t>
            </a:r>
            <a:r>
              <a:rPr lang="en-US" sz="3000" dirty="0">
                <a:solidFill>
                  <a:srgbClr val="0000FF"/>
                </a:solidFill>
                <a:latin typeface="Consolas" panose="020B0609020204030204" pitchFamily="49" charset="0"/>
              </a:rPr>
              <a:t>void</a:t>
            </a:r>
            <a:r>
              <a:rPr lang="en-US" sz="3000" dirty="0">
                <a:solidFill>
                  <a:srgbClr val="000000"/>
                </a:solidFill>
                <a:latin typeface="Consolas" panose="020B0609020204030204" pitchFamily="49" charset="0"/>
              </a:rPr>
              <a:t> </a:t>
            </a:r>
            <a:r>
              <a:rPr lang="en-US" sz="3000" dirty="0" err="1">
                <a:solidFill>
                  <a:srgbClr val="000000"/>
                </a:solidFill>
                <a:latin typeface="Consolas" panose="020B0609020204030204" pitchFamily="49" charset="0"/>
              </a:rPr>
              <a:t>DrawBunny</a:t>
            </a:r>
            <a:r>
              <a:rPr lang="en-US" sz="3000" dirty="0">
                <a:solidFill>
                  <a:srgbClr val="000000"/>
                </a:solidFill>
                <a:latin typeface="Consolas" panose="020B0609020204030204" pitchFamily="49" charset="0"/>
              </a:rPr>
              <a:t>(</a:t>
            </a:r>
            <a:r>
              <a:rPr lang="en-US" sz="3000" dirty="0">
                <a:solidFill>
                  <a:srgbClr val="0000FF"/>
                </a:solidFill>
                <a:latin typeface="Consolas" panose="020B0609020204030204" pitchFamily="49" charset="0"/>
              </a:rPr>
              <a:t>string</a:t>
            </a:r>
            <a:r>
              <a:rPr lang="en-US" sz="3000" dirty="0">
                <a:solidFill>
                  <a:srgbClr val="000000"/>
                </a:solidFill>
                <a:latin typeface="Consolas" panose="020B0609020204030204" pitchFamily="49" charset="0"/>
              </a:rPr>
              <a:t> eye) </a:t>
            </a:r>
            <a:r>
              <a:rPr lang="en-US" sz="3000" dirty="0" smtClean="0">
                <a:solidFill>
                  <a:srgbClr val="000000"/>
                </a:solidFill>
                <a:latin typeface="Consolas" panose="020B0609020204030204" pitchFamily="49" charset="0"/>
              </a:rPr>
              <a:t>{</a:t>
            </a:r>
          </a:p>
          <a:p>
            <a:pPr marL="57150" indent="0">
              <a:buNone/>
            </a:pPr>
            <a:r>
              <a:rPr lang="en-US" sz="3000" dirty="0" smtClean="0">
                <a:solidFill>
                  <a:srgbClr val="000000"/>
                </a:solidFill>
                <a:latin typeface="Consolas" panose="020B0609020204030204" pitchFamily="49" charset="0"/>
              </a:rPr>
              <a:t>    </a:t>
            </a:r>
            <a:r>
              <a:rPr lang="en-US" sz="3000" dirty="0" err="1" smtClean="0">
                <a:solidFill>
                  <a:srgbClr val="000000"/>
                </a:solidFill>
                <a:latin typeface="Consolas" panose="020B0609020204030204" pitchFamily="49" charset="0"/>
              </a:rPr>
              <a:t>Console.WriteLine</a:t>
            </a:r>
            <a:r>
              <a:rPr lang="en-US" sz="3000" dirty="0" smtClean="0">
                <a:solidFill>
                  <a:srgbClr val="000000"/>
                </a:solidFill>
                <a:latin typeface="Consolas" panose="020B0609020204030204" pitchFamily="49" charset="0"/>
              </a:rPr>
              <a:t>(</a:t>
            </a:r>
            <a:r>
              <a:rPr lang="en-US" sz="3000" dirty="0" smtClean="0">
                <a:solidFill>
                  <a:srgbClr val="A31515"/>
                </a:solidFill>
                <a:latin typeface="Consolas" panose="020B0609020204030204" pitchFamily="49" charset="0"/>
              </a:rPr>
              <a:t>" () ()"</a:t>
            </a:r>
            <a:r>
              <a:rPr lang="en-US" sz="3000" dirty="0" smtClean="0">
                <a:solidFill>
                  <a:srgbClr val="000000"/>
                </a:solidFill>
                <a:latin typeface="Consolas" panose="020B0609020204030204" pitchFamily="49" charset="0"/>
              </a:rPr>
              <a:t>);</a:t>
            </a:r>
          </a:p>
          <a:p>
            <a:pPr marL="57150" indent="0">
              <a:buNone/>
            </a:pPr>
            <a:r>
              <a:rPr lang="en-US" sz="3000" dirty="0" smtClean="0">
                <a:solidFill>
                  <a:srgbClr val="000000"/>
                </a:solidFill>
                <a:latin typeface="Consolas" panose="020B0609020204030204" pitchFamily="49" charset="0"/>
              </a:rPr>
              <a:t>    </a:t>
            </a:r>
            <a:r>
              <a:rPr lang="en-US" sz="3000" dirty="0" err="1" smtClean="0">
                <a:solidFill>
                  <a:srgbClr val="000000"/>
                </a:solidFill>
                <a:latin typeface="Consolas" panose="020B0609020204030204" pitchFamily="49" charset="0"/>
              </a:rPr>
              <a:t>Console.WriteLine</a:t>
            </a:r>
            <a:r>
              <a:rPr lang="en-US" sz="3000" dirty="0">
                <a:solidFill>
                  <a:srgbClr val="000000"/>
                </a:solidFill>
                <a:latin typeface="Consolas" panose="020B0609020204030204" pitchFamily="49" charset="0"/>
              </a:rPr>
              <a:t>(</a:t>
            </a:r>
            <a:r>
              <a:rPr lang="en-US" sz="3000" dirty="0">
                <a:solidFill>
                  <a:srgbClr val="A31515"/>
                </a:solidFill>
                <a:latin typeface="Consolas" panose="020B0609020204030204" pitchFamily="49" charset="0"/>
              </a:rPr>
              <a:t>" ("</a:t>
            </a:r>
            <a:r>
              <a:rPr lang="en-US" sz="3000" dirty="0">
                <a:solidFill>
                  <a:srgbClr val="000000"/>
                </a:solidFill>
                <a:latin typeface="Consolas" panose="020B0609020204030204" pitchFamily="49" charset="0"/>
              </a:rPr>
              <a:t> + eye + </a:t>
            </a:r>
            <a:r>
              <a:rPr lang="en-US" sz="3000" dirty="0">
                <a:solidFill>
                  <a:srgbClr val="A31515"/>
                </a:solidFill>
                <a:latin typeface="Consolas" panose="020B0609020204030204" pitchFamily="49" charset="0"/>
              </a:rPr>
              <a:t>" "</a:t>
            </a:r>
            <a:r>
              <a:rPr lang="en-US" sz="3000" dirty="0">
                <a:solidFill>
                  <a:srgbClr val="000000"/>
                </a:solidFill>
                <a:latin typeface="Consolas" panose="020B0609020204030204" pitchFamily="49" charset="0"/>
              </a:rPr>
              <a:t> + eye + </a:t>
            </a:r>
            <a:r>
              <a:rPr lang="en-US" sz="3000" dirty="0">
                <a:solidFill>
                  <a:srgbClr val="A31515"/>
                </a:solidFill>
                <a:latin typeface="Consolas" panose="020B0609020204030204" pitchFamily="49" charset="0"/>
              </a:rPr>
              <a:t>") "</a:t>
            </a:r>
            <a:r>
              <a:rPr lang="en-US" sz="3000" dirty="0">
                <a:solidFill>
                  <a:srgbClr val="000000"/>
                </a:solidFill>
                <a:latin typeface="Consolas" panose="020B0609020204030204" pitchFamily="49" charset="0"/>
              </a:rPr>
              <a:t>);</a:t>
            </a:r>
          </a:p>
          <a:p>
            <a:pPr marL="57150" indent="0">
              <a:buNone/>
            </a:pPr>
            <a:r>
              <a:rPr lang="en-US" sz="3000" dirty="0" smtClean="0">
                <a:solidFill>
                  <a:srgbClr val="000000"/>
                </a:solidFill>
                <a:latin typeface="Consolas" panose="020B0609020204030204" pitchFamily="49" charset="0"/>
              </a:rPr>
              <a:t>    </a:t>
            </a:r>
            <a:r>
              <a:rPr lang="en-US" sz="3000" dirty="0" err="1" smtClean="0">
                <a:solidFill>
                  <a:srgbClr val="000000"/>
                </a:solidFill>
                <a:latin typeface="Consolas" panose="020B0609020204030204" pitchFamily="49" charset="0"/>
              </a:rPr>
              <a:t>Console.WriteLine</a:t>
            </a:r>
            <a:r>
              <a:rPr lang="en-US" sz="3000" dirty="0">
                <a:solidFill>
                  <a:srgbClr val="000000"/>
                </a:solidFill>
                <a:latin typeface="Consolas" panose="020B0609020204030204" pitchFamily="49" charset="0"/>
              </a:rPr>
              <a:t>(</a:t>
            </a:r>
            <a:r>
              <a:rPr lang="en-US" sz="3000" dirty="0">
                <a:solidFill>
                  <a:srgbClr val="A31515"/>
                </a:solidFill>
                <a:latin typeface="Consolas" panose="020B0609020204030204" pitchFamily="49" charset="0"/>
              </a:rPr>
              <a:t>" (u u) </a:t>
            </a:r>
            <a:r>
              <a:rPr lang="en-US" sz="3000" dirty="0" smtClean="0">
                <a:solidFill>
                  <a:srgbClr val="A31515"/>
                </a:solidFill>
                <a:latin typeface="Consolas" panose="020B0609020204030204" pitchFamily="49" charset="0"/>
              </a:rPr>
              <a:t>"</a:t>
            </a:r>
            <a:r>
              <a:rPr lang="en-US" sz="3000" dirty="0" smtClean="0">
                <a:solidFill>
                  <a:srgbClr val="000000"/>
                </a:solidFill>
                <a:latin typeface="Consolas" panose="020B0609020204030204" pitchFamily="49" charset="0"/>
              </a:rPr>
              <a:t>);</a:t>
            </a:r>
          </a:p>
          <a:p>
            <a:pPr marL="57150" indent="0">
              <a:buNone/>
            </a:pPr>
            <a:r>
              <a:rPr lang="en-US" sz="3000" dirty="0" smtClean="0">
                <a:solidFill>
                  <a:srgbClr val="000000"/>
                </a:solidFill>
                <a:latin typeface="Consolas" panose="020B0609020204030204" pitchFamily="49" charset="0"/>
              </a:rPr>
              <a:t>}</a:t>
            </a:r>
          </a:p>
          <a:p>
            <a:pPr marL="57150" indent="0">
              <a:buNone/>
            </a:pPr>
            <a:endParaRPr lang="en-US" dirty="0"/>
          </a:p>
        </p:txBody>
      </p:sp>
      <p:sp>
        <p:nvSpPr>
          <p:cNvPr id="5" name="Rectangle 4"/>
          <p:cNvSpPr/>
          <p:nvPr/>
        </p:nvSpPr>
        <p:spPr bwMode="auto">
          <a:xfrm>
            <a:off x="1066800" y="4914900"/>
            <a:ext cx="10058400" cy="1257300"/>
          </a:xfrm>
          <a:prstGeom prst="rect">
            <a:avLst/>
          </a:prstGeom>
          <a:solidFill>
            <a:schemeClr val="accent1">
              <a:alpha val="6000"/>
            </a:schemeClr>
          </a:solidFill>
          <a:ln w="3492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457200" indent="-457200" defTabSz="932472" fontAlgn="base">
              <a:lnSpc>
                <a:spcPct val="90000"/>
              </a:lnSpc>
              <a:spcBef>
                <a:spcPct val="0"/>
              </a:spcBef>
              <a:spcAft>
                <a:spcPct val="0"/>
              </a:spcAft>
              <a:buFont typeface="Arial" panose="020B0604020202020204" pitchFamily="34" charset="0"/>
              <a:buChar char="•"/>
            </a:pPr>
            <a:r>
              <a:rPr lang="en-US" sz="3200" dirty="0">
                <a:solidFill>
                  <a:srgbClr val="0000FF"/>
                </a:solidFill>
                <a:latin typeface="Consolas" panose="020B0609020204030204" pitchFamily="49" charset="0"/>
              </a:rPr>
              <a:t>string</a:t>
            </a:r>
            <a:r>
              <a:rPr lang="en-US" sz="3200" dirty="0">
                <a:solidFill>
                  <a:srgbClr val="000000"/>
                </a:solidFill>
                <a:latin typeface="Consolas" panose="020B0609020204030204" pitchFamily="49" charset="0"/>
              </a:rPr>
              <a:t> </a:t>
            </a:r>
            <a:r>
              <a:rPr lang="en-US" sz="3200" dirty="0" smtClean="0">
                <a:solidFill>
                  <a:srgbClr val="000000"/>
                </a:solidFill>
                <a:latin typeface="Consolas" panose="020B0609020204030204" pitchFamily="49" charset="0"/>
              </a:rPr>
              <a:t>eye</a:t>
            </a:r>
            <a:r>
              <a:rPr lang="en-US" sz="2800" dirty="0" smtClean="0">
                <a:solidFill>
                  <a:srgbClr val="56565A"/>
                </a:solidFill>
              </a:rPr>
              <a:t> – this </a:t>
            </a:r>
            <a:r>
              <a:rPr lang="en-US" sz="2800" i="1" dirty="0" smtClean="0">
                <a:solidFill>
                  <a:srgbClr val="56565A"/>
                </a:solidFill>
              </a:rPr>
              <a:t>declares</a:t>
            </a:r>
            <a:r>
              <a:rPr lang="en-US" sz="2800" dirty="0" smtClean="0">
                <a:solidFill>
                  <a:srgbClr val="56565A"/>
                </a:solidFill>
              </a:rPr>
              <a:t> the parameter in the method</a:t>
            </a:r>
          </a:p>
          <a:p>
            <a:pPr marL="457200" indent="-457200" defTabSz="932472" fontAlgn="base">
              <a:lnSpc>
                <a:spcPct val="90000"/>
              </a:lnSpc>
              <a:spcBef>
                <a:spcPct val="0"/>
              </a:spcBef>
              <a:spcAft>
                <a:spcPct val="0"/>
              </a:spcAft>
              <a:buFont typeface="Arial" panose="020B0604020202020204" pitchFamily="34" charset="0"/>
              <a:buChar char="•"/>
            </a:pPr>
            <a:r>
              <a:rPr lang="en-US" sz="3200" dirty="0">
                <a:solidFill>
                  <a:srgbClr val="000000"/>
                </a:solidFill>
                <a:latin typeface="Consolas" panose="020B0609020204030204" pitchFamily="49" charset="0"/>
              </a:rPr>
              <a:t>eye</a:t>
            </a:r>
            <a:r>
              <a:rPr lang="en-US" sz="3200" dirty="0" smtClean="0">
                <a:solidFill>
                  <a:srgbClr val="56565A"/>
                </a:solidFill>
              </a:rPr>
              <a:t> </a:t>
            </a:r>
            <a:r>
              <a:rPr lang="en-US" sz="2800" dirty="0">
                <a:solidFill>
                  <a:srgbClr val="56565A"/>
                </a:solidFill>
              </a:rPr>
              <a:t>– this </a:t>
            </a:r>
            <a:r>
              <a:rPr lang="en-US" sz="2800" dirty="0" smtClean="0">
                <a:solidFill>
                  <a:srgbClr val="56565A"/>
                </a:solidFill>
              </a:rPr>
              <a:t>is where the parameter is </a:t>
            </a:r>
            <a:r>
              <a:rPr lang="en-US" sz="2800" i="1" dirty="0" smtClean="0">
                <a:solidFill>
                  <a:srgbClr val="56565A"/>
                </a:solidFill>
              </a:rPr>
              <a:t>used</a:t>
            </a:r>
            <a:r>
              <a:rPr lang="en-US" sz="2800" dirty="0" smtClean="0">
                <a:solidFill>
                  <a:srgbClr val="56565A"/>
                </a:solidFill>
              </a:rPr>
              <a:t> in the method</a:t>
            </a:r>
            <a:endParaRPr lang="en-US" sz="2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483096" y="1600200"/>
            <a:ext cx="2157984" cy="571500"/>
          </a:xfrm>
          <a:prstGeom prst="rect">
            <a:avLst/>
          </a:prstGeom>
          <a:solidFill>
            <a:schemeClr val="accent1">
              <a:alpha val="6000"/>
            </a:schemeClr>
          </a:solid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438900" y="2851355"/>
            <a:ext cx="800100" cy="463345"/>
          </a:xfrm>
          <a:prstGeom prst="rect">
            <a:avLst/>
          </a:prstGeom>
          <a:solidFill>
            <a:schemeClr val="accent1">
              <a:alpha val="6000"/>
            </a:schemeClr>
          </a:solid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953500" y="2851355"/>
            <a:ext cx="800100" cy="463345"/>
          </a:xfrm>
          <a:prstGeom prst="rect">
            <a:avLst/>
          </a:prstGeom>
          <a:solidFill>
            <a:schemeClr val="accent1">
              <a:alpha val="6000"/>
            </a:schemeClr>
          </a:solid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22135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anim calcmode="lin" valueType="num">
                                      <p:cBhvr>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Mini-Quiz: </a:t>
            </a:r>
            <a:r>
              <a:rPr lang="en-US" dirty="0"/>
              <a:t>What is the </a:t>
            </a:r>
            <a:r>
              <a:rPr lang="en-US" dirty="0" smtClean="0"/>
              <a:t>type </a:t>
            </a:r>
            <a:r>
              <a:rPr lang="en-US" dirty="0"/>
              <a:t>of the parameter?</a:t>
            </a:r>
          </a:p>
        </p:txBody>
      </p:sp>
      <p:sp>
        <p:nvSpPr>
          <p:cNvPr id="3" name="Content Placeholder 2"/>
          <p:cNvSpPr>
            <a:spLocks noGrp="1"/>
          </p:cNvSpPr>
          <p:nvPr>
            <p:ph idx="1"/>
          </p:nvPr>
        </p:nvSpPr>
        <p:spPr>
          <a:xfrm>
            <a:off x="381000" y="1600200"/>
            <a:ext cx="11430000" cy="3429000"/>
          </a:xfrm>
        </p:spPr>
        <p:txBody>
          <a:bodyPr>
            <a:noAutofit/>
          </a:bodyPr>
          <a:lstStyle/>
          <a:p>
            <a:pPr marL="57150" indent="0">
              <a:buNone/>
            </a:pPr>
            <a:r>
              <a:rPr lang="en-US" sz="4800" dirty="0" smtClean="0">
                <a:solidFill>
                  <a:srgbClr val="569CD6"/>
                </a:solidFill>
                <a:latin typeface="Consolas" panose="020B0609020204030204" pitchFamily="49" charset="0"/>
              </a:rPr>
              <a:t>public</a:t>
            </a:r>
            <a:r>
              <a:rPr lang="en-US" sz="4800" dirty="0">
                <a:solidFill>
                  <a:srgbClr val="D4D4D4"/>
                </a:solidFill>
                <a:latin typeface="Consolas" panose="020B0609020204030204" pitchFamily="49" charset="0"/>
              </a:rPr>
              <a:t> </a:t>
            </a:r>
            <a:r>
              <a:rPr lang="en-US" sz="4800" dirty="0">
                <a:solidFill>
                  <a:srgbClr val="569CD6"/>
                </a:solidFill>
                <a:latin typeface="Consolas" panose="020B0609020204030204" pitchFamily="49" charset="0"/>
              </a:rPr>
              <a:t>static</a:t>
            </a:r>
            <a:r>
              <a:rPr lang="en-US" sz="4800" dirty="0">
                <a:solidFill>
                  <a:srgbClr val="D4D4D4"/>
                </a:solidFill>
                <a:latin typeface="Consolas" panose="020B0609020204030204" pitchFamily="49" charset="0"/>
              </a:rPr>
              <a:t> </a:t>
            </a:r>
            <a:r>
              <a:rPr lang="en-US" sz="4800" dirty="0">
                <a:solidFill>
                  <a:srgbClr val="569CD6"/>
                </a:solidFill>
                <a:latin typeface="Consolas" panose="020B0609020204030204" pitchFamily="49" charset="0"/>
              </a:rPr>
              <a:t>void</a:t>
            </a:r>
            <a:r>
              <a:rPr lang="en-US" sz="4800" dirty="0">
                <a:solidFill>
                  <a:srgbClr val="D4D4D4"/>
                </a:solidFill>
                <a:latin typeface="Consolas" panose="020B0609020204030204" pitchFamily="49" charset="0"/>
              </a:rPr>
              <a:t> </a:t>
            </a:r>
            <a:r>
              <a:rPr lang="en-US" sz="4800" dirty="0">
                <a:solidFill>
                  <a:srgbClr val="DCDCAA"/>
                </a:solidFill>
                <a:latin typeface="Consolas" panose="020B0609020204030204" pitchFamily="49" charset="0"/>
              </a:rPr>
              <a:t>Math</a:t>
            </a:r>
            <a:r>
              <a:rPr lang="en-US" sz="4800" dirty="0">
                <a:solidFill>
                  <a:srgbClr val="D4D4D4"/>
                </a:solidFill>
                <a:latin typeface="Consolas" panose="020B0609020204030204" pitchFamily="49" charset="0"/>
              </a:rPr>
              <a:t>(</a:t>
            </a:r>
            <a:r>
              <a:rPr lang="en-US" sz="4800" dirty="0" err="1">
                <a:solidFill>
                  <a:srgbClr val="569CD6"/>
                </a:solidFill>
                <a:latin typeface="Consolas" panose="020B0609020204030204" pitchFamily="49" charset="0"/>
              </a:rPr>
              <a:t>int</a:t>
            </a:r>
            <a:r>
              <a:rPr lang="en-US" sz="4800" dirty="0">
                <a:solidFill>
                  <a:srgbClr val="D4D4D4"/>
                </a:solidFill>
                <a:latin typeface="Consolas" panose="020B0609020204030204" pitchFamily="49" charset="0"/>
              </a:rPr>
              <a:t> </a:t>
            </a:r>
            <a:r>
              <a:rPr lang="en-US" sz="4800" dirty="0" err="1">
                <a:solidFill>
                  <a:srgbClr val="9CDCFE"/>
                </a:solidFill>
                <a:latin typeface="Consolas" panose="020B0609020204030204" pitchFamily="49" charset="0"/>
              </a:rPr>
              <a:t>num</a:t>
            </a:r>
            <a:r>
              <a:rPr lang="en-US" sz="4800" dirty="0" smtClean="0">
                <a:solidFill>
                  <a:srgbClr val="D4D4D4"/>
                </a:solidFill>
                <a:latin typeface="Consolas" panose="020B0609020204030204" pitchFamily="49" charset="0"/>
              </a:rPr>
              <a:t>)</a:t>
            </a:r>
          </a:p>
          <a:p>
            <a:pPr marL="57150" indent="0">
              <a:buNone/>
            </a:pPr>
            <a:r>
              <a:rPr lang="en-US" sz="4800" dirty="0" smtClean="0">
                <a:solidFill>
                  <a:srgbClr val="D4D4D4"/>
                </a:solidFill>
                <a:latin typeface="Consolas" panose="020B0609020204030204" pitchFamily="49" charset="0"/>
              </a:rPr>
              <a:t>{</a:t>
            </a:r>
            <a:endParaRPr lang="en-US" sz="4800" dirty="0">
              <a:solidFill>
                <a:srgbClr val="D4D4D4"/>
              </a:solidFill>
              <a:latin typeface="Consolas" panose="020B0609020204030204" pitchFamily="49" charset="0"/>
            </a:endParaRPr>
          </a:p>
          <a:p>
            <a:pPr marL="57150" indent="0">
              <a:buNone/>
            </a:pPr>
            <a:r>
              <a:rPr lang="en-US" sz="4800" dirty="0" smtClean="0">
                <a:solidFill>
                  <a:srgbClr val="9CDCFE"/>
                </a:solidFill>
                <a:latin typeface="Consolas" panose="020B0609020204030204" pitchFamily="49" charset="0"/>
              </a:rPr>
              <a:t>    </a:t>
            </a:r>
            <a:r>
              <a:rPr lang="en-US" sz="4800" dirty="0" err="1" smtClean="0">
                <a:solidFill>
                  <a:srgbClr val="9CDCFE"/>
                </a:solidFill>
                <a:latin typeface="Consolas" panose="020B0609020204030204" pitchFamily="49" charset="0"/>
              </a:rPr>
              <a:t>Console</a:t>
            </a:r>
            <a:r>
              <a:rPr lang="en-US" sz="4800" dirty="0" err="1" smtClean="0">
                <a:solidFill>
                  <a:srgbClr val="D4D4D4"/>
                </a:solidFill>
                <a:latin typeface="Consolas" panose="020B0609020204030204" pitchFamily="49" charset="0"/>
              </a:rPr>
              <a:t>.</a:t>
            </a:r>
            <a:r>
              <a:rPr lang="en-US" sz="4800" dirty="0" err="1" smtClean="0">
                <a:solidFill>
                  <a:srgbClr val="DCDCAA"/>
                </a:solidFill>
                <a:latin typeface="Consolas" panose="020B0609020204030204" pitchFamily="49" charset="0"/>
              </a:rPr>
              <a:t>WriteLine</a:t>
            </a:r>
            <a:r>
              <a:rPr lang="en-US" sz="4800" dirty="0" smtClean="0">
                <a:solidFill>
                  <a:srgbClr val="D4D4D4"/>
                </a:solidFill>
                <a:latin typeface="Consolas" panose="020B0609020204030204" pitchFamily="49" charset="0"/>
              </a:rPr>
              <a:t>(</a:t>
            </a:r>
            <a:r>
              <a:rPr lang="en-US" sz="4800" dirty="0" err="1" smtClean="0">
                <a:solidFill>
                  <a:srgbClr val="9CDCFE"/>
                </a:solidFill>
                <a:latin typeface="Consolas" panose="020B0609020204030204" pitchFamily="49" charset="0"/>
              </a:rPr>
              <a:t>num</a:t>
            </a:r>
            <a:r>
              <a:rPr lang="en-US" sz="4800" dirty="0">
                <a:solidFill>
                  <a:srgbClr val="D4D4D4"/>
                </a:solidFill>
                <a:latin typeface="Consolas" panose="020B0609020204030204" pitchFamily="49" charset="0"/>
              </a:rPr>
              <a:t> + </a:t>
            </a:r>
            <a:r>
              <a:rPr lang="en-US" sz="4800" dirty="0">
                <a:solidFill>
                  <a:srgbClr val="B5CEA8"/>
                </a:solidFill>
                <a:latin typeface="Consolas" panose="020B0609020204030204" pitchFamily="49" charset="0"/>
              </a:rPr>
              <a:t>2</a:t>
            </a:r>
            <a:r>
              <a:rPr lang="en-US" sz="4800" dirty="0">
                <a:solidFill>
                  <a:srgbClr val="D4D4D4"/>
                </a:solidFill>
                <a:latin typeface="Consolas" panose="020B0609020204030204" pitchFamily="49" charset="0"/>
              </a:rPr>
              <a:t>);</a:t>
            </a:r>
          </a:p>
          <a:p>
            <a:pPr marL="57150" indent="0">
              <a:buNone/>
            </a:pPr>
            <a:r>
              <a:rPr lang="en-US" sz="4800" dirty="0" smtClean="0">
                <a:solidFill>
                  <a:srgbClr val="D4D4D4"/>
                </a:solidFill>
                <a:latin typeface="Consolas" panose="020B0609020204030204" pitchFamily="49" charset="0"/>
              </a:rPr>
              <a:t>}</a:t>
            </a:r>
            <a:endParaRPr lang="en-US" sz="4800" b="0" dirty="0">
              <a:solidFill>
                <a:srgbClr val="D4D4D4"/>
              </a:solidFill>
              <a:effectLst/>
              <a:latin typeface="Consolas" panose="020B0609020204030204" pitchFamily="49" charset="0"/>
            </a:endParaRPr>
          </a:p>
        </p:txBody>
      </p:sp>
      <p:sp>
        <p:nvSpPr>
          <p:cNvPr id="4" name="TextBox 3"/>
          <p:cNvSpPr txBox="1"/>
          <p:nvPr/>
        </p:nvSpPr>
        <p:spPr>
          <a:xfrm>
            <a:off x="381000" y="4824805"/>
            <a:ext cx="11430000" cy="1625060"/>
          </a:xfrm>
          <a:prstGeom prst="rect">
            <a:avLst/>
          </a:prstGeom>
          <a:noFill/>
        </p:spPr>
        <p:txBody>
          <a:bodyPr wrap="square" lIns="182880" tIns="146304" rIns="182880" bIns="146304" rtlCol="0" anchor="ctr">
            <a:spAutoFit/>
          </a:bodyPr>
          <a:lstStyle/>
          <a:p>
            <a:pPr algn="ctr">
              <a:lnSpc>
                <a:spcPct val="90000"/>
              </a:lnSpc>
              <a:spcAft>
                <a:spcPts val="600"/>
              </a:spcAft>
            </a:pPr>
            <a:r>
              <a:rPr lang="en-US" sz="9600" dirty="0" err="1" smtClean="0">
                <a:solidFill>
                  <a:srgbClr val="569CD6"/>
                </a:solidFill>
              </a:rPr>
              <a:t>int</a:t>
            </a:r>
            <a:endParaRPr lang="en-US" sz="3200" dirty="0" smtClean="0">
              <a:solidFill>
                <a:srgbClr val="569CD6"/>
              </a:solidFill>
            </a:endParaRPr>
          </a:p>
        </p:txBody>
      </p:sp>
    </p:spTree>
    <p:extLst>
      <p:ext uri="{BB962C8B-B14F-4D97-AF65-F5344CB8AC3E}">
        <p14:creationId xmlns:p14="http://schemas.microsoft.com/office/powerpoint/2010/main" val="3116540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1812</Words>
  <Application>Microsoft Office PowerPoint</Application>
  <PresentationFormat>Widescreen</PresentationFormat>
  <Paragraphs>309</Paragraphs>
  <Slides>28</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Consolas</vt:lpstr>
      <vt:lpstr>Segoe UI</vt:lpstr>
      <vt:lpstr>Wingdings</vt:lpstr>
      <vt:lpstr>Hyland 2019</vt:lpstr>
      <vt:lpstr>Method Returns</vt:lpstr>
      <vt:lpstr>Return Statements</vt:lpstr>
      <vt:lpstr>The DrawBunny function</vt:lpstr>
      <vt:lpstr>The DrawBunnyStarEyes function</vt:lpstr>
      <vt:lpstr>The DrawBunnyDollarEyes function</vt:lpstr>
      <vt:lpstr>Find the difference between these three…</vt:lpstr>
      <vt:lpstr>Method Parameters</vt:lpstr>
      <vt:lpstr>Defining a method with parameters</vt:lpstr>
      <vt:lpstr>Mini-Quiz: What is the type of the parameter?</vt:lpstr>
      <vt:lpstr>Mini-Quiz: What is the name of the parameter?</vt:lpstr>
      <vt:lpstr>PowerPoint Presentation</vt:lpstr>
      <vt:lpstr>PowerPoint Presentation</vt:lpstr>
      <vt:lpstr>PowerPoint Presentation</vt:lpstr>
      <vt:lpstr>Think about the lyrics to a song…</vt:lpstr>
      <vt:lpstr>Think about the lyrics to a song… All Star</vt:lpstr>
      <vt:lpstr>Think about the lyrics to a song… All Star</vt:lpstr>
      <vt:lpstr>Think about the lyrics to a song… All Star</vt:lpstr>
      <vt:lpstr>Methods</vt:lpstr>
      <vt:lpstr>PowerPoint Presentation</vt:lpstr>
      <vt:lpstr>PowerPoint Presentation</vt:lpstr>
      <vt:lpstr>Review: What is a boolean?</vt:lpstr>
      <vt:lpstr>if Statement Code</vt:lpstr>
      <vt:lpstr>if Statement flowchart</vt:lpstr>
      <vt:lpstr>Boolean Operators</vt:lpstr>
      <vt:lpstr>else Clause</vt:lpstr>
      <vt:lpstr>else clause flowchart</vt:lpstr>
      <vt:lpstr>Mini-Quiz: What would the user see? </vt:lpstr>
      <vt:lpstr>else if Clause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199</cp:revision>
  <dcterms:created xsi:type="dcterms:W3CDTF">2019-03-11T04:04:09Z</dcterms:created>
  <dcterms:modified xsi:type="dcterms:W3CDTF">2020-02-21T18:56:46Z</dcterms:modified>
</cp:coreProperties>
</file>