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7" r:id="rId3"/>
    <p:sldId id="261" r:id="rId4"/>
    <p:sldId id="278" r:id="rId5"/>
    <p:sldId id="279" r:id="rId6"/>
    <p:sldId id="280" r:id="rId7"/>
    <p:sldId id="281" r:id="rId8"/>
    <p:sldId id="282" r:id="rId9"/>
    <p:sldId id="28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3552"/>
    <a:srgbClr val="FCFBF9"/>
    <a:srgbClr val="FFCC00"/>
    <a:srgbClr val="FFFFCC"/>
    <a:srgbClr val="0B0B0B"/>
    <a:srgbClr val="F8CCEA"/>
    <a:srgbClr val="020202"/>
    <a:srgbClr val="DD6BDD"/>
    <a:srgbClr val="BBE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80" autoAdjust="0"/>
    <p:restoredTop sz="75814" autoAdjust="0"/>
  </p:normalViewPr>
  <p:slideViewPr>
    <p:cSldViewPr showGuides="1">
      <p:cViewPr varScale="1">
        <p:scale>
          <a:sx n="64" d="100"/>
          <a:sy n="64" d="100"/>
        </p:scale>
        <p:origin x="102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Sometimes, it makes sense to group multiple things together in a list. For example, this list of ingredients for a recipe.</a:t>
            </a:r>
          </a:p>
          <a:p>
            <a:endParaRPr lang="en-US" dirty="0" smtClean="0"/>
          </a:p>
          <a:p>
            <a:r>
              <a:rPr lang="en-US" dirty="0" smtClean="0"/>
              <a:t>Collections of</a:t>
            </a:r>
            <a:r>
              <a:rPr lang="en-US" baseline="0" dirty="0" smtClean="0"/>
              <a:t> items </a:t>
            </a:r>
            <a:r>
              <a:rPr lang="en-US" dirty="0" smtClean="0"/>
              <a:t>like this </a:t>
            </a:r>
            <a:r>
              <a:rPr lang="en-US" baseline="0" dirty="0" smtClean="0"/>
              <a:t>are one of the primary </a:t>
            </a:r>
            <a:r>
              <a:rPr lang="en-US" b="1" baseline="0" dirty="0" smtClean="0"/>
              <a:t>data structures</a:t>
            </a:r>
            <a:r>
              <a:rPr lang="en-US" b="0" baseline="0" dirty="0" smtClean="0"/>
              <a:t> used in C#. </a:t>
            </a:r>
          </a:p>
          <a:p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 if they can guess what these ingredients make. </a:t>
            </a:r>
            <a:r>
              <a:rPr lang="en-US" smtClean="0"/>
              <a:t>Pizza!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Explain the purpose of </a:t>
            </a:r>
            <a:r>
              <a:rPr lang="en-US" b="1" i="0" baseline="0" dirty="0" smtClean="0"/>
              <a:t>List</a:t>
            </a:r>
            <a:r>
              <a:rPr lang="en-US" b="0" i="0" baseline="0" dirty="0" smtClean="0"/>
              <a:t>s in C#. Use the pizza ingredients list as an example.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For the last point, note that it is necessary to use the </a:t>
            </a:r>
            <a:r>
              <a:rPr lang="en-US" b="1" i="0" baseline="0" dirty="0" smtClean="0"/>
              <a:t>using</a:t>
            </a:r>
            <a:r>
              <a:rPr lang="en-US" b="0" i="0" baseline="0" dirty="0" smtClean="0"/>
              <a:t> statement to import the </a:t>
            </a:r>
            <a:r>
              <a:rPr lang="en-US" b="1" i="0" baseline="0" dirty="0" smtClean="0"/>
              <a:t>List</a:t>
            </a:r>
            <a:r>
              <a:rPr lang="en-US" b="0" i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parts of the syntax: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List</a:t>
            </a:r>
            <a:r>
              <a:rPr lang="en-US" baseline="0" dirty="0" smtClean="0"/>
              <a:t> (with a capital 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Angle brackets (</a:t>
            </a:r>
            <a:r>
              <a:rPr lang="en-US" b="1" baseline="0" dirty="0" smtClean="0"/>
              <a:t>&lt;&gt;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List type within the angle brackets (</a:t>
            </a:r>
            <a:r>
              <a:rPr lang="en-US" b="1" baseline="0" dirty="0" smtClean="0"/>
              <a:t>double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Name of the list variable (</a:t>
            </a:r>
            <a:r>
              <a:rPr lang="en-US" b="1" baseline="0" dirty="0" smtClean="0"/>
              <a:t>scores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Equals sign (just like assignment for other variables)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new</a:t>
            </a:r>
            <a:r>
              <a:rPr lang="en-US" baseline="0" dirty="0" smtClean="0"/>
              <a:t>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Whole type again (</a:t>
            </a:r>
            <a:r>
              <a:rPr lang="en-US" b="1" baseline="0" dirty="0" smtClean="0"/>
              <a:t>List&lt;double&gt;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Parentheses to create the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The second point will be the most frequently used statement when creating lists.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an example list of</a:t>
            </a:r>
            <a:r>
              <a:rPr lang="en-US" baseline="0" dirty="0" smtClean="0"/>
              <a:t> </a:t>
            </a:r>
            <a:r>
              <a:rPr lang="en-US" b="1" baseline="0" dirty="0" smtClean="0"/>
              <a:t>scores</a:t>
            </a:r>
            <a:r>
              <a:rPr lang="en-US" b="0" baseline="0" dirty="0" smtClean="0"/>
              <a:t>. Explain that each index corresponds to an item. Explain how to interact with the list using code:</a:t>
            </a:r>
          </a:p>
          <a:p>
            <a:endParaRPr lang="en-US" b="0" baseline="0" dirty="0" smtClean="0"/>
          </a:p>
          <a:p>
            <a:pPr marL="228600" indent="-228600">
              <a:buAutoNum type="arabicPeriod"/>
            </a:pPr>
            <a:r>
              <a:rPr lang="en-US" b="0" baseline="0" dirty="0" smtClean="0"/>
              <a:t>Get an item from the list using angle brackets (</a:t>
            </a:r>
            <a:r>
              <a:rPr lang="en-US" b="1" baseline="0" dirty="0" smtClean="0"/>
              <a:t>[]</a:t>
            </a:r>
            <a:r>
              <a:rPr lang="en-US" b="0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="0" i="1" baseline="0" dirty="0" smtClean="0"/>
              <a:t>Set</a:t>
            </a:r>
            <a:r>
              <a:rPr lang="en-US" b="0" i="0" baseline="0" dirty="0" smtClean="0"/>
              <a:t> an index of the list using angle brackets (</a:t>
            </a:r>
            <a:r>
              <a:rPr lang="en-US" b="1" i="0" baseline="0" dirty="0" smtClean="0"/>
              <a:t>[]</a:t>
            </a:r>
            <a:r>
              <a:rPr lang="en-US" b="0" i="0" baseline="0" dirty="0" smtClean="0"/>
              <a:t>)</a:t>
            </a:r>
          </a:p>
          <a:p>
            <a:pPr marL="685800" lvl="1" indent="-228600">
              <a:buAutoNum type="arabicPeriod"/>
            </a:pPr>
            <a:r>
              <a:rPr lang="en-US" b="0" i="0" baseline="0" dirty="0" smtClean="0"/>
              <a:t>Note that this updates the list of </a:t>
            </a:r>
            <a:r>
              <a:rPr lang="en-US" b="1" i="0" baseline="0" dirty="0" smtClean="0"/>
              <a:t>scores</a:t>
            </a:r>
            <a:endParaRPr lang="en-US" b="0" i="0" baseline="0" dirty="0" smtClean="0"/>
          </a:p>
          <a:p>
            <a:pPr marL="228600" lvl="0" indent="-228600">
              <a:buAutoNum type="arabicPeriod"/>
            </a:pPr>
            <a:r>
              <a:rPr lang="en-US" b="0" i="0" baseline="0" dirty="0" smtClean="0"/>
              <a:t>Get the total number of items with </a:t>
            </a:r>
            <a:r>
              <a:rPr lang="en-US" b="1" i="0" baseline="0" dirty="0" smtClean="0"/>
              <a:t>.Count</a:t>
            </a:r>
            <a:endParaRPr lang="en-US" b="0" i="0" baseline="0" dirty="0" smtClean="0"/>
          </a:p>
          <a:p>
            <a:pPr marL="228600" lvl="0" indent="-228600">
              <a:buAutoNum type="arabicPeriod"/>
            </a:pPr>
            <a:r>
              <a:rPr lang="en-US" b="0" i="0" baseline="0" dirty="0" smtClean="0"/>
              <a:t>Add an item to the end of the list with </a:t>
            </a:r>
            <a:r>
              <a:rPr lang="en-US" b="1" i="0" baseline="0" dirty="0" smtClean="0"/>
              <a:t>.Add</a:t>
            </a:r>
            <a:endParaRPr lang="en-US" b="0" i="0" baseline="0" dirty="0" smtClean="0"/>
          </a:p>
          <a:p>
            <a:pPr marL="685800" lvl="1" indent="-228600">
              <a:buAutoNum type="arabicPeriod"/>
            </a:pPr>
            <a:r>
              <a:rPr lang="en-US" b="0" i="0" baseline="0" dirty="0" smtClean="0"/>
              <a:t>Note that this updates the list of </a:t>
            </a:r>
            <a:r>
              <a:rPr lang="en-US" b="1" i="0" baseline="0" dirty="0" smtClean="0"/>
              <a:t>scores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the numbered list on the whiteboard. Walk through each line of code, and update the whiteboard list. Possibly</a:t>
            </a:r>
            <a:r>
              <a:rPr lang="en-US" baseline="0" dirty="0" smtClean="0"/>
              <a:t> have a student volunteer to write on the whiteboard.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turtles[1</a:t>
            </a:r>
            <a:r>
              <a:rPr lang="en-US" baseline="0" dirty="0" smtClean="0"/>
              <a:t>] </a:t>
            </a:r>
            <a:r>
              <a:rPr lang="en-US" baseline="0" dirty="0" smtClean="0"/>
              <a:t>is </a:t>
            </a:r>
            <a:r>
              <a:rPr lang="en-US" b="1" baseline="0" dirty="0" smtClean="0"/>
              <a:t>“Donatello</a:t>
            </a:r>
            <a:r>
              <a:rPr lang="en-US" b="1" baseline="0" dirty="0" smtClean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turtles.Count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2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</a:t>
            </a:r>
            <a:r>
              <a:rPr lang="en-US" dirty="0" smtClean="0"/>
              <a:t>through each </a:t>
            </a:r>
            <a:r>
              <a:rPr lang="en-US" dirty="0" smtClean="0"/>
              <a:t>new line </a:t>
            </a:r>
            <a:r>
              <a:rPr lang="en-US" dirty="0" smtClean="0"/>
              <a:t>of code, and update the whiteboard list. </a:t>
            </a:r>
            <a:r>
              <a:rPr lang="en-US" dirty="0" smtClean="0"/>
              <a:t>Add an item to the end, update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item, update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item, and add another item to the end. The list should look like this at the end: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Leonardo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Rafael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Donatello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Michelangelo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turtles[3] is </a:t>
            </a:r>
            <a:r>
              <a:rPr lang="en-US" b="1" baseline="0" dirty="0" smtClean="0"/>
              <a:t>“Michelangelo”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turtles.Count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syntax of </a:t>
            </a:r>
            <a:r>
              <a:rPr lang="en-US" dirty="0" err="1" smtClean="0"/>
              <a:t>foreach</a:t>
            </a:r>
            <a:r>
              <a:rPr lang="en-US" dirty="0" smtClean="0"/>
              <a:t> loops: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foreach</a:t>
            </a:r>
            <a:r>
              <a:rPr lang="en-US" b="0" baseline="0" dirty="0" smtClean="0"/>
              <a:t>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Variable</a:t>
            </a:r>
            <a:r>
              <a:rPr lang="en-US" b="0" baseline="0" dirty="0" smtClean="0"/>
              <a:t> declaration (</a:t>
            </a:r>
            <a:r>
              <a:rPr lang="en-US" b="1" baseline="0" dirty="0" smtClean="0"/>
              <a:t>double score</a:t>
            </a:r>
            <a:r>
              <a:rPr lang="en-US" b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This means that </a:t>
            </a:r>
            <a:r>
              <a:rPr lang="en-US" b="1" baseline="0" dirty="0" smtClean="0"/>
              <a:t>score</a:t>
            </a:r>
            <a:r>
              <a:rPr lang="en-US" b="0" baseline="0" dirty="0" smtClean="0"/>
              <a:t> will be each item through the list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in</a:t>
            </a:r>
            <a:r>
              <a:rPr lang="en-US" b="0" baseline="0" dirty="0" smtClean="0"/>
              <a:t> keyword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Collection name (</a:t>
            </a:r>
            <a:r>
              <a:rPr lang="en-US" b="1" baseline="0" dirty="0" smtClean="0"/>
              <a:t>scores</a:t>
            </a:r>
            <a:r>
              <a:rPr lang="en-US" b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Curly brackets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Body – using </a:t>
            </a:r>
            <a:r>
              <a:rPr lang="en-US" b="1" baseline="0" dirty="0" smtClean="0"/>
              <a:t>score</a:t>
            </a:r>
            <a:r>
              <a:rPr lang="en-US" b="0" baseline="0" dirty="0" smtClean="0"/>
              <a:t> as a variable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the loop</a:t>
            </a:r>
            <a:r>
              <a:rPr lang="en-US" baseline="0" dirty="0" smtClean="0"/>
              <a:t> on the whiteboard. Keep track of the </a:t>
            </a:r>
            <a:r>
              <a:rPr lang="en-US" b="1" baseline="0" dirty="0" smtClean="0"/>
              <a:t>turtle</a:t>
            </a:r>
            <a:r>
              <a:rPr lang="en-US" b="0" baseline="0" dirty="0" smtClean="0"/>
              <a:t> variable, the position in the </a:t>
            </a:r>
            <a:r>
              <a:rPr lang="en-US" b="1" baseline="0" dirty="0" smtClean="0"/>
              <a:t>turtles</a:t>
            </a:r>
            <a:r>
              <a:rPr lang="en-US" b="0" baseline="0" dirty="0" smtClean="0"/>
              <a:t> list, and the console output.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turtle</a:t>
            </a:r>
            <a:r>
              <a:rPr lang="en-US" b="0" baseline="0" dirty="0" smtClean="0"/>
              <a:t>: </a:t>
            </a:r>
            <a:r>
              <a:rPr lang="en-US" b="0" strike="sngStrike" baseline="0" dirty="0" smtClean="0">
                <a:effectLst/>
              </a:rPr>
              <a:t>Leonardo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Rafael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Donatello</a:t>
            </a:r>
            <a:r>
              <a:rPr lang="en-US" b="0" baseline="0" dirty="0" smtClean="0"/>
              <a:t>, Michelangelo</a:t>
            </a:r>
          </a:p>
          <a:p>
            <a:r>
              <a:rPr lang="en-US" b="0" baseline="0" dirty="0" smtClean="0"/>
              <a:t>Position: </a:t>
            </a:r>
            <a:r>
              <a:rPr lang="en-US" b="0" strike="sngStrike" baseline="0" dirty="0" smtClean="0"/>
              <a:t>0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1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2</a:t>
            </a:r>
            <a:r>
              <a:rPr lang="en-US" b="0" baseline="0" dirty="0" smtClean="0"/>
              <a:t>, </a:t>
            </a:r>
            <a:r>
              <a:rPr lang="en-US" b="0" strike="noStrike" baseline="0" dirty="0" smtClean="0"/>
              <a:t>3</a:t>
            </a:r>
          </a:p>
          <a:p>
            <a:endParaRPr lang="en-US" b="0" strike="sngStrike" baseline="0" dirty="0" smtClean="0"/>
          </a:p>
          <a:p>
            <a:r>
              <a:rPr lang="en-US" b="1" strike="noStrike" baseline="0" dirty="0" smtClean="0"/>
              <a:t>Console output</a:t>
            </a:r>
          </a:p>
          <a:p>
            <a:r>
              <a:rPr lang="en-US" b="0" strike="noStrike" baseline="0" dirty="0" smtClean="0"/>
              <a:t>Turtle: Leonardo</a:t>
            </a:r>
          </a:p>
          <a:p>
            <a:r>
              <a:rPr lang="en-US" b="0" strike="noStrike" baseline="0" dirty="0" smtClean="0"/>
              <a:t>Turtle: Rafael</a:t>
            </a:r>
          </a:p>
          <a:p>
            <a:r>
              <a:rPr lang="en-US" b="0" strike="noStrike" baseline="0" dirty="0" smtClean="0"/>
              <a:t>Turtle: Donatello</a:t>
            </a:r>
          </a:p>
          <a:p>
            <a:r>
              <a:rPr lang="en-US" b="0" strike="noStrike" baseline="0" dirty="0" smtClean="0"/>
              <a:t>Turtle: Michelangelo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cover arrays</a:t>
            </a:r>
            <a:r>
              <a:rPr lang="en-US" baseline="0" dirty="0" smtClean="0"/>
              <a:t>. It is not necessary for the students to grasp the concepts, but they should at least be aware that arrays exist. The key differences are the static size, and the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Collections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Arrays: the original collection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# Arr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971800"/>
            <a:ext cx="7658100" cy="35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Arrays have a static length, set at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Arrays allocate a given number of blocks in </a:t>
            </a:r>
            <a:r>
              <a:rPr lang="en-US" dirty="0" smtClean="0">
                <a:solidFill>
                  <a:schemeClr val="bg1"/>
                </a:solidFill>
              </a:rPr>
              <a:t>memory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requires more work to insert an element in the middle of an array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2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9" y="1276049"/>
            <a:ext cx="1089812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2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4000" b="0" cap="none" dirty="0" smtClean="0"/>
              <a:t>s in C#</a:t>
            </a:r>
            <a:endParaRPr lang="en-US" sz="4000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4360" y="1174955"/>
            <a:ext cx="7406640" cy="5257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/>
              <a:t>s store multiple </a:t>
            </a:r>
            <a:r>
              <a:rPr lang="en-US" b="1" dirty="0" smtClean="0"/>
              <a:t>items</a:t>
            </a:r>
            <a:r>
              <a:rPr lang="en-US" dirty="0" smtClean="0"/>
              <a:t> of the same type</a:t>
            </a:r>
          </a:p>
          <a:p>
            <a:endParaRPr lang="en-US" sz="2800" dirty="0"/>
          </a:p>
          <a:p>
            <a:r>
              <a:rPr lang="en-US" dirty="0" smtClean="0"/>
              <a:t>Developers can access each item by its index (starting at 0)</a:t>
            </a:r>
          </a:p>
          <a:p>
            <a:endParaRPr lang="en-US" dirty="0" smtClean="0"/>
          </a:p>
          <a:p>
            <a:r>
              <a:rPr lang="en-US" dirty="0" smtClean="0"/>
              <a:t>The size of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/>
              <a:t> is </a:t>
            </a:r>
            <a:r>
              <a:rPr lang="en-US" i="1" dirty="0" smtClean="0"/>
              <a:t>dynamic</a:t>
            </a:r>
            <a:r>
              <a:rPr lang="en-US" dirty="0" smtClean="0"/>
              <a:t>, so it can grow or shrink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izz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4955"/>
            <a:ext cx="402336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4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syntax: Declaration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544300" cy="5257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3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Declaring </a:t>
            </a:r>
            <a:r>
              <a:rPr lang="en-US" sz="2800" i="1" dirty="0">
                <a:solidFill>
                  <a:schemeClr val="bg1"/>
                </a:solidFill>
              </a:rPr>
              <a:t>a list of </a:t>
            </a:r>
            <a:r>
              <a:rPr lang="en-US" sz="28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2800" i="1" dirty="0" smtClean="0">
                <a:solidFill>
                  <a:schemeClr val="bg1"/>
                </a:solidFill>
              </a:rPr>
              <a:t>s</a:t>
            </a:r>
            <a:endParaRPr lang="en-US" sz="2800" i="1" dirty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Declaring </a:t>
            </a:r>
            <a:r>
              <a:rPr lang="en-US" sz="2800" i="1" dirty="0">
                <a:solidFill>
                  <a:schemeClr val="bg1"/>
                </a:solidFill>
              </a:rPr>
              <a:t>and creating an empty list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&gt;()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9.2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8.7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7.9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List of 3 </a:t>
            </a:r>
            <a:r>
              <a:rPr lang="en-US" sz="28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2800" i="1" dirty="0" smtClean="0">
                <a:solidFill>
                  <a:schemeClr val="bg1"/>
                </a:solidFill>
              </a:rPr>
              <a:t>s, with values set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78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syntax: Declaration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0" y="1257300"/>
            <a:ext cx="7658100" cy="5257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firstItem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800" dirty="0" smtClean="0">
                <a:solidFill>
                  <a:srgbClr val="D4D4D4"/>
                </a:solidFill>
                <a:latin typeface="+mj-lt"/>
              </a:rPr>
              <a:t>Gets the first item in the list (</a:t>
            </a:r>
            <a:r>
              <a:rPr lang="en-US" sz="2800" b="1" dirty="0" smtClean="0">
                <a:solidFill>
                  <a:srgbClr val="D4D4D4"/>
                </a:solidFill>
                <a:latin typeface="+mj-lt"/>
              </a:rPr>
              <a:t>9.2</a:t>
            </a:r>
            <a:r>
              <a:rPr lang="en-US" sz="2800" dirty="0" smtClean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9.4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 smtClean="0">
                <a:solidFill>
                  <a:srgbClr val="D4D4D4"/>
                </a:solidFill>
              </a:rPr>
              <a:t>Sets the </a:t>
            </a:r>
            <a:r>
              <a:rPr lang="en-US" sz="2800" i="1" dirty="0" smtClean="0">
                <a:solidFill>
                  <a:srgbClr val="D4D4D4"/>
                </a:solidFill>
              </a:rPr>
              <a:t>third</a:t>
            </a:r>
            <a:r>
              <a:rPr lang="en-US" sz="2800" dirty="0" smtClean="0">
                <a:solidFill>
                  <a:srgbClr val="D4D4D4"/>
                </a:solidFill>
              </a:rPr>
              <a:t> item in the list to </a:t>
            </a:r>
            <a:r>
              <a:rPr lang="en-US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9.4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listCount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 smtClean="0">
                <a:solidFill>
                  <a:srgbClr val="D4D4D4"/>
                </a:solidFill>
              </a:rPr>
              <a:t>Gets the total number of items in the list (</a:t>
            </a:r>
            <a:r>
              <a:rPr lang="en-US" sz="2800" b="1" dirty="0" smtClean="0">
                <a:solidFill>
                  <a:srgbClr val="D4D4D4"/>
                </a:solidFill>
              </a:rPr>
              <a:t>3</a:t>
            </a:r>
            <a:r>
              <a:rPr lang="en-US" sz="2800" dirty="0" smtClean="0">
                <a:solidFill>
                  <a:srgbClr val="D4D4D4"/>
                </a:solidFill>
              </a:rPr>
              <a:t>)</a:t>
            </a:r>
            <a:endParaRPr lang="en-US" sz="2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8.4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b="0" dirty="0" smtClean="0">
                <a:solidFill>
                  <a:srgbClr val="D4D4D4"/>
                </a:solidFill>
                <a:effectLst/>
                <a:latin typeface="+mj-lt"/>
              </a:rPr>
              <a:t>Adds </a:t>
            </a:r>
            <a:r>
              <a:rPr lang="en-US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8.4</a:t>
            </a:r>
            <a:r>
              <a:rPr lang="en-US" sz="2800" b="0" dirty="0" smtClean="0">
                <a:solidFill>
                  <a:srgbClr val="D4D4D4"/>
                </a:solidFill>
                <a:effectLst/>
                <a:latin typeface="+mj-lt"/>
              </a:rPr>
              <a:t> to the </a:t>
            </a:r>
            <a:r>
              <a:rPr lang="en-US" sz="2800" b="0" i="1" dirty="0" smtClean="0">
                <a:solidFill>
                  <a:srgbClr val="D4D4D4"/>
                </a:solidFill>
                <a:effectLst/>
                <a:latin typeface="+mj-lt"/>
              </a:rPr>
              <a:t>end</a:t>
            </a:r>
            <a:r>
              <a:rPr lang="en-US" sz="2800" b="0" dirty="0" smtClean="0">
                <a:solidFill>
                  <a:srgbClr val="D4D4D4"/>
                </a:solidFill>
                <a:effectLst/>
                <a:latin typeface="+mj-lt"/>
              </a:rPr>
              <a:t> of the list</a:t>
            </a:r>
            <a:endParaRPr lang="en-US" sz="28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741" y="1541509"/>
            <a:ext cx="3543300" cy="32685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400" b="1" u="sng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0 – </a:t>
            </a:r>
            <a:r>
              <a:rPr lang="en-US" sz="4800" b="1" dirty="0" smtClean="0">
                <a:solidFill>
                  <a:schemeClr val="bg1"/>
                </a:solidFill>
              </a:rPr>
              <a:t>9.2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1 – </a:t>
            </a:r>
            <a:r>
              <a:rPr lang="en-US" sz="4800" b="1" dirty="0" smtClean="0">
                <a:solidFill>
                  <a:schemeClr val="bg1"/>
                </a:solidFill>
              </a:rPr>
              <a:t>8.7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2</a:t>
            </a:r>
            <a:r>
              <a:rPr lang="en-US" sz="4800" dirty="0">
                <a:solidFill>
                  <a:schemeClr val="bg1"/>
                </a:solidFill>
              </a:rPr>
              <a:t> – </a:t>
            </a:r>
            <a:r>
              <a:rPr lang="en-US" sz="4800" b="1" dirty="0" smtClean="0">
                <a:solidFill>
                  <a:schemeClr val="bg1"/>
                </a:solidFill>
              </a:rPr>
              <a:t>7.9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173941" y="3821220"/>
            <a:ext cx="1371600" cy="86828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 smtClean="0">
                <a:solidFill>
                  <a:schemeClr val="bg1"/>
                </a:solidFill>
              </a:rPr>
              <a:t>9.4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741" y="4568918"/>
            <a:ext cx="2971800" cy="86828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3 </a:t>
            </a:r>
            <a:r>
              <a:rPr lang="en-US" sz="4800" dirty="0">
                <a:solidFill>
                  <a:schemeClr val="bg1"/>
                </a:solidFill>
              </a:rPr>
              <a:t>– </a:t>
            </a:r>
            <a:r>
              <a:rPr lang="en-US" sz="4800" b="1" dirty="0" smtClean="0">
                <a:solidFill>
                  <a:schemeClr val="bg1"/>
                </a:solidFill>
              </a:rPr>
              <a:t>8.4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3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Whiteboard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371600"/>
            <a:ext cx="11430000" cy="2628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turtles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"Leonardo"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114300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200"/>
              </a:lnSpc>
            </a:pPr>
            <a:r>
              <a:rPr lang="en-US" sz="3200" dirty="0"/>
              <a:t>What are the values of the following?</a:t>
            </a:r>
          </a:p>
          <a:p>
            <a:pPr>
              <a:lnSpc>
                <a:spcPts val="6200"/>
              </a:lnSpc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turtle1 = turtles[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6200"/>
              </a:lnSpc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numTurtles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teenage mutant ninja turtles pi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150299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850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Example </a:t>
            </a:r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371600"/>
            <a:ext cx="6858000" cy="2628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"Michelangelo"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"Rafael"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"Michelangelo"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76410" y="4150674"/>
            <a:ext cx="8005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</a:pPr>
            <a:r>
              <a:rPr lang="en-US" sz="3600" dirty="0"/>
              <a:t>What are the values of the following</a:t>
            </a:r>
            <a:r>
              <a:rPr lang="en-US" sz="3600" dirty="0" smtClean="0"/>
              <a:t>?</a:t>
            </a:r>
          </a:p>
          <a:p>
            <a:pPr>
              <a:lnSpc>
                <a:spcPts val="5600"/>
              </a:lnSpc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turtle3 = turtles[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5600"/>
              </a:lnSpc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numTurtles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Image result for teenage mutant ninja turtles pi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150299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15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non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3434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loops allow developers to easily iterate through collections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score 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scores)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"Score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+ score);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81100" y="5829300"/>
            <a:ext cx="90297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TIP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: Read a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loop like English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6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smtClean="0"/>
              <a:t>Whiteboard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2400300"/>
            <a:ext cx="114300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turtles)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"Turtle: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+ turtle);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927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721</Words>
  <Application>Microsoft Office PowerPoint</Application>
  <PresentationFormat>Widescreen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Collections</vt:lpstr>
      <vt:lpstr>PowerPoint Presentation</vt:lpstr>
      <vt:lpstr>Lists in C#</vt:lpstr>
      <vt:lpstr>List syntax: Declaration</vt:lpstr>
      <vt:lpstr>List syntax: Declaration</vt:lpstr>
      <vt:lpstr>Practice: Whiteboard Example</vt:lpstr>
      <vt:lpstr>Whiteboard Example Continued</vt:lpstr>
      <vt:lpstr>foreach loops</vt:lpstr>
      <vt:lpstr>Practice: Whiteboard Example</vt:lpstr>
      <vt:lpstr>Arrays: the original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186</cp:revision>
  <dcterms:created xsi:type="dcterms:W3CDTF">2019-03-11T04:04:09Z</dcterms:created>
  <dcterms:modified xsi:type="dcterms:W3CDTF">2020-02-25T19:43:31Z</dcterms:modified>
</cp:coreProperties>
</file>