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140"/>
    <a:srgbClr val="5A8054"/>
    <a:srgbClr val="203F29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535" autoAdjust="0"/>
  </p:normalViewPr>
  <p:slideViewPr>
    <p:cSldViewPr showGuides="1">
      <p:cViewPr>
        <p:scale>
          <a:sx n="80" d="100"/>
          <a:sy n="80" d="100"/>
        </p:scale>
        <p:origin x="46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how</a:t>
            </a:r>
            <a:r>
              <a:rPr lang="en-US" baseline="0" dirty="0" smtClean="0"/>
              <a:t> students would describe this Dog… what properties does the Dog have?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students what the Dog might be able to do… what functions can the Dog perform?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to the main question for this lesson… </a:t>
            </a:r>
            <a:r>
              <a:rPr lang="en-US" b="1" baseline="0" dirty="0" smtClean="0"/>
              <a:t>how can we represent this Dog in C#</a:t>
            </a:r>
            <a:r>
              <a:rPr lang="en-US" b="0" baseline="0" dirty="0" smtClean="0"/>
              <a:t>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9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for creating an instance of a Dog (Dog object). Things to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type for the </a:t>
            </a:r>
            <a:r>
              <a:rPr lang="en-US" b="1" baseline="0" dirty="0" smtClean="0"/>
              <a:t>cliff</a:t>
            </a:r>
            <a:r>
              <a:rPr lang="en-US" b="0" baseline="0" dirty="0" smtClean="0"/>
              <a:t> </a:t>
            </a:r>
            <a:r>
              <a:rPr lang="en-US" baseline="0" dirty="0" smtClean="0">
                <a:latin typeface="Consolas" panose="020B0609020204030204" pitchFamily="49" charset="0"/>
              </a:rPr>
              <a:t>variable is</a:t>
            </a:r>
            <a:r>
              <a:rPr lang="en-US" b="1" baseline="0" dirty="0" smtClean="0">
                <a:latin typeface="Consolas" panose="020B0609020204030204" pitchFamily="49" charset="0"/>
              </a:rPr>
              <a:t> Dog</a:t>
            </a:r>
            <a:endParaRPr lang="en-US" baseline="0" dirty="0" smtClean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The way we create a new Dog object is using the new keyword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access the Name variable for the Dog object, use dot notation (get/set)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latin typeface="Consolas" panose="020B0609020204030204" pitchFamily="49" charset="0"/>
              </a:rPr>
              <a:t>To call a method on the Dog object, use dot notation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latin typeface="Consolas" panose="020B0609020204030204" pitchFamily="49" charset="0"/>
              </a:rPr>
              <a:t>Have the students copy this code into the </a:t>
            </a:r>
            <a:r>
              <a:rPr lang="en-US" b="1" baseline="0" dirty="0" smtClean="0">
                <a:latin typeface="Consolas" panose="020B0609020204030204" pitchFamily="49" charset="0"/>
              </a:rPr>
              <a:t>Main</a:t>
            </a:r>
            <a:r>
              <a:rPr lang="en-US" b="0" baseline="0" dirty="0" smtClean="0">
                <a:latin typeface="Consolas" panose="020B0609020204030204" pitchFamily="49" charset="0"/>
              </a:rPr>
              <a:t> method to see it create the new Dog object and Bark.</a:t>
            </a:r>
            <a:endParaRPr lang="en-US" baseline="0" dirty="0" smtClean="0"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5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the students five minutes to attempt this challenge.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solution to the challenge. Note that without WPF, this uses </a:t>
            </a:r>
            <a:r>
              <a:rPr lang="en-US" b="1" dirty="0" err="1" smtClean="0"/>
              <a:t>Console.WriteLine</a:t>
            </a:r>
            <a:r>
              <a:rPr lang="en-US" dirty="0" smtClean="0"/>
              <a:t>. Using WPF,</a:t>
            </a:r>
            <a:r>
              <a:rPr lang="en-US" baseline="0" dirty="0" smtClean="0"/>
              <a:t> it would be </a:t>
            </a:r>
            <a:r>
              <a:rPr lang="en-US" b="1" baseline="0" dirty="0" err="1" smtClean="0"/>
              <a:t>MessageBox.Show</a:t>
            </a:r>
            <a:r>
              <a:rPr lang="en-US" baseline="0" dirty="0" smtClean="0"/>
              <a:t>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quick note about the challenge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examples of properties all Dogs</a:t>
            </a:r>
            <a:r>
              <a:rPr lang="en-US" baseline="0" dirty="0" smtClean="0"/>
              <a:t> share. They also generally have the ability to bark.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these things need to </a:t>
            </a:r>
            <a:r>
              <a:rPr lang="en-US" i="1" baseline="0" dirty="0" smtClean="0"/>
              <a:t>group</a:t>
            </a:r>
            <a:r>
              <a:rPr lang="en-US" i="0" baseline="0" dirty="0" smtClean="0"/>
              <a:t> together to represent a Dog in C#. That’s where </a:t>
            </a:r>
            <a:r>
              <a:rPr lang="en-US" b="1" i="0" baseline="0" dirty="0" smtClean="0"/>
              <a:t>classes</a:t>
            </a:r>
            <a:r>
              <a:rPr lang="en-US" b="0" i="0" baseline="0" dirty="0" smtClean="0"/>
              <a:t> come in!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definition of</a:t>
            </a:r>
            <a:r>
              <a:rPr lang="en-US" baseline="0" dirty="0" smtClean="0"/>
              <a:t> a class from https://docs.microsoft.com/en-us/dotnet/csharp/programming-guide/classes-and-structs/classes/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over the etymology of “class” in C#. Students</a:t>
            </a:r>
            <a:r>
              <a:rPr lang="en-US" baseline="0" dirty="0" smtClean="0"/>
              <a:t> may think it has something to do with a school class, but it’s all about the </a:t>
            </a:r>
            <a:r>
              <a:rPr lang="en-US" b="1" baseline="0" dirty="0" smtClean="0"/>
              <a:t>classification</a:t>
            </a:r>
            <a:r>
              <a:rPr lang="en-US" b="0" baseline="0" dirty="0" smtClean="0"/>
              <a:t> of data.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If any of the students have played Dungeons &amp; Dragons, there is a system in that game where each character belongs to a certain class (like Cleric, Ranger, Fighter, </a:t>
            </a:r>
            <a:r>
              <a:rPr lang="en-US" b="0" baseline="0" dirty="0" err="1" smtClean="0"/>
              <a:t>etc</a:t>
            </a:r>
            <a:r>
              <a:rPr lang="en-US" b="0" baseline="0" dirty="0" smtClean="0"/>
              <a:t>). These classes all have different abilities and attributes. Classes in C# are kind of like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NOTE: These concepts are </a:t>
            </a:r>
            <a:r>
              <a:rPr lang="en-US" i="1" baseline="0" dirty="0" smtClean="0"/>
              <a:t>very conceptual and hard to describe, so it might take some time for students to really grasp them.</a:t>
            </a:r>
          </a:p>
          <a:p>
            <a:endParaRPr lang="en-US" i="1" baseline="0" dirty="0" smtClean="0"/>
          </a:p>
          <a:p>
            <a:r>
              <a:rPr lang="en-US" i="0" baseline="0" dirty="0" smtClean="0"/>
              <a:t>Explain the two things we will do with classes: define them, and instantiate objects with them.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how the class definitions work. First, define the class. Then, instantiate objects of that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blueprint for a house.</a:t>
            </a:r>
            <a:r>
              <a:rPr lang="en-US" baseline="0" dirty="0" smtClean="0"/>
              <a:t> A blueprint for a house shows how to build a house, but it is not a house itself. It may have options for certain defining factors of a house, such as color, wall material,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Syntax</a:t>
            </a:r>
            <a:r>
              <a:rPr lang="en-US" baseline="0" dirty="0" smtClean="0"/>
              <a:t> for defining a class. Step through each part in order. Then, h</a:t>
            </a:r>
            <a:r>
              <a:rPr lang="en-US" dirty="0" smtClean="0"/>
              <a:t>ave the students copy this class into a new file called </a:t>
            </a:r>
            <a:r>
              <a:rPr lang="en-US" b="1" dirty="0" err="1" smtClean="0"/>
              <a:t>Dog.cs</a:t>
            </a:r>
            <a:r>
              <a:rPr lang="en-US" b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Explain how everything goes within the opening and closing curly braces. Those variables and functions make up the </a:t>
            </a:r>
            <a:r>
              <a:rPr lang="en-US" b="1" i="1" baseline="0" dirty="0" smtClean="0"/>
              <a:t>class definition</a:t>
            </a:r>
            <a:r>
              <a:rPr lang="en-US" i="0" baseline="0" dirty="0" smtClean="0"/>
              <a:t>.</a:t>
            </a:r>
          </a:p>
          <a:p>
            <a:endParaRPr lang="en-US" i="0" baseline="0" dirty="0" smtClean="0"/>
          </a:p>
          <a:p>
            <a:r>
              <a:rPr lang="en-US" i="0" baseline="0" dirty="0" smtClean="0"/>
              <a:t>Note that a function within a class is called a </a:t>
            </a:r>
            <a:r>
              <a:rPr lang="en-US" b="1" i="1" baseline="0" dirty="0" smtClean="0"/>
              <a:t>method</a:t>
            </a:r>
            <a:r>
              <a:rPr lang="en-US" b="0" i="0" baseline="0" dirty="0" smtClean="0"/>
              <a:t>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Note that a variable within a class is called a </a:t>
            </a:r>
            <a:r>
              <a:rPr lang="en-US" b="1" i="1" baseline="0" dirty="0" smtClean="0"/>
              <a:t>field</a:t>
            </a:r>
            <a:r>
              <a:rPr lang="en-US" b="0" i="0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</a:t>
            </a:r>
            <a:r>
              <a:rPr lang="en-US" baseline="0" dirty="0" smtClean="0"/>
              <a:t> actual </a:t>
            </a:r>
            <a:r>
              <a:rPr lang="en-US" dirty="0" smtClean="0"/>
              <a:t>house.</a:t>
            </a:r>
            <a:r>
              <a:rPr lang="en-US" baseline="0" dirty="0" smtClean="0"/>
              <a:t> Each house is built based on the blueprint, but they are real and they have actual values. They are their own thing.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Each object can be stored in a variable, just like any other piece of data.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Make sure to emphasize that OBJECT and INSTANCE are synonymous.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Classes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</a:t>
            </a:r>
            <a:r>
              <a:rPr lang="en-US" smtClean="0"/>
              <a:t>: C# </a:t>
            </a:r>
            <a:r>
              <a:rPr lang="en-US" dirty="0" smtClean="0"/>
              <a:t>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/>
              <a:t>A</a:t>
            </a:r>
            <a:r>
              <a:rPr lang="en-US" b="0" cap="none" dirty="0" smtClean="0"/>
              <a:t> </a:t>
            </a:r>
            <a:r>
              <a:rPr lang="en-US" i="1" cap="none" dirty="0" smtClean="0"/>
              <a:t>object</a:t>
            </a:r>
            <a:r>
              <a:rPr lang="en-US" b="0" cap="none" dirty="0" smtClean="0"/>
              <a:t> or </a:t>
            </a:r>
            <a:r>
              <a:rPr lang="en-US" i="1" cap="none" dirty="0" smtClean="0"/>
              <a:t>instance</a:t>
            </a:r>
            <a:r>
              <a:rPr lang="en-US" b="0" cap="none" dirty="0" smtClean="0"/>
              <a:t> of a class is like an actual house.</a:t>
            </a:r>
            <a:endParaRPr lang="en-US" b="0" cap="none" dirty="0"/>
          </a:p>
        </p:txBody>
      </p:sp>
      <p:pic>
        <p:nvPicPr>
          <p:cNvPr id="5" name="Picture 2" descr="Image result for mans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2" b="11022"/>
          <a:stretch/>
        </p:blipFill>
        <p:spPr bwMode="auto">
          <a:xfrm>
            <a:off x="1070196" y="1485900"/>
            <a:ext cx="10051607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70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instantiation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8862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clifford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clifford.Name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"Clifford the Big Red Dog"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clifford.Height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300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clifford.Breed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Vizsla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clifford.Bark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3074" name="Picture 2" descr="Clifford the Big Red Dog- great pose for a big painting/photo ..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57500"/>
            <a:ext cx="2765982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 bwMode="auto">
          <a:xfrm>
            <a:off x="9867900" y="3086100"/>
            <a:ext cx="1943100" cy="1143000"/>
          </a:xfrm>
          <a:prstGeom prst="wedgeEllipseCallout">
            <a:avLst>
              <a:gd name="adj1" fmla="val -42190"/>
              <a:gd name="adj2" fmla="val 56485"/>
            </a:avLst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Bark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6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Add </a:t>
            </a:r>
            <a:r>
              <a:rPr lang="en-US" sz="3600" dirty="0">
                <a:solidFill>
                  <a:schemeClr val="bg1"/>
                </a:solidFill>
              </a:rPr>
              <a:t>a method </a:t>
            </a:r>
            <a:r>
              <a:rPr lang="en-US" sz="3600" dirty="0" smtClean="0">
                <a:solidFill>
                  <a:schemeClr val="bg1"/>
                </a:solidFill>
              </a:rPr>
              <a:t>named </a:t>
            </a:r>
            <a:r>
              <a:rPr lang="en-US" sz="3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SayName</a:t>
            </a:r>
            <a:r>
              <a:rPr lang="en-US" sz="3600" dirty="0">
                <a:solidFill>
                  <a:schemeClr val="bg1"/>
                </a:solidFill>
              </a:rPr>
              <a:t> on the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class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It should show the user a message: “My </a:t>
            </a:r>
            <a:r>
              <a:rPr lang="en-US" sz="3600" dirty="0">
                <a:solidFill>
                  <a:schemeClr val="bg1"/>
                </a:solidFill>
              </a:rPr>
              <a:t>name is </a:t>
            </a:r>
            <a:r>
              <a:rPr lang="en-US" sz="3600" dirty="0" smtClean="0">
                <a:solidFill>
                  <a:schemeClr val="bg1"/>
                </a:solidFill>
              </a:rPr>
              <a:t>__”</a:t>
            </a:r>
          </a:p>
          <a:p>
            <a:pPr lvl="1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>
                <a:solidFill>
                  <a:schemeClr val="bg1"/>
                </a:solidFill>
              </a:rPr>
              <a:t>blanks </a:t>
            </a:r>
            <a:r>
              <a:rPr lang="en-US" sz="3200" dirty="0" smtClean="0">
                <a:solidFill>
                  <a:schemeClr val="bg1"/>
                </a:solidFill>
              </a:rPr>
              <a:t>should be replaced </a:t>
            </a:r>
            <a:r>
              <a:rPr lang="en-US" sz="3200" dirty="0">
                <a:solidFill>
                  <a:schemeClr val="bg1"/>
                </a:solidFill>
              </a:rPr>
              <a:t>by the Dog’s </a:t>
            </a:r>
            <a:r>
              <a:rPr lang="en-US" sz="3200" dirty="0" smtClean="0">
                <a:solidFill>
                  <a:schemeClr val="bg1"/>
                </a:solidFill>
              </a:rPr>
              <a:t>name</a:t>
            </a:r>
          </a:p>
          <a:p>
            <a:pPr marL="57150" indent="0">
              <a:buNone/>
            </a:pPr>
            <a:endParaRPr lang="en-US" sz="3600" i="1" dirty="0" smtClean="0">
              <a:solidFill>
                <a:schemeClr val="bg1"/>
              </a:solidFill>
            </a:endParaRPr>
          </a:p>
          <a:p>
            <a:pPr marL="57150" indent="0">
              <a:buNone/>
            </a:pPr>
            <a:r>
              <a:rPr lang="en-US" sz="3600" i="1" dirty="0" smtClean="0">
                <a:solidFill>
                  <a:schemeClr val="bg1"/>
                </a:solidFill>
              </a:rPr>
              <a:t>Hints</a:t>
            </a:r>
            <a:endParaRPr lang="en-US" sz="3600" i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Use the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Bark</a:t>
            </a:r>
            <a:r>
              <a:rPr lang="en-US" sz="3200" dirty="0">
                <a:solidFill>
                  <a:schemeClr val="bg1"/>
                </a:solidFill>
              </a:rPr>
              <a:t> method as an example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You will have to use the Dog’s 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chemeClr val="bg1"/>
                </a:solidFill>
              </a:rPr>
              <a:t> field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Call the method like so: </a:t>
            </a:r>
            <a:r>
              <a:rPr lang="en-US" sz="3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dog.SayName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21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SayName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My name is 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0162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field values within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4500"/>
            <a:ext cx="11430000" cy="46863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800" dirty="0" smtClean="0"/>
              <a:t>Within the body of a method on a class, fields can be used like regular variables</a:t>
            </a:r>
          </a:p>
          <a:p>
            <a:pPr marL="57150" indent="0">
              <a:buNone/>
            </a:pPr>
            <a:endParaRPr lang="en-US" sz="4800" dirty="0" smtClean="0"/>
          </a:p>
          <a:p>
            <a:pPr marL="57150" indent="0">
              <a:buNone/>
            </a:pPr>
            <a:r>
              <a:rPr lang="en-US" sz="4800" dirty="0" smtClean="0"/>
              <a:t>The field values will be different for every object instantiated with the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29256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7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8571" r="96" b="-16993"/>
          <a:stretch/>
        </p:blipFill>
        <p:spPr bwMode="auto">
          <a:xfrm>
            <a:off x="489857" y="0"/>
            <a:ext cx="11223171" cy="81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62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characteristics and abilities of dogs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66894110"/>
              </p:ext>
            </p:extLst>
          </p:nvPr>
        </p:nvGraphicFramePr>
        <p:xfrm>
          <a:off x="381000" y="1371600"/>
          <a:ext cx="11430000" cy="237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4230852128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53217575"/>
                    </a:ext>
                  </a:extLst>
                </a:gridCol>
              </a:tblGrid>
              <a:tr h="59440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74557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Breed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05035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Height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integer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08763"/>
                  </a:ext>
                </a:extLst>
              </a:tr>
              <a:tr h="594405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272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14286"/>
              </p:ext>
            </p:extLst>
          </p:nvPr>
        </p:nvGraphicFramePr>
        <p:xfrm>
          <a:off x="404812" y="4605863"/>
          <a:ext cx="11406187" cy="130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187">
                  <a:extLst>
                    <a:ext uri="{9D8B030D-6E8A-4147-A177-3AD203B41FA5}">
                      <a16:colId xmlns:a16="http://schemas.microsoft.com/office/drawing/2014/main" val="2915830255"/>
                    </a:ext>
                  </a:extLst>
                </a:gridCol>
              </a:tblGrid>
              <a:tr h="57489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Abilities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35555"/>
                  </a:ext>
                </a:extLst>
              </a:tr>
              <a:tr h="7301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Bark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2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1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2713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is a construct that enables you to create your own custom types by grouping together variables of other types, methods and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events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8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called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3" y="5257800"/>
            <a:ext cx="5402918" cy="12893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 smtClean="0"/>
              <a:t>In C#, the word “class” does not refer to a class at school…</a:t>
            </a:r>
            <a:endParaRPr lang="en-US" dirty="0"/>
          </a:p>
        </p:txBody>
      </p:sp>
      <p:pic>
        <p:nvPicPr>
          <p:cNvPr id="1028" name="Picture 4" descr="Keep Your Class Under Control With These Techniques | Stud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1287378"/>
            <a:ext cx="5402918" cy="35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14574" y="1792620"/>
            <a:ext cx="49149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 is called a </a:t>
            </a:r>
            <a:r>
              <a:rPr lang="en-US" sz="44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</a:t>
            </a:r>
            <a:r>
              <a:rPr lang="en-US" sz="4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because it is used to </a:t>
            </a:r>
            <a:r>
              <a:rPr lang="en-US" sz="4400" i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classify</a:t>
            </a:r>
            <a:r>
              <a:rPr lang="en-US" sz="4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objects! </a:t>
            </a:r>
            <a:endParaRPr lang="en-US" sz="4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30" name="Picture 6" descr="OC] I'm making pins of reptiles as D&amp;D classes. : D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574" y="4367772"/>
            <a:ext cx="4914900" cy="153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sides to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3600" u="sng" dirty="0" smtClean="0"/>
              <a:t>Class Definition</a:t>
            </a:r>
          </a:p>
          <a:p>
            <a:r>
              <a:rPr lang="en-US" sz="3200" dirty="0" smtClean="0"/>
              <a:t>This is where the developer defines what a class should contain</a:t>
            </a:r>
          </a:p>
          <a:p>
            <a:endParaRPr lang="en-US" sz="3200" dirty="0"/>
          </a:p>
          <a:p>
            <a:r>
              <a:rPr lang="en-US" sz="3200" dirty="0" smtClean="0"/>
              <a:t>The class definition says, “I want to keep track of these characteristics for each object of this type”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" lvl="0" indent="0" algn="ctr">
              <a:buClr>
                <a:srgbClr val="98989A"/>
              </a:buClr>
              <a:buNone/>
            </a:pPr>
            <a:r>
              <a:rPr lang="en-US" sz="3600" u="sng" dirty="0">
                <a:solidFill>
                  <a:srgbClr val="56565A"/>
                </a:solidFill>
              </a:rPr>
              <a:t>Class </a:t>
            </a:r>
            <a:r>
              <a:rPr lang="en-US" sz="3600" u="sng" dirty="0" smtClean="0">
                <a:solidFill>
                  <a:srgbClr val="56565A"/>
                </a:solidFill>
              </a:rPr>
              <a:t>Instantiation</a:t>
            </a:r>
          </a:p>
          <a:p>
            <a:pPr>
              <a:buClr>
                <a:srgbClr val="98989A"/>
              </a:buClr>
            </a:pPr>
            <a:r>
              <a:rPr lang="en-US" sz="3200" dirty="0"/>
              <a:t>This is where the developer </a:t>
            </a:r>
            <a:r>
              <a:rPr lang="en-US" sz="3200" dirty="0" smtClean="0"/>
              <a:t>actually </a:t>
            </a:r>
            <a:r>
              <a:rPr lang="en-US" sz="3200" i="1" dirty="0" smtClean="0"/>
              <a:t>creates</a:t>
            </a:r>
            <a:r>
              <a:rPr lang="en-US" sz="3200" dirty="0" smtClean="0"/>
              <a:t> objects of a given class type</a:t>
            </a:r>
          </a:p>
          <a:p>
            <a:pPr>
              <a:buClr>
                <a:srgbClr val="98989A"/>
              </a:buClr>
            </a:pPr>
            <a:endParaRPr lang="en-US" sz="3200" dirty="0"/>
          </a:p>
          <a:p>
            <a:pPr>
              <a:buClr>
                <a:srgbClr val="98989A"/>
              </a:buClr>
            </a:pPr>
            <a:r>
              <a:rPr lang="en-US" sz="3200" dirty="0" smtClean="0"/>
              <a:t>These are concrete variables that have values for each characteristic on the class</a:t>
            </a:r>
            <a:endParaRPr lang="en-US" sz="3200" dirty="0"/>
          </a:p>
          <a:p>
            <a:pPr marL="57150" lvl="0" indent="0">
              <a:buClr>
                <a:srgbClr val="98989A"/>
              </a:buClr>
              <a:buNone/>
            </a:pPr>
            <a:endParaRPr lang="en-US" sz="3200" dirty="0">
              <a:solidFill>
                <a:srgbClr val="56565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8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dog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4958" y="2839453"/>
            <a:ext cx="28575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u="sng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Class Definition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Each dog has a </a:t>
            </a: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breed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, a </a:t>
            </a: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height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, and a </a:t>
            </a: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name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1458227"/>
            <a:ext cx="28575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u="sng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Dog Object 1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breed: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Corgi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height: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18 inches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name: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Cheddar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38700" y="4409574"/>
            <a:ext cx="3240505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u="sng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Dog Object 2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breed: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Chihuahua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height: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5 inches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name: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Oscar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0" y="2654467"/>
            <a:ext cx="3240505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u="sng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Dog Object 3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breed: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Vizsla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height: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300 inches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name:</a:t>
            </a:r>
            <a:r>
              <a: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Clifford</a:t>
            </a:r>
            <a:endParaRPr lang="en-US" sz="2400" b="1" dirty="0" smtClean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222458" y="2486927"/>
            <a:ext cx="930442" cy="347111"/>
          </a:xfrm>
          <a:prstGeom prst="straightConnector1">
            <a:avLst/>
          </a:prstGeom>
          <a:ln w="57150">
            <a:solidFill>
              <a:schemeClr val="bg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222458" y="4905274"/>
            <a:ext cx="1616242" cy="533000"/>
          </a:xfrm>
          <a:prstGeom prst="straightConnector1">
            <a:avLst/>
          </a:prstGeom>
          <a:ln w="57150">
            <a:solidFill>
              <a:schemeClr val="bg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 flipV="1">
            <a:off x="3222458" y="3683167"/>
            <a:ext cx="5159542" cy="184986"/>
          </a:xfrm>
          <a:prstGeom prst="straightConnector1">
            <a:avLst/>
          </a:prstGeom>
          <a:ln w="57150">
            <a:solidFill>
              <a:schemeClr val="bg1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94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/>
              <a:t>A</a:t>
            </a:r>
            <a:r>
              <a:rPr lang="en-US" b="0" cap="none" dirty="0" smtClean="0"/>
              <a:t> </a:t>
            </a:r>
            <a:r>
              <a:rPr lang="en-US" i="1" cap="none" dirty="0" smtClean="0"/>
              <a:t>class definition</a:t>
            </a:r>
            <a:r>
              <a:rPr lang="en-US" b="0" cap="none" dirty="0" smtClean="0"/>
              <a:t> is like a blueprint for a house.</a:t>
            </a:r>
            <a:endParaRPr lang="en-US" b="0" cap="none" dirty="0"/>
          </a:p>
        </p:txBody>
      </p:sp>
      <p:pic>
        <p:nvPicPr>
          <p:cNvPr id="4" name="Picture 2" descr="Image result for house blueprints bl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29" y="1257300"/>
            <a:ext cx="7892142" cy="52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9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definition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43000"/>
            <a:ext cx="56007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Bark()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Bark"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Doge Blueprints | Doge | Know Your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3960"/>
            <a:ext cx="5635495" cy="383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08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998</Words>
  <Application>Microsoft Office PowerPoint</Application>
  <PresentationFormat>Widescreen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Classes</vt:lpstr>
      <vt:lpstr>PowerPoint Presentation</vt:lpstr>
      <vt:lpstr>The characteristics and abilities of dogs</vt:lpstr>
      <vt:lpstr>What is a class?</vt:lpstr>
      <vt:lpstr>Why is it called a class?</vt:lpstr>
      <vt:lpstr>Two sides to a class</vt:lpstr>
      <vt:lpstr>Example: A dog class</vt:lpstr>
      <vt:lpstr>A class definition is like a blueprint for a house.</vt:lpstr>
      <vt:lpstr>A Class definition in code</vt:lpstr>
      <vt:lpstr>A object or instance of a class is like an actual house.</vt:lpstr>
      <vt:lpstr>A Class instantiation in code</vt:lpstr>
      <vt:lpstr>Challenge</vt:lpstr>
      <vt:lpstr>Solution</vt:lpstr>
      <vt:lpstr>Using field values within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2020-03-30T16:01:01Z</dcterms:modified>
</cp:coreProperties>
</file>