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>
        <p:scale>
          <a:sx n="70" d="100"/>
          <a:sy n="70" d="100"/>
        </p:scale>
        <p:origin x="1542" y="6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outlet as a metaphor to explain interface. You plug something in, and get something out, but as</a:t>
            </a:r>
            <a:r>
              <a:rPr lang="en-US" baseline="0" dirty="0" smtClean="0"/>
              <a:t> a user, you don’t need to be aware of the actual </a:t>
            </a:r>
            <a:r>
              <a:rPr lang="en-US" i="1" baseline="0" dirty="0" smtClean="0"/>
              <a:t>implementation</a:t>
            </a:r>
            <a:r>
              <a:rPr lang="en-US" i="0" baseline="0" dirty="0" smtClean="0"/>
              <a:t> of the outlet.</a:t>
            </a:r>
          </a:p>
          <a:p>
            <a:endParaRPr lang="en-US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Note that </a:t>
            </a:r>
            <a:r>
              <a:rPr lang="en-US" i="0" baseline="0" dirty="0" smtClean="0"/>
              <a:t>i</a:t>
            </a:r>
            <a:r>
              <a:rPr lang="en-US" dirty="0" smtClean="0"/>
              <a:t>nterfaces are also used for dependency injection and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Explain an example – </a:t>
            </a:r>
            <a:r>
              <a:rPr lang="en-US" baseline="0" dirty="0" err="1" smtClean="0"/>
              <a:t>IDataReader</a:t>
            </a:r>
            <a:r>
              <a:rPr lang="en-US" baseline="0" dirty="0" smtClean="0"/>
              <a:t>. The power of interfaces is that the usage of the code can stay the same while things change up behind the scenes.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Hopefully this will solidify the idea of an interface before getting into the definition.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meaning</a:t>
            </a:r>
            <a:r>
              <a:rPr lang="en-US" baseline="0" dirty="0" smtClean="0"/>
              <a:t> of interfaces in c#. They are a lot like classes, but they have no implementation. They only say what they </a:t>
            </a:r>
            <a:r>
              <a:rPr lang="en-US" i="1" baseline="0" dirty="0" smtClean="0"/>
              <a:t>can</a:t>
            </a:r>
            <a:r>
              <a:rPr lang="en-US" i="0" baseline="0" dirty="0" smtClean="0"/>
              <a:t> do; not how to do it.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The image is an audio interface – something that can expand the sonic abilities of a computer. It basically lets the user’s hardware (microphones, inputs, headphones) talk to the computer. The headphones don’t have to know what the interface does – they just plug in and get audio!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dirty="0" smtClean="0"/>
              <a:t>Show</a:t>
            </a:r>
            <a:r>
              <a:rPr lang="en-US" b="0" baseline="0" dirty="0" smtClean="0"/>
              <a:t> how to define an interface in C#</a:t>
            </a:r>
            <a:endParaRPr lang="en-US" b="0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interface</a:t>
            </a:r>
            <a:r>
              <a:rPr lang="en-US" b="0" baseline="0" dirty="0" smtClean="0"/>
              <a:t> keyword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ListText</a:t>
            </a:r>
            <a:r>
              <a:rPr lang="en-US" b="0" baseline="0" dirty="0" smtClean="0"/>
              <a:t> property – must be gettable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OnClick</a:t>
            </a:r>
            <a:r>
              <a:rPr lang="en-US" b="0" baseline="0" dirty="0" smtClean="0"/>
              <a:t> method – no parameters, </a:t>
            </a:r>
            <a:r>
              <a:rPr lang="en-US" b="1" baseline="0" dirty="0" smtClean="0"/>
              <a:t>void</a:t>
            </a:r>
            <a:r>
              <a:rPr lang="en-US" b="0" baseline="0" dirty="0" smtClean="0"/>
              <a:t> return type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Ask the students what this interface does. It allows users to access a </a:t>
            </a:r>
            <a:r>
              <a:rPr lang="en-US" b="1" baseline="0" dirty="0" err="1" smtClean="0"/>
              <a:t>ListText</a:t>
            </a:r>
            <a:r>
              <a:rPr lang="en-US" b="0" baseline="0" dirty="0" smtClean="0"/>
              <a:t> and call an </a:t>
            </a:r>
            <a:r>
              <a:rPr lang="en-US" b="1" baseline="0" dirty="0" err="1" smtClean="0"/>
              <a:t>OnClick</a:t>
            </a:r>
            <a:r>
              <a:rPr lang="en-US" b="0" baseline="0" dirty="0" smtClean="0"/>
              <a:t> method.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Show how an interface is implemented – a </a:t>
            </a:r>
            <a:r>
              <a:rPr lang="en-US" b="1" baseline="0" dirty="0" smtClean="0"/>
              <a:t>class</a:t>
            </a:r>
            <a:r>
              <a:rPr lang="en-US" b="0" baseline="0" dirty="0" smtClean="0"/>
              <a:t> that defines all of the properties and methods from the interface.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Note: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colon (</a:t>
            </a:r>
            <a:r>
              <a:rPr lang="en-US" b="1" baseline="0" dirty="0" smtClean="0"/>
              <a:t>:</a:t>
            </a:r>
            <a:r>
              <a:rPr lang="en-US" b="0" baseline="0" dirty="0" smtClean="0"/>
              <a:t>) is just like inheriting from a base class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MUST</a:t>
            </a:r>
            <a:r>
              <a:rPr lang="en-US" baseline="0" dirty="0" smtClean="0"/>
              <a:t> implement methods and properties from the interface – </a:t>
            </a:r>
            <a:r>
              <a:rPr lang="en-US" b="1" baseline="0" dirty="0" err="1" smtClean="0"/>
              <a:t>ListText</a:t>
            </a:r>
            <a:r>
              <a:rPr lang="en-US" b="0" baseline="0" dirty="0" smtClean="0"/>
              <a:t> and </a:t>
            </a:r>
            <a:r>
              <a:rPr lang="en-US" b="1" baseline="0" dirty="0" err="1" smtClean="0"/>
              <a:t>OnClick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I</a:t>
            </a:r>
            <a:r>
              <a:rPr lang="en-US" baseline="0" dirty="0" smtClean="0"/>
              <a:t>mplements additional properties/methods as needed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With this implementation,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8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Another implementation of the </a:t>
            </a:r>
            <a:r>
              <a:rPr lang="en-US" b="1" baseline="0" dirty="0" err="1" smtClean="0"/>
              <a:t>IListable</a:t>
            </a:r>
            <a:r>
              <a:rPr lang="en-US" b="0" i="0" baseline="0" dirty="0" smtClean="0"/>
              <a:t> interface. This does things a little differently, but it still implements the interface.</a:t>
            </a:r>
          </a:p>
          <a:p>
            <a:endParaRPr lang="en-US" b="0" i="0" baseline="0" dirty="0" smtClean="0"/>
          </a:p>
          <a:p>
            <a:r>
              <a:rPr lang="en-US" baseline="0" dirty="0" smtClean="0"/>
              <a:t>It is a completely unrelated piece of data, but is still usable wherever </a:t>
            </a:r>
            <a:r>
              <a:rPr lang="en-US" b="1" baseline="0" dirty="0" err="1" smtClean="0"/>
              <a:t>IListable</a:t>
            </a:r>
            <a:r>
              <a:rPr lang="en-US" baseline="0" dirty="0" smtClean="0"/>
              <a:t> is used.</a:t>
            </a:r>
          </a:p>
          <a:p>
            <a:r>
              <a:rPr lang="en-US" baseline="0" dirty="0" smtClean="0"/>
              <a:t>Specifies whatever type of action on </a:t>
            </a:r>
            <a:r>
              <a:rPr lang="en-US" b="1" baseline="0" dirty="0" err="1" smtClean="0"/>
              <a:t>OnClick</a:t>
            </a:r>
            <a:r>
              <a:rPr lang="en-US" baseline="0" dirty="0" smtClean="0"/>
              <a:t> is desired (like opening calendar)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idea here is that some other piece of code could have implemented a list, where items have text and are clickable. That piece of code could now use </a:t>
            </a:r>
            <a:r>
              <a:rPr lang="en-US" b="1" baseline="0" dirty="0" err="1" smtClean="0"/>
              <a:t>MeetingInvitation</a:t>
            </a:r>
            <a:r>
              <a:rPr lang="en-US" baseline="0" dirty="0" smtClean="0"/>
              <a:t> objects OR </a:t>
            </a:r>
            <a:r>
              <a:rPr lang="en-US" b="1" baseline="0" dirty="0" smtClean="0"/>
              <a:t>Location</a:t>
            </a:r>
            <a:r>
              <a:rPr lang="en-US" baseline="0" dirty="0" smtClean="0"/>
              <a:t> objects!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what does</a:t>
            </a:r>
            <a:r>
              <a:rPr lang="en-US" baseline="0" dirty="0" smtClean="0"/>
              <a:t> it look like to actually </a:t>
            </a:r>
            <a:r>
              <a:rPr lang="en-US" i="1" baseline="0" dirty="0" smtClean="0"/>
              <a:t>use</a:t>
            </a:r>
            <a:r>
              <a:rPr lang="en-US" i="0" baseline="0" dirty="0" smtClean="0"/>
              <a:t> these interfaces and the classes that implement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Interfaces can be used just like any other type. For example, it is possible to: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a </a:t>
            </a:r>
            <a:r>
              <a:rPr lang="en-US" b="1" baseline="0" dirty="0" smtClean="0"/>
              <a:t>List</a:t>
            </a:r>
            <a:r>
              <a:rPr lang="en-US" b="0" baseline="0" dirty="0" smtClean="0"/>
              <a:t> of type </a:t>
            </a:r>
            <a:r>
              <a:rPr lang="en-US" b="1" baseline="0" dirty="0" err="1" smtClean="0"/>
              <a:t>IListable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</a:t>
            </a:r>
            <a:r>
              <a:rPr lang="en-US" b="1" baseline="0" dirty="0" smtClean="0"/>
              <a:t>Location</a:t>
            </a:r>
            <a:r>
              <a:rPr lang="en-US" b="0" baseline="0" dirty="0" smtClean="0"/>
              <a:t> and </a:t>
            </a:r>
            <a:r>
              <a:rPr lang="en-US" b="1" baseline="0" dirty="0" err="1" smtClean="0"/>
              <a:t>MeetingInvitation</a:t>
            </a:r>
            <a:r>
              <a:rPr lang="en-US" b="0" baseline="0" dirty="0" smtClean="0"/>
              <a:t> objects to the list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Loop through each item in the list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Call the </a:t>
            </a:r>
            <a:r>
              <a:rPr lang="en-US" b="1" baseline="0" dirty="0" err="1" smtClean="0"/>
              <a:t>OnClick</a:t>
            </a:r>
            <a:r>
              <a:rPr lang="en-US" b="0" baseline="0" dirty="0" smtClean="0"/>
              <a:t> method on each item in the list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Polymorphism works on interfaces!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Note, for an </a:t>
            </a:r>
            <a:r>
              <a:rPr lang="en-US" b="1" baseline="0" dirty="0" err="1" smtClean="0"/>
              <a:t>IListable</a:t>
            </a:r>
            <a:r>
              <a:rPr lang="en-US" baseline="0" dirty="0" smtClean="0"/>
              <a:t>, you would not be able to call the </a:t>
            </a:r>
            <a:r>
              <a:rPr lang="en-US" b="1" baseline="0" dirty="0" err="1" smtClean="0"/>
              <a:t>OpenCalendar</a:t>
            </a:r>
            <a:r>
              <a:rPr lang="en-US" baseline="0" dirty="0" smtClean="0"/>
              <a:t> method or access the </a:t>
            </a:r>
            <a:r>
              <a:rPr lang="en-US" b="1" baseline="0" dirty="0" smtClean="0"/>
              <a:t>Coordinates</a:t>
            </a:r>
            <a:r>
              <a:rPr lang="en-US" baseline="0" dirty="0" smtClean="0"/>
              <a:t> property. However, when calling the </a:t>
            </a:r>
            <a:r>
              <a:rPr lang="en-US" b="1" baseline="0" dirty="0" err="1" smtClean="0"/>
              <a:t>OnClick</a:t>
            </a:r>
            <a:r>
              <a:rPr lang="en-US" baseline="0" dirty="0" smtClean="0"/>
              <a:t> method, those objects have access to their own methods and properties, and can use them!</a:t>
            </a:r>
          </a:p>
          <a:p>
            <a:endParaRPr lang="en-US" baseline="0" dirty="0" smtClean="0"/>
          </a:p>
          <a:p>
            <a:r>
              <a:rPr lang="en-US" i="1" dirty="0" smtClean="0"/>
              <a:t>Image popup:</a:t>
            </a:r>
            <a:r>
              <a:rPr lang="en-US" dirty="0" smtClean="0"/>
              <a:t> This could be for</a:t>
            </a:r>
            <a:r>
              <a:rPr lang="en-US" baseline="0" dirty="0" smtClean="0"/>
              <a:t> something like a Google Maps list containing places and events! They can each be displayed with some text, and each do something when they are clicked. However, they display and do different things!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Interfaces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</a:t>
            </a:r>
            <a:r>
              <a:rPr lang="en-US" smtClean="0"/>
              <a:t>: C# </a:t>
            </a:r>
            <a:r>
              <a:rPr lang="en-US" dirty="0" smtClean="0"/>
              <a:t>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Utilizing an interface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&gt; list 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Aft>
                <a:spcPts val="0"/>
              </a:spcAft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Aft>
                <a:spcPts val="0"/>
              </a:spcAft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item.OnClick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Google Operating System: Google Calendar Events in Googl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0" y="3086100"/>
            <a:ext cx="223837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66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 power outlet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143000"/>
            <a:ext cx="76581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As the user of this outlet, you don’t care </a:t>
            </a:r>
            <a:r>
              <a:rPr lang="en-US" sz="2400" i="1" dirty="0">
                <a:solidFill>
                  <a:schemeClr val="tx2"/>
                </a:solidFill>
              </a:rPr>
              <a:t>how</a:t>
            </a:r>
            <a:r>
              <a:rPr lang="en-US" sz="2400" dirty="0">
                <a:solidFill>
                  <a:schemeClr val="tx2"/>
                </a:solidFill>
              </a:rPr>
              <a:t> it provides power. It’s inner workings do not matter to you. All you care about is plugging something into it, and receiving the expected electrical output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Say </a:t>
            </a:r>
            <a:r>
              <a:rPr lang="en-US" sz="2400" dirty="0" smtClean="0">
                <a:solidFill>
                  <a:schemeClr val="tx2"/>
                </a:solidFill>
              </a:rPr>
              <a:t>your energy provider </a:t>
            </a:r>
            <a:r>
              <a:rPr lang="en-US" sz="2400" dirty="0">
                <a:solidFill>
                  <a:schemeClr val="tx2"/>
                </a:solidFill>
              </a:rPr>
              <a:t>upgraded to use solar </a:t>
            </a:r>
            <a:r>
              <a:rPr lang="en-US" sz="2400" dirty="0" smtClean="0">
                <a:solidFill>
                  <a:schemeClr val="tx2"/>
                </a:solidFill>
              </a:rPr>
              <a:t>power. </a:t>
            </a:r>
            <a:r>
              <a:rPr lang="en-US" sz="2400" dirty="0">
                <a:solidFill>
                  <a:schemeClr val="tx2"/>
                </a:solidFill>
              </a:rPr>
              <a:t>YOU, as the user, should not have to change anything about YOUR power usage process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An </a:t>
            </a:r>
            <a:r>
              <a:rPr lang="en-US" sz="2400" b="1" dirty="0">
                <a:solidFill>
                  <a:schemeClr val="tx2"/>
                </a:solidFill>
              </a:rPr>
              <a:t>interface</a:t>
            </a:r>
            <a:r>
              <a:rPr lang="en-US" sz="2400" dirty="0">
                <a:solidFill>
                  <a:schemeClr val="tx2"/>
                </a:solidFill>
              </a:rPr>
              <a:t> is like the outlet itself in this example. It lets a user utilize some functionality without knowing </a:t>
            </a:r>
            <a:r>
              <a:rPr lang="en-US" sz="2400" i="1" dirty="0">
                <a:solidFill>
                  <a:schemeClr val="tx2"/>
                </a:solidFill>
              </a:rPr>
              <a:t>how</a:t>
            </a:r>
            <a:r>
              <a:rPr lang="en-US" sz="2400" dirty="0">
                <a:solidFill>
                  <a:schemeClr val="tx2"/>
                </a:solidFill>
              </a:rPr>
              <a:t> it works; all they need to know is </a:t>
            </a:r>
            <a:r>
              <a:rPr lang="en-US" sz="2400" i="1" dirty="0">
                <a:solidFill>
                  <a:schemeClr val="tx2"/>
                </a:solidFill>
              </a:rPr>
              <a:t>what</a:t>
            </a:r>
            <a:r>
              <a:rPr lang="en-US" sz="2400" dirty="0">
                <a:solidFill>
                  <a:schemeClr val="tx2"/>
                </a:solidFill>
              </a:rPr>
              <a:t> it does</a:t>
            </a:r>
            <a:r>
              <a:rPr lang="en-US" sz="2400" dirty="0" smtClean="0">
                <a:solidFill>
                  <a:schemeClr val="tx2"/>
                </a:solidFill>
              </a:rPr>
              <a:t>!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2" descr="Image result for out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752599"/>
            <a:ext cx="26955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73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Example – </a:t>
            </a:r>
            <a:r>
              <a:rPr lang="en-US" cap="none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IDataReader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IDataReader</a:t>
            </a:r>
            <a:r>
              <a:rPr lang="en-US" dirty="0" smtClean="0"/>
              <a:t> interface in </a:t>
            </a:r>
            <a:r>
              <a:rPr lang="en-US" b="1" dirty="0" smtClean="0"/>
              <a:t>.NET</a:t>
            </a:r>
            <a:r>
              <a:rPr lang="en-US" dirty="0" smtClean="0"/>
              <a:t> has the methods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GetValues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NextResult</a:t>
            </a:r>
            <a:r>
              <a:rPr lang="en-US" dirty="0" smtClean="0"/>
              <a:t>, and many others</a:t>
            </a:r>
          </a:p>
          <a:p>
            <a:endParaRPr lang="en-US" dirty="0" smtClean="0"/>
          </a:p>
          <a:p>
            <a:r>
              <a:rPr lang="en-US" dirty="0" smtClean="0"/>
              <a:t>Other classes </a:t>
            </a:r>
            <a:r>
              <a:rPr lang="en-US" i="1" dirty="0" smtClean="0"/>
              <a:t>implement</a:t>
            </a:r>
            <a:r>
              <a:rPr lang="en-US" dirty="0" smtClean="0"/>
              <a:t> this interface by filling out those methods</a:t>
            </a:r>
          </a:p>
          <a:p>
            <a:endParaRPr lang="en-US" dirty="0" smtClean="0"/>
          </a:p>
          <a:p>
            <a:r>
              <a:rPr lang="en-US" dirty="0" smtClean="0"/>
              <a:t>Developers can use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IDataReader</a:t>
            </a:r>
            <a:r>
              <a:rPr lang="en-US" dirty="0" smtClean="0"/>
              <a:t> objects without needing to know how the specific class has implemented the interface</a:t>
            </a:r>
          </a:p>
          <a:p>
            <a:endParaRPr lang="en-US" dirty="0" smtClean="0"/>
          </a:p>
          <a:p>
            <a:r>
              <a:rPr lang="en-US" dirty="0" smtClean="0"/>
              <a:t>This allows the implementation to change without </a:t>
            </a:r>
            <a:r>
              <a:rPr lang="en-US" i="1" dirty="0" smtClean="0"/>
              <a:t>usage</a:t>
            </a:r>
            <a:r>
              <a:rPr lang="en-US" dirty="0" smtClean="0"/>
              <a:t> changing!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95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an Interface in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interface</a:t>
            </a:r>
            <a:r>
              <a:rPr lang="en-US" dirty="0"/>
              <a:t> contains definitions for a group of related functionalities that a class can </a:t>
            </a:r>
            <a:r>
              <a:rPr lang="en-US" dirty="0" smtClean="0"/>
              <a:t>implement. They’re like classes with no functionality!</a:t>
            </a:r>
          </a:p>
          <a:p>
            <a:endParaRPr lang="en-US" dirty="0"/>
          </a:p>
          <a:p>
            <a:r>
              <a:rPr lang="en-US" dirty="0" smtClean="0"/>
              <a:t>They have NO </a:t>
            </a:r>
            <a:r>
              <a:rPr lang="en-US" dirty="0"/>
              <a:t>implementation of any </a:t>
            </a:r>
            <a:r>
              <a:rPr lang="en-US" dirty="0" smtClean="0"/>
              <a:t>methods, fields, or properties</a:t>
            </a:r>
          </a:p>
          <a:p>
            <a:endParaRPr lang="en-US" dirty="0" smtClean="0"/>
          </a:p>
          <a:p>
            <a:r>
              <a:rPr lang="en-US" dirty="0" smtClean="0"/>
              <a:t>They can also inherit from other interfaces</a:t>
            </a:r>
          </a:p>
          <a:p>
            <a:endParaRPr lang="en-US" b="1" dirty="0" smtClean="0"/>
          </a:p>
          <a:p>
            <a:r>
              <a:rPr lang="en-US" b="1" dirty="0" smtClean="0"/>
              <a:t>They cannot be instantiated</a:t>
            </a:r>
            <a:endParaRPr lang="en-US" b="1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1026" name="Picture 2" descr="Steinberg UR22C USB Audio Recording Interface - Vintage K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0" b="33600"/>
          <a:stretch/>
        </p:blipFill>
        <p:spPr bwMode="auto">
          <a:xfrm>
            <a:off x="6096000" y="4679476"/>
            <a:ext cx="5924088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56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interface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32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 class that </a:t>
            </a:r>
            <a:r>
              <a:rPr lang="en-US" sz="4000" i="1" dirty="0"/>
              <a:t>implements</a:t>
            </a:r>
            <a:r>
              <a:rPr lang="en-US" sz="4000" dirty="0"/>
              <a:t> an interface must </a:t>
            </a:r>
            <a:r>
              <a:rPr lang="en-US" sz="4000" dirty="0" smtClean="0"/>
              <a:t>define and fill out all of the interface’s members</a:t>
            </a:r>
          </a:p>
          <a:p>
            <a:endParaRPr lang="en-US" sz="4000" dirty="0"/>
          </a:p>
          <a:p>
            <a:r>
              <a:rPr lang="en-US" sz="4000" dirty="0"/>
              <a:t>A class can implement multiple </a:t>
            </a:r>
            <a:r>
              <a:rPr lang="en-US" sz="4000" dirty="0" smtClean="0"/>
              <a:t>interfaces</a:t>
            </a:r>
          </a:p>
          <a:p>
            <a:endParaRPr lang="en-US" sz="4000" dirty="0"/>
          </a:p>
          <a:p>
            <a:r>
              <a:rPr lang="en-US" sz="4000" dirty="0"/>
              <a:t>A class can inherit from a base class and also implement one or more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60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interface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Coordinates {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(Coordinates);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26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MeetingInvitation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IListable</a:t>
            </a: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OpenCalendar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4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Objects of an interface type can be used anywhere that interface is required!</a:t>
            </a:r>
            <a:endParaRPr lang="en-US" sz="3600" dirty="0"/>
          </a:p>
          <a:p>
            <a:r>
              <a:rPr lang="en-US" sz="3600" dirty="0" smtClean="0"/>
              <a:t>Polymorphism </a:t>
            </a:r>
            <a:r>
              <a:rPr lang="en-US" sz="3600" dirty="0"/>
              <a:t>works in the same way with interfaces as it does with base classes</a:t>
            </a:r>
          </a:p>
          <a:p>
            <a:r>
              <a:rPr lang="en-US" sz="3600" dirty="0"/>
              <a:t>If an object is an interface type, the compiler will treat it as the interface, not the specific class</a:t>
            </a:r>
          </a:p>
          <a:p>
            <a:r>
              <a:rPr lang="en-US" sz="3600" dirty="0"/>
              <a:t>If an object is an interface type, it can access ONLY the properties and methods of the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64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990</Words>
  <Application>Microsoft Office PowerPoint</Application>
  <PresentationFormat>Widescreen</PresentationFormat>
  <Paragraphs>125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Interfaces</vt:lpstr>
      <vt:lpstr>Example – a power outlet</vt:lpstr>
      <vt:lpstr>C# Example – IDataReader</vt:lpstr>
      <vt:lpstr>What exactly is an Interface in C#?</vt:lpstr>
      <vt:lpstr>Defining an interface in code</vt:lpstr>
      <vt:lpstr>Implementing an interface</vt:lpstr>
      <vt:lpstr>Implementing an interface in code</vt:lpstr>
      <vt:lpstr>Another class</vt:lpstr>
      <vt:lpstr>Utilizing an interface</vt:lpstr>
      <vt:lpstr>Utilizing an interface in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95</cp:revision>
  <dcterms:created xsi:type="dcterms:W3CDTF">2019-03-11T04:04:09Z</dcterms:created>
  <dcterms:modified xsi:type="dcterms:W3CDTF">2020-03-31T18:27:07Z</dcterms:modified>
</cp:coreProperties>
</file>